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944469" y="1356356"/>
            <a:ext cx="826769" cy="8700135"/>
          </a:xfrm>
          <a:custGeom>
            <a:avLst/>
            <a:gdLst/>
            <a:ahLst/>
            <a:cxnLst/>
            <a:rect l="l" t="t" r="r" b="b"/>
            <a:pathLst>
              <a:path w="826770" h="8700135">
                <a:moveTo>
                  <a:pt x="0" y="0"/>
                </a:moveTo>
                <a:lnTo>
                  <a:pt x="826262" y="0"/>
                </a:lnTo>
                <a:lnTo>
                  <a:pt x="826262" y="8699754"/>
                </a:lnTo>
                <a:lnTo>
                  <a:pt x="0" y="8699754"/>
                </a:lnTo>
                <a:lnTo>
                  <a:pt x="0" y="0"/>
                </a:lnTo>
                <a:close/>
              </a:path>
            </a:pathLst>
          </a:custGeom>
          <a:solidFill>
            <a:srgbClr val="6AB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90362" y="2074440"/>
            <a:ext cx="185435" cy="798396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z="2400" spc="-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Speeds in All Contexts: Best Practices </a:t>
            </a:r>
            <a:endParaRPr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174" y="1815636"/>
            <a:ext cx="6559486" cy="1974257"/>
          </a:xfrm>
          <a:prstGeom prst="rect">
            <a:avLst/>
          </a:prstGeom>
        </p:spPr>
        <p:txBody>
          <a:bodyPr vert="horz" wrap="square" lIns="0" tIns="425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4"/>
              </a:spcBef>
            </a:pPr>
            <a:r>
              <a:rPr sz="1600" b="1" spc="-10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1600" b="1" spc="-10" dirty="0">
              <a:solidFill>
                <a:srgbClr val="1835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334"/>
              </a:spcBef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1920" marR="19685">
              <a:lnSpc>
                <a:spcPts val="1150"/>
              </a:lnSpc>
              <a:spcBef>
                <a:spcPts val="220"/>
              </a:spcBef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Group discussion on a topic is a valuable tool for enhancing understanding. It fosters exchange of knowledge among participants, benefiting all involved. Group discussions: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8355" indent="-229235">
              <a:lnSpc>
                <a:spcPct val="100000"/>
              </a:lnSpc>
              <a:spcBef>
                <a:spcPts val="550"/>
              </a:spcBef>
              <a:buFont typeface="Century"/>
              <a:buChar char="·"/>
              <a:tabLst>
                <a:tab pos="808355" algn="l"/>
                <a:tab pos="808990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Enhance comprehension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 the subject matter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8355" indent="-229235">
              <a:lnSpc>
                <a:spcPct val="100000"/>
              </a:lnSpc>
              <a:spcBef>
                <a:spcPts val="180"/>
              </a:spcBef>
              <a:buFont typeface="Century"/>
              <a:buChar char="·"/>
              <a:tabLst>
                <a:tab pos="808355" algn="l"/>
                <a:tab pos="808990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Stimulate the generation of diverse ideas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8355" indent="-229235">
              <a:lnSpc>
                <a:spcPct val="100000"/>
              </a:lnSpc>
              <a:spcBef>
                <a:spcPts val="180"/>
              </a:spcBef>
              <a:buFont typeface="Century"/>
              <a:buChar char="·"/>
              <a:tabLst>
                <a:tab pos="808355" algn="l"/>
                <a:tab pos="808990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Encourage thought-provoking questions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1920">
              <a:lnSpc>
                <a:spcPts val="1170"/>
              </a:lnSpc>
              <a:spcBef>
                <a:spcPts val="55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facilitator can use the following questions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sz="12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viewing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Click,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Listen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Learn</a:t>
            </a: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 Program. 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-9525"/>
            <a:ext cx="7771885" cy="14309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5656" y="4224005"/>
            <a:ext cx="328473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r>
              <a:rPr sz="1600" b="1" spc="-40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174" y="4615625"/>
            <a:ext cx="6391404" cy="126220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555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lang="en-US" sz="1200" spc="-10" dirty="0">
                <a:latin typeface="Arial" panose="020B0604020202020204" pitchFamily="34" charset="0"/>
                <a:cs typeface="Arial" panose="020B0604020202020204" pitchFamily="34" charset="0"/>
              </a:rPr>
              <a:t>What key takeaways from the program do you find most relevant to your current practice or work?</a:t>
            </a:r>
          </a:p>
          <a:p>
            <a:pPr marL="241300" indent="-229235">
              <a:lnSpc>
                <a:spcPct val="100000"/>
              </a:lnSpc>
              <a:spcBef>
                <a:spcPts val="555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lang="en-US" sz="1200" spc="-10" dirty="0">
                <a:latin typeface="Arial" panose="020B0604020202020204" pitchFamily="34" charset="0"/>
                <a:cs typeface="Arial" panose="020B0604020202020204" pitchFamily="34" charset="0"/>
              </a:rPr>
              <a:t>Were there any concepts or ideas presented that challenged your existing knowledge? If so, how? </a:t>
            </a:r>
          </a:p>
          <a:p>
            <a:pPr marL="241300" marR="5080" indent="-229235">
              <a:lnSpc>
                <a:spcPts val="1140"/>
              </a:lnSpc>
              <a:spcBef>
                <a:spcPts val="640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one concept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suggestion that you could incorporate into your work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(or agency)?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Why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you choose that one? What impact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you think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will have? </a:t>
            </a:r>
            <a:endParaRPr lang="en-US" sz="1200" spc="-1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004413" y="9343239"/>
            <a:ext cx="665706" cy="5486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6D410096-CECB-D7EC-7422-F55385146210}"/>
              </a:ext>
            </a:extLst>
          </p:cNvPr>
          <p:cNvSpPr txBox="1"/>
          <p:nvPr/>
        </p:nvSpPr>
        <p:spPr>
          <a:xfrm>
            <a:off x="169152" y="6161580"/>
            <a:ext cx="469366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Specific </a:t>
            </a:r>
            <a:r>
              <a:rPr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r>
              <a:rPr sz="1600" b="1" spc="-40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71C85D70-1303-1B73-9F22-4B26D0851BC8}"/>
              </a:ext>
            </a:extLst>
          </p:cNvPr>
          <p:cNvSpPr txBox="1"/>
          <p:nvPr/>
        </p:nvSpPr>
        <p:spPr>
          <a:xfrm>
            <a:off x="195656" y="6553200"/>
            <a:ext cx="6641389" cy="325345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if people don’t slow down after speed limits are lowered?</a:t>
            </a:r>
          </a:p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would you navigate pushback from either the community or elected officials who may be skeptical of speed limit changes?</a:t>
            </a:r>
          </a:p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are you approachin</a:t>
            </a:r>
            <a:r>
              <a:rPr lang="en-US" sz="1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 the design/installation of widespread speed limit changes? </a:t>
            </a:r>
          </a:p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 your agency install traff</a:t>
            </a:r>
            <a:r>
              <a:rPr lang="en-US" sz="1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ic calming or speed management treatments on a roadway, how do you decide what treatments are best to use, and the best place to locate them? </a:t>
            </a:r>
          </a:p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</a:t>
            </a:r>
            <a:r>
              <a:rPr lang="en-US" sz="1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supportive or challenging, have emergency and public service operators been in implementing your speed management program? (fire and police, emergency services, solid waste, bus operators and street maintenance) </a:t>
            </a:r>
          </a:p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does your agency (or one you work with) see the relationship between target speed, design speed, and posted speed?</a:t>
            </a:r>
          </a:p>
          <a:p>
            <a:pPr marL="355600" indent="-342900">
              <a:spcBef>
                <a:spcPts val="960"/>
              </a:spcBef>
              <a:buAutoNum type="arabicPeriod"/>
              <a:tabLst>
                <a:tab pos="2515235" algn="l"/>
              </a:tabLst>
            </a:pPr>
            <a:r>
              <a:rPr lang="en-US" sz="1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Does your agency have predetermined acceptable speed management/traffic calming treatments? </a:t>
            </a:r>
            <a:endParaRPr lang="en-US" sz="12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23693-6437-2700-0F96-52B9F7907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850F3AE-DE88-3842-339E-4B6228F5E378}"/>
              </a:ext>
            </a:extLst>
          </p:cNvPr>
          <p:cNvSpPr txBox="1"/>
          <p:nvPr/>
        </p:nvSpPr>
        <p:spPr>
          <a:xfrm>
            <a:off x="7317026" y="1907917"/>
            <a:ext cx="185435" cy="798396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Speeds in All Contexts: Best Practices</a:t>
            </a:r>
            <a:endParaRPr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223A54E-A9ED-1352-55DC-99503402E35A}"/>
              </a:ext>
            </a:extLst>
          </p:cNvPr>
          <p:cNvSpPr/>
          <p:nvPr/>
        </p:nvSpPr>
        <p:spPr>
          <a:xfrm>
            <a:off x="0" y="-9525"/>
            <a:ext cx="7771885" cy="14309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7A0438D9-5E79-B4D0-A2C8-5EDC5768A1CD}"/>
              </a:ext>
            </a:extLst>
          </p:cNvPr>
          <p:cNvSpPr txBox="1"/>
          <p:nvPr/>
        </p:nvSpPr>
        <p:spPr>
          <a:xfrm>
            <a:off x="289817" y="1927795"/>
            <a:ext cx="3367783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</a:t>
            </a:r>
            <a:r>
              <a:rPr sz="1600" b="1" spc="-1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sz="1600" b="1" spc="-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600" b="1" spc="-25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1835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Facilitator</a:t>
            </a:r>
            <a:endParaRPr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502D6AD7-D099-56ED-4C1E-017291D38AA7}"/>
              </a:ext>
            </a:extLst>
          </p:cNvPr>
          <p:cNvSpPr txBox="1"/>
          <p:nvPr/>
        </p:nvSpPr>
        <p:spPr>
          <a:xfrm>
            <a:off x="269939" y="2286000"/>
            <a:ext cx="6050915" cy="383566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Keep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the discussion focused on the Click, Listen &amp; Learn</a:t>
            </a:r>
            <a:r>
              <a:rPr sz="12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topic.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indent="-229235">
              <a:lnSpc>
                <a:spcPct val="100000"/>
              </a:lnSpc>
              <a:spcBef>
                <a:spcPts val="555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15" dirty="0"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reviewing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program information, focus on implications to participants’ work, or the agency in</a:t>
            </a:r>
            <a:r>
              <a:rPr sz="1200" spc="1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general.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indent="-229235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Provide opportunity for all voices to be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heard.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marR="5080" indent="-229235">
              <a:lnSpc>
                <a:spcPts val="1140"/>
              </a:lnSpc>
              <a:spcBef>
                <a:spcPts val="640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Acknowledge contributions.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example: “I appreciate you oﬀering a diﬀerent view.” or “Thanks for mentioning  that.</a:t>
            </a: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indent="-229235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Keep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the group engaged. If no one is responding,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suggest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answer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ask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for agreement or</a:t>
            </a:r>
            <a:r>
              <a:rPr sz="1200" spc="2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disagreement.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00" indent="-229235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241300" algn="l"/>
                <a:tab pos="241935" algn="l"/>
              </a:tabLst>
            </a:pP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End the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discussion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on time.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ways to end a discussion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are:</a:t>
            </a:r>
            <a:endParaRPr lang="en-US" sz="1200" spc="-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715" lvl="1" indent="-17145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241300" algn="l"/>
                <a:tab pos="241935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Give a two-minute warning or some other transition time to prepare the group to change direction.</a:t>
            </a:r>
          </a:p>
          <a:p>
            <a:pPr marL="640715" lvl="1" indent="-17145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241300" algn="l"/>
                <a:tab pos="241935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Summarize the major substance of the discussion</a:t>
            </a:r>
          </a:p>
          <a:p>
            <a:pPr marL="640715" lvl="1" indent="-17145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241300" algn="l"/>
                <a:tab pos="241935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Have each participant share one take-away  </a:t>
            </a:r>
          </a:p>
          <a:p>
            <a:pPr marL="640715" lvl="1" indent="-17145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241300" algn="l"/>
                <a:tab pos="241935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Challenge participants to engage in follow-up conversations. </a:t>
            </a:r>
          </a:p>
          <a:p>
            <a:pPr marL="640715" lvl="1" indent="-17145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241300" algn="l"/>
                <a:tab pos="241935" algn="l"/>
              </a:tabLst>
            </a:pP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Acknowledge at the beginning of the session that </a:t>
            </a:r>
            <a:r>
              <a:rPr lang="en-US" sz="1200" spc="-10" dirty="0">
                <a:latin typeface="Arial" panose="020B0604020202020204" pitchFamily="34" charset="0"/>
                <a:cs typeface="Arial" panose="020B0604020202020204" pitchFamily="34" charset="0"/>
              </a:rPr>
              <a:t>time will </a:t>
            </a: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be a factor and that </a:t>
            </a:r>
            <a:r>
              <a:rPr lang="en-US" sz="1200" spc="-10" dirty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en-US" sz="1200" spc="-5" dirty="0">
                <a:latin typeface="Arial" panose="020B0604020202020204" pitchFamily="34" charset="0"/>
                <a:cs typeface="Arial" panose="020B0604020202020204" pitchFamily="34" charset="0"/>
              </a:rPr>
              <a:t>issues may not be  discussed.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715" lvl="1" indent="-171450">
              <a:spcBef>
                <a:spcPts val="540"/>
              </a:spcBef>
              <a:buFont typeface="Arial" panose="020B0604020202020204" pitchFamily="34" charset="0"/>
              <a:buChar char="•"/>
              <a:tabLst>
                <a:tab pos="241300" algn="l"/>
                <a:tab pos="241935" algn="l"/>
              </a:tabLst>
            </a:pPr>
            <a:endParaRPr lang="en-US" sz="1000" spc="-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13B298D-0DC3-0128-8835-430C1EBD2703}"/>
              </a:ext>
            </a:extLst>
          </p:cNvPr>
          <p:cNvSpPr/>
          <p:nvPr/>
        </p:nvSpPr>
        <p:spPr>
          <a:xfrm>
            <a:off x="7004413" y="9343239"/>
            <a:ext cx="665706" cy="5486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0091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</TotalTime>
  <Words>480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C:\Users\ntucker\AppData\Local\Temp\mso8F4B.tmp</dc:title>
  <dc:creator>Natalie Tucker</dc:creator>
  <cp:lastModifiedBy>Natalie Tucker</cp:lastModifiedBy>
  <cp:revision>13</cp:revision>
  <dcterms:created xsi:type="dcterms:W3CDTF">2024-10-11T20:17:37Z</dcterms:created>
  <dcterms:modified xsi:type="dcterms:W3CDTF">2026-04-06T15:54:39Z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LastSaved">
    <vt:filetime>2024-10-11T00:00:00Z</vt:filetime>
  </property>
  <property fmtid="{D5CDD505-2E9C-101B-9397-08002B2CF9AE}" pid="4" name="ArticulateGUID">
    <vt:lpwstr>84242B85-30F3-4DAA-9C29-36F09700DD1D</vt:lpwstr>
  </property>
  <property fmtid="{D5CDD505-2E9C-101B-9397-08002B2CF9AE}" pid="5" name="ArticulatePath">
    <vt:lpwstr>Discussion Guide Template</vt:lpwstr>
  </property>
</Properties>
</file>