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4" r:id="rId3"/>
    <p:sldId id="280" r:id="rId4"/>
    <p:sldId id="275" r:id="rId5"/>
    <p:sldId id="276" r:id="rId6"/>
    <p:sldId id="267" r:id="rId7"/>
    <p:sldId id="273" r:id="rId8"/>
    <p:sldId id="278" r:id="rId9"/>
    <p:sldId id="25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E94515-06EB-B94B-62BF-AFFE63D2CEF8}" name="Mary Knollmeyer" initials="MK" userId="S::mknollmeyer@APWA.NET::acf7a88b-e119-4ec7-923e-97479f3a88a4" providerId="AD"/>
  <p188:author id="{1AECD9F4-3A92-6B5E-DE94-C151CA026733}" name="Lorri Roth" initials="LR" userId="S::lroth@APWA.NET::61f79b76-a845-4682-ba0e-d3259a3e50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die Mal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5CB"/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42" d="100"/>
          <a:sy n="142" d="100"/>
        </p:scale>
        <p:origin x="73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C756-F032-4FD3-A5B1-21DCD64C8EB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6F3A9-C21E-4B05-9BE3-C52E2AD1A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6F3A9-C21E-4B05-9BE3-C52E2AD1A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r.apwa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8BF04-61B9-3875-CDAC-7150362E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878" y="2694232"/>
            <a:ext cx="3648184" cy="1937403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Chapter Contract Review Process and Overview of Resources for Event Contracts</a:t>
            </a:r>
          </a:p>
        </p:txBody>
      </p:sp>
    </p:spTree>
    <p:extLst>
      <p:ext uri="{BB962C8B-B14F-4D97-AF65-F5344CB8AC3E}">
        <p14:creationId xmlns:p14="http://schemas.microsoft.com/office/powerpoint/2010/main" val="1886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690C-C5C7-7214-DBCA-1538A8B6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Events – Staff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1F47-6925-E11A-F3C9-974DA5F3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contracts valued over $10,000</a:t>
            </a:r>
          </a:p>
          <a:p>
            <a:r>
              <a:rPr lang="en-US" dirty="0"/>
              <a:t>If over $5,000 but less than $10,000 APWA requests Chapters provide a copy</a:t>
            </a:r>
          </a:p>
          <a:p>
            <a:r>
              <a:rPr lang="en-US" dirty="0"/>
              <a:t>If less than $5,000, contract review is not necessary unless there are specific insurance requests.</a:t>
            </a:r>
          </a:p>
          <a:p>
            <a:r>
              <a:rPr lang="en-US" dirty="0"/>
              <a:t>Most contract reviews can be turned around within 5 business days. </a:t>
            </a:r>
          </a:p>
        </p:txBody>
      </p:sp>
    </p:spTree>
    <p:extLst>
      <p:ext uri="{BB962C8B-B14F-4D97-AF65-F5344CB8AC3E}">
        <p14:creationId xmlns:p14="http://schemas.microsoft.com/office/powerpoint/2010/main" val="117591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484E-1552-D365-96E9-1184E5C3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Review Process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4D8B-F923-E558-BD0D-6017FF46D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  <a:p>
            <a:pPr marL="0" indent="0">
              <a:buNone/>
            </a:pPr>
            <a:r>
              <a:rPr lang="en-US" dirty="0"/>
              <a:t>	Liability, Cancellation, Force Majeure, Negotiation 	Options	</a:t>
            </a:r>
          </a:p>
          <a:p>
            <a:r>
              <a:rPr lang="en-US" dirty="0"/>
              <a:t>Insurance clauses will be sent to Finance Team for review.</a:t>
            </a:r>
          </a:p>
          <a:p>
            <a:r>
              <a:rPr lang="en-US" dirty="0"/>
              <a:t>Extensive Liability clauses may be sent on to legal for review. </a:t>
            </a:r>
          </a:p>
        </p:txBody>
      </p:sp>
    </p:spTree>
    <p:extLst>
      <p:ext uri="{BB962C8B-B14F-4D97-AF65-F5344CB8AC3E}">
        <p14:creationId xmlns:p14="http://schemas.microsoft.com/office/powerpoint/2010/main" val="109318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B771-1E28-910E-702B-5A40734E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50E3-C209-FBD5-819F-0D85C0EE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Reviews are done to make sure language is reasonable and does not unnecessarily increase risk to APWA.</a:t>
            </a:r>
          </a:p>
          <a:p>
            <a:r>
              <a:rPr lang="en-US" sz="2000" dirty="0"/>
              <a:t>Assess if language can be added to better protect Chapters and APWA.</a:t>
            </a:r>
          </a:p>
          <a:p>
            <a:r>
              <a:rPr lang="en-US" sz="2000" dirty="0"/>
              <a:t>Event contracts should be sent to Diana Forbes, APWA Director of Meetings; include Chapter name and due date in subject line.</a:t>
            </a:r>
          </a:p>
          <a:p>
            <a:r>
              <a:rPr lang="en-US" sz="2000" dirty="0"/>
              <a:t>This should be your near final version before sending to APWA HQ</a:t>
            </a:r>
          </a:p>
          <a:p>
            <a:r>
              <a:rPr lang="en-US" sz="2000" dirty="0"/>
              <a:t>All other chapter contracts to Lorri Roth, APWA Controller</a:t>
            </a:r>
          </a:p>
        </p:txBody>
      </p:sp>
    </p:spTree>
    <p:extLst>
      <p:ext uri="{BB962C8B-B14F-4D97-AF65-F5344CB8AC3E}">
        <p14:creationId xmlns:p14="http://schemas.microsoft.com/office/powerpoint/2010/main" val="84122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B512-944A-92EF-F6C8-475DC0F0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Chapters – Chapter Leaders Resource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DF21-522F-DEB8-78C4-1D899D90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Contract Template – Finance &amp; Compliance&gt;Contracts</a:t>
            </a:r>
          </a:p>
          <a:p>
            <a:r>
              <a:rPr lang="en-US" sz="2000" dirty="0"/>
              <a:t>Negotiation Tips 101 – Finance &amp; Compliance&gt;Contracts</a:t>
            </a:r>
          </a:p>
          <a:p>
            <a:r>
              <a:rPr lang="en-US" sz="2000" dirty="0"/>
              <a:t>Wavier – Finance &amp; Compliance&gt;Waivers</a:t>
            </a:r>
          </a:p>
          <a:p>
            <a:r>
              <a:rPr lang="en-US" sz="2000" dirty="0"/>
              <a:t>Staff Review of Event Safety Protocols when necessary: contact Diana Forbes, CMP, APWA Director of Events 816.595.5242 dforbes@apwa.net</a:t>
            </a:r>
          </a:p>
        </p:txBody>
      </p:sp>
    </p:spTree>
    <p:extLst>
      <p:ext uri="{BB962C8B-B14F-4D97-AF65-F5344CB8AC3E}">
        <p14:creationId xmlns:p14="http://schemas.microsoft.com/office/powerpoint/2010/main" val="16688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A41E-68E9-8B9B-CB1B-2FF77A3B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Event Contract Template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C0CA-D802-E4C1-F3A6-98FFA3B0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8" y="1174155"/>
            <a:ext cx="8047463" cy="3763366"/>
          </a:xfrm>
        </p:spPr>
        <p:txBody>
          <a:bodyPr>
            <a:normAutofit/>
          </a:bodyPr>
          <a:lstStyle/>
          <a:p>
            <a:r>
              <a:rPr lang="en-US" sz="2000" dirty="0"/>
              <a:t>Updated language including the very important Force Majeure and Cancellation clauses.</a:t>
            </a:r>
          </a:p>
          <a:p>
            <a:r>
              <a:rPr lang="en-US" sz="2000" dirty="0"/>
              <a:t>Ask the hotel / venue to start the negotiation with this template</a:t>
            </a:r>
          </a:p>
          <a:p>
            <a:r>
              <a:rPr lang="en-US" sz="2000" dirty="0"/>
              <a:t>Includes negotiation options and comments to guide you through the document to update for your specific event.</a:t>
            </a:r>
          </a:p>
          <a:p>
            <a:r>
              <a:rPr lang="en-US" sz="2000" dirty="0"/>
              <a:t>No clause is ironclad but this is a great start to help protect your chapter. </a:t>
            </a:r>
          </a:p>
          <a:p>
            <a:r>
              <a:rPr lang="en-US" sz="2000" dirty="0"/>
              <a:t>Template mirrors contracts used for PWX &amp; Snow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53C8-0EF6-74ED-3F01-29BE5BA6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Tips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ABA2-29C1-AD86-455F-804D4351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Document includes list of all items that should be in your contracts.</a:t>
            </a:r>
          </a:p>
          <a:p>
            <a:r>
              <a:rPr lang="en-US" sz="2000" dirty="0"/>
              <a:t>How to read a contract. Read it for what is included and what may be missing.</a:t>
            </a:r>
          </a:p>
          <a:p>
            <a:r>
              <a:rPr lang="en-US" sz="2000" dirty="0"/>
              <a:t>Make sure you understand your financial risk and it is acceptable to your chapter.</a:t>
            </a:r>
          </a:p>
          <a:p>
            <a:r>
              <a:rPr lang="en-US" sz="2000" dirty="0"/>
              <a:t>Make sure you clearly understand all the terms of the contract and ask for clarification when you don’t.</a:t>
            </a:r>
          </a:p>
          <a:p>
            <a:r>
              <a:rPr lang="en-US" sz="2000" dirty="0"/>
              <a:t>Options for cost savings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Certificate of Insurance (COI):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lnSpc>
                <a:spcPct val="120000"/>
              </a:lnSpc>
              <a:buClr>
                <a:srgbClr val="1D498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43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Insurance:</a:t>
            </a:r>
          </a:p>
          <a:p>
            <a:pPr marL="542925" lvl="1">
              <a:lnSpc>
                <a:spcPct val="120000"/>
              </a:lnSpc>
              <a:buClr>
                <a:srgbClr val="1D498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43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APWA has a General Liability Policy which covers most Chapter activities.</a:t>
            </a:r>
          </a:p>
          <a:p>
            <a:pPr marL="542925" lvl="1">
              <a:lnSpc>
                <a:spcPct val="120000"/>
              </a:lnSpc>
              <a:buClr>
                <a:srgbClr val="1D498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43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contract to determine if a Certificate of Insurance OR Proof/Evidence of Insurance               	 is required.</a:t>
            </a:r>
          </a:p>
          <a:p>
            <a:pPr marL="942975" lvl="2">
              <a:lnSpc>
                <a:spcPct val="120000"/>
              </a:lnSpc>
              <a:buClr>
                <a:srgbClr val="1D498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FAQs and Chapter/Branch Events – Insurance Related Requests/Reporting Form effective 12/1/22 can be found on the CLR Site (see Resources).</a:t>
            </a:r>
          </a:p>
          <a:p>
            <a:pPr marL="1171575" lvl="3" indent="0">
              <a:lnSpc>
                <a:spcPct val="120000"/>
              </a:lnSpc>
              <a:buClr>
                <a:srgbClr val="1D4980"/>
              </a:buClr>
              <a:buNone/>
            </a:pPr>
            <a:endParaRPr lang="en-US" sz="1600" dirty="0">
              <a:solidFill>
                <a:srgbClr val="1D4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Insurance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Chapter Leader Resources (CLR)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https://clr.apwa.net/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- Finance &amp; Compliance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Insurance FAQs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Chapter/Branch Events – Insurance Related Requests/Reporting Form effective 12/1/22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Waivers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Special Event with COVID Waiver</a:t>
            </a:r>
          </a:p>
          <a:p>
            <a:pPr lvl="2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502</Words>
  <Application>Microsoft Office PowerPoint</Application>
  <PresentationFormat>On-screen Show (16:9)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Office Theme</vt:lpstr>
      <vt:lpstr>Chapter Contract Review Process and Overview of Resources for Event Contracts</vt:lpstr>
      <vt:lpstr>Chapter Events – Staff Review</vt:lpstr>
      <vt:lpstr>Contract Review Process continued:</vt:lpstr>
      <vt:lpstr>Contract Review</vt:lpstr>
      <vt:lpstr>Resources for Chapters – Chapter Leaders Resource Page</vt:lpstr>
      <vt:lpstr>Chapter Event Contract Template </vt:lpstr>
      <vt:lpstr>Negotiation Tips 101</vt:lpstr>
      <vt:lpstr>Certificate of Insurance (COI):</vt:lpstr>
      <vt:lpstr>Insurance Resources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Jill Wilbeck</cp:lastModifiedBy>
  <cp:revision>33</cp:revision>
  <dcterms:created xsi:type="dcterms:W3CDTF">2020-07-02T12:41:49Z</dcterms:created>
  <dcterms:modified xsi:type="dcterms:W3CDTF">2023-02-14T15:52:31Z</dcterms:modified>
</cp:coreProperties>
</file>