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0" r:id="rId6"/>
    <p:sldId id="261" r:id="rId7"/>
    <p:sldId id="267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142" d="100"/>
          <a:sy n="142" d="100"/>
        </p:scale>
        <p:origin x="73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38" y="375781"/>
            <a:ext cx="8504662" cy="687448"/>
          </a:xfrm>
        </p:spPr>
        <p:txBody>
          <a:bodyPr/>
          <a:lstStyle/>
          <a:p>
            <a:r>
              <a:rPr lang="en-US" dirty="0"/>
              <a:t>Why Advocate?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200151"/>
            <a:ext cx="8324849" cy="33056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not you, who?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Limited Resources – Be a resource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Power in numbers – chapters</a:t>
            </a:r>
          </a:p>
          <a:p>
            <a:r>
              <a:rPr lang="en-US" sz="2200" dirty="0"/>
              <a:t>You &amp; Your Community</a:t>
            </a:r>
          </a:p>
          <a:p>
            <a:r>
              <a:rPr lang="en-US" sz="2200" dirty="0"/>
              <a:t>Increases YOUR Professional Value</a:t>
            </a:r>
          </a:p>
          <a:p>
            <a:r>
              <a:rPr lang="en-US" sz="2200" dirty="0"/>
              <a:t>It is Easy, and More Fun than You Think</a:t>
            </a:r>
          </a:p>
          <a:p>
            <a:r>
              <a:rPr lang="en-US" sz="2200" dirty="0"/>
              <a:t>It is About Relationships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FED339-2163-F678-8D21-077300F4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06" y="1152602"/>
            <a:ext cx="3361207" cy="15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6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25E2-18B0-D017-C255-33A07E4E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8" y="138363"/>
            <a:ext cx="8504662" cy="1022684"/>
          </a:xfrm>
        </p:spPr>
        <p:txBody>
          <a:bodyPr/>
          <a:lstStyle/>
          <a:p>
            <a:r>
              <a:rPr lang="en-US" dirty="0"/>
              <a:t>Your Role as a Chapter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DBB66-8EC4-205D-956A-DA4D099F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4637"/>
            <a:ext cx="8782050" cy="3741821"/>
          </a:xfrm>
        </p:spPr>
        <p:txBody>
          <a:bodyPr>
            <a:normAutofit/>
          </a:bodyPr>
          <a:lstStyle/>
          <a:p>
            <a:r>
              <a:rPr lang="en-US" sz="1700" dirty="0"/>
              <a:t>Identify priorities</a:t>
            </a:r>
          </a:p>
          <a:p>
            <a:r>
              <a:rPr lang="en-US" sz="1700" dirty="0"/>
              <a:t>Form a chapter Government Affairs Committee/Public Works Awareness Committee</a:t>
            </a:r>
          </a:p>
          <a:p>
            <a:r>
              <a:rPr lang="en-US" sz="1700" dirty="0"/>
              <a:t>Develop a Plan</a:t>
            </a:r>
          </a:p>
          <a:p>
            <a:pPr lvl="1"/>
            <a:r>
              <a:rPr lang="en-US" sz="1700" dirty="0"/>
              <a:t>Connect with other APWA chapters	</a:t>
            </a:r>
          </a:p>
          <a:p>
            <a:r>
              <a:rPr lang="en-US" sz="1700" dirty="0"/>
              <a:t>Identify Partners</a:t>
            </a:r>
          </a:p>
          <a:p>
            <a:pPr lvl="1"/>
            <a:r>
              <a:rPr lang="en-US" sz="1700" dirty="0"/>
              <a:t>Colleagues</a:t>
            </a:r>
          </a:p>
          <a:p>
            <a:pPr lvl="1"/>
            <a:r>
              <a:rPr lang="en-US" sz="1700" dirty="0"/>
              <a:t>Elected and appointed officials</a:t>
            </a:r>
          </a:p>
          <a:p>
            <a:pPr lvl="1"/>
            <a:r>
              <a:rPr lang="en-US" sz="1700" dirty="0"/>
              <a:t>Media</a:t>
            </a:r>
          </a:p>
          <a:p>
            <a:pPr lvl="1"/>
            <a:r>
              <a:rPr lang="en-US" sz="1700" dirty="0"/>
              <a:t>Like minded groups</a:t>
            </a:r>
          </a:p>
          <a:p>
            <a:pPr lvl="1"/>
            <a:r>
              <a:rPr lang="en-US" sz="1700" dirty="0"/>
              <a:t>The public</a:t>
            </a:r>
          </a:p>
        </p:txBody>
      </p:sp>
    </p:spTree>
    <p:extLst>
      <p:ext uri="{BB962C8B-B14F-4D97-AF65-F5344CB8AC3E}">
        <p14:creationId xmlns:p14="http://schemas.microsoft.com/office/powerpoint/2010/main" val="10271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FD75-28F4-D1E6-7868-36837FAD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8" y="246647"/>
            <a:ext cx="8047462" cy="816582"/>
          </a:xfrm>
        </p:spPr>
        <p:txBody>
          <a:bodyPr/>
          <a:lstStyle/>
          <a:p>
            <a:r>
              <a:rPr lang="en-US" dirty="0"/>
              <a:t>APWA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47516-1F34-B6CD-59E4-05F2DAC4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42" y="920417"/>
            <a:ext cx="8504664" cy="3568146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APWA Government Affairs Staff</a:t>
            </a:r>
          </a:p>
          <a:p>
            <a:r>
              <a:rPr lang="en-US" sz="1700" dirty="0"/>
              <a:t>Government Affairs Committee</a:t>
            </a:r>
          </a:p>
          <a:p>
            <a:r>
              <a:rPr lang="en-US" sz="1700" dirty="0"/>
              <a:t>APWA Advocacy Ambassadors</a:t>
            </a:r>
          </a:p>
          <a:p>
            <a:r>
              <a:rPr lang="en-US" sz="1700" dirty="0"/>
              <a:t>IIJA Resource page and webinars</a:t>
            </a:r>
          </a:p>
          <a:p>
            <a:r>
              <a:rPr lang="en-US" sz="1700" dirty="0"/>
              <a:t>Public Works Research products     </a:t>
            </a:r>
          </a:p>
          <a:p>
            <a:r>
              <a:rPr lang="en-US" sz="1700" i="1" dirty="0"/>
              <a:t>The Reporter </a:t>
            </a:r>
          </a:p>
          <a:p>
            <a:pPr lvl="1"/>
            <a:r>
              <a:rPr lang="en-US" sz="1300" dirty="0"/>
              <a:t>‘Washington Insight’, ‘GAC Insight’, PW Awareness’ columns</a:t>
            </a:r>
            <a:endParaRPr lang="en-US" sz="1300" i="1" dirty="0"/>
          </a:p>
          <a:p>
            <a:r>
              <a:rPr lang="en-US" sz="1700" dirty="0" err="1"/>
              <a:t>InfoNow</a:t>
            </a:r>
            <a:r>
              <a:rPr lang="en-US" sz="1700" dirty="0"/>
              <a:t> Communities</a:t>
            </a: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6F45037-EC9B-CCE5-D6C4-6E11904F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263" y="2655277"/>
            <a:ext cx="2624096" cy="1592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C677C-FEEB-260A-CAA9-784B83385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4" r="2877" b="7089"/>
          <a:stretch/>
        </p:blipFill>
        <p:spPr>
          <a:xfrm>
            <a:off x="4663069" y="654938"/>
            <a:ext cx="3387539" cy="17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B077-ED7A-4AA8-0811-857EB382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APWA Resources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B1E3-E2C0-1CF9-3D7F-BD941D8BB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063229"/>
            <a:ext cx="8636000" cy="3900288"/>
          </a:xfrm>
        </p:spPr>
        <p:txBody>
          <a:bodyPr/>
          <a:lstStyle/>
          <a:p>
            <a:r>
              <a:rPr lang="en-US" dirty="0"/>
              <a:t>Action alerts – text PWX to 52886 </a:t>
            </a:r>
          </a:p>
          <a:p>
            <a:r>
              <a:rPr lang="en-US" i="1" dirty="0"/>
              <a:t>APWA Washington Report</a:t>
            </a:r>
          </a:p>
          <a:p>
            <a:r>
              <a:rPr lang="en-US" dirty="0"/>
              <a:t>@APWAGOVAFFAIRS on Twitter</a:t>
            </a:r>
          </a:p>
          <a:p>
            <a:r>
              <a:rPr lang="en-US" dirty="0"/>
              <a:t>Public Works &amp; Infrastructure Caucus</a:t>
            </a:r>
          </a:p>
          <a:p>
            <a:r>
              <a:rPr lang="en-US" dirty="0"/>
              <a:t>‘Tell Your Story’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9AE4647-CE30-D0C7-5201-5ECA9CBC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90" y="2889738"/>
            <a:ext cx="3073157" cy="1619688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CA72CEA-CB9D-365C-8C33-634F273D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65" t="1151" r="11506"/>
          <a:stretch/>
        </p:blipFill>
        <p:spPr>
          <a:xfrm>
            <a:off x="6146800" y="944025"/>
            <a:ext cx="2622550" cy="17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9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D9F1-6B36-CE8C-6CF3-87391042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7" y="205979"/>
            <a:ext cx="8458199" cy="857250"/>
          </a:xfrm>
        </p:spPr>
        <p:txBody>
          <a:bodyPr/>
          <a:lstStyle/>
          <a:p>
            <a:r>
              <a:rPr lang="en-US" dirty="0"/>
              <a:t>Federal Outreach 101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85CC0-05B8-679B-4F79-10B69331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36649"/>
            <a:ext cx="8712200" cy="3826867"/>
          </a:xfrm>
        </p:spPr>
        <p:txBody>
          <a:bodyPr>
            <a:noAutofit/>
          </a:bodyPr>
          <a:lstStyle/>
          <a:p>
            <a:r>
              <a:rPr lang="en-US" sz="1400" dirty="0"/>
              <a:t>Key Positions—District Office</a:t>
            </a:r>
          </a:p>
          <a:p>
            <a:pPr lvl="1"/>
            <a:r>
              <a:rPr lang="en-US" sz="1400" dirty="0"/>
              <a:t>Chief of Staff</a:t>
            </a:r>
          </a:p>
          <a:p>
            <a:pPr lvl="1"/>
            <a:r>
              <a:rPr lang="en-US" sz="1400" dirty="0"/>
              <a:t>District Director</a:t>
            </a:r>
          </a:p>
          <a:p>
            <a:pPr lvl="1"/>
            <a:r>
              <a:rPr lang="en-US" sz="1400" dirty="0"/>
              <a:t>Constituent Services Director</a:t>
            </a:r>
          </a:p>
          <a:p>
            <a:pPr lvl="1"/>
            <a:r>
              <a:rPr lang="en-US" sz="1400" dirty="0"/>
              <a:t>Constituent Services Representative</a:t>
            </a:r>
          </a:p>
          <a:p>
            <a:pPr lvl="1"/>
            <a:r>
              <a:rPr lang="en-US" sz="1400" dirty="0"/>
              <a:t>Email and Call</a:t>
            </a:r>
          </a:p>
          <a:p>
            <a:r>
              <a:rPr lang="en-US" sz="1400" dirty="0"/>
              <a:t>Key Positions—DC Office</a:t>
            </a:r>
          </a:p>
          <a:p>
            <a:pPr lvl="1"/>
            <a:r>
              <a:rPr lang="en-US" sz="1400" dirty="0"/>
              <a:t>Chief of Staff</a:t>
            </a:r>
          </a:p>
          <a:p>
            <a:pPr lvl="1"/>
            <a:r>
              <a:rPr lang="en-US" sz="1400" dirty="0"/>
              <a:t>Legislative Director</a:t>
            </a:r>
          </a:p>
          <a:p>
            <a:pPr lvl="1"/>
            <a:r>
              <a:rPr lang="en-US" sz="1400" dirty="0"/>
              <a:t>Scheduler (may handle DC and District offices)</a:t>
            </a:r>
          </a:p>
          <a:p>
            <a:pPr lvl="1"/>
            <a:r>
              <a:rPr lang="en-US" sz="1400" dirty="0"/>
              <a:t>Legislative Assistant</a:t>
            </a:r>
          </a:p>
          <a:p>
            <a:pPr lvl="1"/>
            <a:r>
              <a:rPr lang="en-US" sz="1400" dirty="0"/>
              <a:t>Legislative Correspondent</a:t>
            </a:r>
          </a:p>
          <a:p>
            <a:pPr lvl="1"/>
            <a:r>
              <a:rPr lang="en-US" sz="1400" dirty="0"/>
              <a:t>Email and Call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EC6923E-26F0-8FC8-ACF1-38DBDDCE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814" y="1063229"/>
            <a:ext cx="3945245" cy="2506955"/>
          </a:xfrm>
          <a:prstGeom prst="rect">
            <a:avLst/>
          </a:prstGeom>
          <a:effectLst>
            <a:outerShdw blurRad="195411" dist="97234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000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5AA3-8726-1CD1-A5A6-8D233EBE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6" y="299764"/>
            <a:ext cx="8504662" cy="857250"/>
          </a:xfrm>
        </p:spPr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14F3-0BD2-3F2D-1B94-A416B4F7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9" y="1225062"/>
            <a:ext cx="6570784" cy="3665775"/>
          </a:xfrm>
        </p:spPr>
        <p:txBody>
          <a:bodyPr>
            <a:normAutofit/>
          </a:bodyPr>
          <a:lstStyle/>
          <a:p>
            <a:r>
              <a:rPr lang="en-US" sz="1700" dirty="0"/>
              <a:t>Establish a Chapter Government Affairs Committee</a:t>
            </a:r>
          </a:p>
          <a:p>
            <a:r>
              <a:rPr lang="en-US" sz="1700" dirty="0"/>
              <a:t>Align with APWA Strategic Plan and Public Policy Priorities</a:t>
            </a:r>
          </a:p>
          <a:p>
            <a:pPr lvl="1"/>
            <a:r>
              <a:rPr lang="en-US" sz="1600" dirty="0"/>
              <a:t>Be ‘the voice’ of public works</a:t>
            </a:r>
            <a:endParaRPr lang="en-US" sz="1300" dirty="0"/>
          </a:p>
          <a:p>
            <a:r>
              <a:rPr lang="en-US" sz="1700" dirty="0"/>
              <a:t>Consistently Invite Elected Officials to Chapter Events</a:t>
            </a:r>
          </a:p>
          <a:p>
            <a:r>
              <a:rPr lang="en-US" sz="1700" dirty="0"/>
              <a:t>Create “Fabulous Facts” about Chapter/Community</a:t>
            </a:r>
          </a:p>
          <a:p>
            <a:r>
              <a:rPr lang="en-US" sz="1700" dirty="0"/>
              <a:t>Reach out to other Public Officials/Community Leaders</a:t>
            </a:r>
          </a:p>
          <a:p>
            <a:r>
              <a:rPr lang="en-US" sz="1700" dirty="0"/>
              <a:t>Know your Legislature’s Schedule and Participate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77486B-0A43-D493-6D1B-785914B2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106" y="827302"/>
            <a:ext cx="2180493" cy="30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696CBD1E41A4E922E2F25E8A13A02" ma:contentTypeVersion="12" ma:contentTypeDescription="Create a new document." ma:contentTypeScope="" ma:versionID="8100334b8276acc503247bcd74e08d8e">
  <xsd:schema xmlns:xsd="http://www.w3.org/2001/XMLSchema" xmlns:xs="http://www.w3.org/2001/XMLSchema" xmlns:p="http://schemas.microsoft.com/office/2006/metadata/properties" xmlns:ns3="2780432b-0960-4e98-a036-ddb46773a623" xmlns:ns4="b4bda108-ad5f-4f61-a1f7-cb1c4246d0d5" targetNamespace="http://schemas.microsoft.com/office/2006/metadata/properties" ma:root="true" ma:fieldsID="fe496b494ffbc595527e0843815d35e4" ns3:_="" ns4:_="">
    <xsd:import namespace="2780432b-0960-4e98-a036-ddb46773a623"/>
    <xsd:import namespace="b4bda108-ad5f-4f61-a1f7-cb1c4246d0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0432b-0960-4e98-a036-ddb46773a6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da108-ad5f-4f61-a1f7-cb1c4246d0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78451-B9E1-4654-8187-BE9DBAD22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E02E4-65CA-44AC-9379-933F4479949F}">
  <ds:schemaRefs>
    <ds:schemaRef ds:uri="http://schemas.microsoft.com/office/2006/documentManagement/types"/>
    <ds:schemaRef ds:uri="b4bda108-ad5f-4f61-a1f7-cb1c4246d0d5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780432b-0960-4e98-a036-ddb46773a623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16DF3E-4038-4491-8161-D960A4465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0432b-0960-4e98-a036-ddb46773a623"/>
    <ds:schemaRef ds:uri="b4bda108-ad5f-4f61-a1f7-cb1c4246d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250</Words>
  <Application>Microsoft Office PowerPoint</Application>
  <PresentationFormat>On-screen Show (16:9)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Why Advocate?</vt:lpstr>
      <vt:lpstr>Your Role as a Chapter Leader</vt:lpstr>
      <vt:lpstr>APWA Resources</vt:lpstr>
      <vt:lpstr>APWA Resources continued</vt:lpstr>
      <vt:lpstr>Federal Outreach 101 </vt:lpstr>
      <vt:lpstr>Ideas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Jill Wilbeck</cp:lastModifiedBy>
  <cp:revision>13</cp:revision>
  <dcterms:created xsi:type="dcterms:W3CDTF">2020-07-02T12:41:49Z</dcterms:created>
  <dcterms:modified xsi:type="dcterms:W3CDTF">2023-05-22T17:37:26Z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0x010100BFC696CBD1E41A4E922E2F25E8A13A02</vt:lpwstr>
  </property>
</Properties>
</file>