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  <p:sldId id="259" r:id="rId3"/>
    <p:sldId id="260" r:id="rId4"/>
    <p:sldId id="273" r:id="rId5"/>
    <p:sldId id="261" r:id="rId6"/>
    <p:sldId id="274" r:id="rId7"/>
    <p:sldId id="272" r:id="rId8"/>
    <p:sldId id="465" r:id="rId9"/>
    <p:sldId id="264" r:id="rId10"/>
    <p:sldId id="464" r:id="rId11"/>
    <p:sldId id="271" r:id="rId12"/>
    <p:sldId id="270" r:id="rId13"/>
    <p:sldId id="269" r:id="rId14"/>
    <p:sldId id="268" r:id="rId15"/>
    <p:sldId id="267" r:id="rId16"/>
    <p:sldId id="266" r:id="rId17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6D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66"/>
    <p:restoredTop sz="94694"/>
  </p:normalViewPr>
  <p:slideViewPr>
    <p:cSldViewPr snapToGrid="0" snapToObjects="1">
      <p:cViewPr varScale="1">
        <p:scale>
          <a:sx n="138" d="100"/>
          <a:sy n="138" d="100"/>
        </p:scale>
        <p:origin x="858" y="12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345" y="5853"/>
            <a:ext cx="9123188" cy="5131793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4677648" y="2656152"/>
            <a:ext cx="3955487" cy="2048010"/>
          </a:xfrm>
        </p:spPr>
        <p:txBody>
          <a:bodyPr anchor="b" anchorCtr="0">
            <a:normAutofit/>
          </a:bodyPr>
          <a:lstStyle>
            <a:lvl1pPr algn="r">
              <a:defRPr sz="3200" b="1" i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</a:t>
            </a:r>
          </a:p>
        </p:txBody>
      </p:sp>
    </p:spTree>
    <p:extLst>
      <p:ext uri="{BB962C8B-B14F-4D97-AF65-F5344CB8AC3E}">
        <p14:creationId xmlns:p14="http://schemas.microsoft.com/office/powerpoint/2010/main" val="4281386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345" y="5853"/>
            <a:ext cx="9123188" cy="5131793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639338" y="205979"/>
            <a:ext cx="8047462" cy="857250"/>
          </a:xfrm>
        </p:spPr>
        <p:txBody>
          <a:bodyPr>
            <a:normAutofit/>
          </a:bodyPr>
          <a:lstStyle>
            <a:lvl1pPr algn="l">
              <a:defRPr sz="3200" b="1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639336" y="1200151"/>
            <a:ext cx="8047463" cy="3763366"/>
          </a:xfrm>
        </p:spPr>
        <p:txBody>
          <a:bodyPr/>
          <a:lstStyle>
            <a:lvl1pPr>
              <a:defRPr sz="240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defRPr>
            </a:lvl1pPr>
            <a:lvl2pPr>
              <a:defRPr sz="200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defRPr>
            </a:lvl2pPr>
            <a:lvl3pPr>
              <a:defRPr sz="180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defRPr>
            </a:lvl3pPr>
            <a:lvl4pPr>
              <a:defRPr sz="100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defRPr>
            </a:lvl4pPr>
            <a:lvl5pPr>
              <a:defRPr sz="100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371566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345" y="5852"/>
            <a:ext cx="9123188" cy="5131793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76507" y="40974"/>
            <a:ext cx="8206236" cy="857250"/>
          </a:xfrm>
        </p:spPr>
        <p:txBody>
          <a:bodyPr>
            <a:normAutofit/>
          </a:bodyPr>
          <a:lstStyle>
            <a:lvl1pPr algn="l">
              <a:defRPr sz="3200" b="1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676506" y="1035146"/>
            <a:ext cx="8206236" cy="3763366"/>
          </a:xfrm>
        </p:spPr>
        <p:txBody>
          <a:bodyPr/>
          <a:lstStyle>
            <a:lvl1pPr>
              <a:defRPr sz="240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defRPr>
            </a:lvl1pPr>
            <a:lvl2pPr>
              <a:defRPr sz="200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defRPr>
            </a:lvl2pPr>
            <a:lvl3pPr>
              <a:defRPr sz="180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defRPr>
            </a:lvl3pPr>
            <a:lvl4pPr>
              <a:defRPr sz="100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defRPr>
            </a:lvl4pPr>
            <a:lvl5pPr>
              <a:defRPr sz="100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61591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/>
          <p:cNvSpPr/>
          <p:nvPr userDrawn="1"/>
        </p:nvSpPr>
        <p:spPr>
          <a:xfrm>
            <a:off x="2" y="-6852"/>
            <a:ext cx="6843723" cy="1329344"/>
          </a:xfrm>
          <a:custGeom>
            <a:avLst/>
            <a:gdLst>
              <a:gd name="connsiteX0" fmla="*/ 4340145 w 6843723"/>
              <a:gd name="connsiteY0" fmla="*/ 1772459 h 1772459"/>
              <a:gd name="connsiteX1" fmla="*/ 6843723 w 6843723"/>
              <a:gd name="connsiteY1" fmla="*/ 0 h 1772459"/>
              <a:gd name="connsiteX2" fmla="*/ 0 w 6843723"/>
              <a:gd name="connsiteY2" fmla="*/ 0 h 1772459"/>
              <a:gd name="connsiteX3" fmla="*/ 0 w 6843723"/>
              <a:gd name="connsiteY3" fmla="*/ 1379594 h 1772459"/>
              <a:gd name="connsiteX4" fmla="*/ 4340145 w 6843723"/>
              <a:gd name="connsiteY4" fmla="*/ 1772459 h 17724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43723" h="1772459">
                <a:moveTo>
                  <a:pt x="4340145" y="1772459"/>
                </a:moveTo>
                <a:lnTo>
                  <a:pt x="6843723" y="0"/>
                </a:lnTo>
                <a:lnTo>
                  <a:pt x="0" y="0"/>
                </a:lnTo>
                <a:lnTo>
                  <a:pt x="0" y="1379594"/>
                </a:lnTo>
                <a:lnTo>
                  <a:pt x="4340145" y="1772459"/>
                </a:lnTo>
                <a:close/>
              </a:path>
            </a:pathLst>
          </a:custGeom>
          <a:solidFill>
            <a:srgbClr val="1D4980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7" name="Freeform 16"/>
          <p:cNvSpPr/>
          <p:nvPr userDrawn="1"/>
        </p:nvSpPr>
        <p:spPr>
          <a:xfrm>
            <a:off x="-27410" y="1055254"/>
            <a:ext cx="4294459" cy="582445"/>
          </a:xfrm>
          <a:custGeom>
            <a:avLst/>
            <a:gdLst>
              <a:gd name="connsiteX0" fmla="*/ 4294459 w 4294459"/>
              <a:gd name="connsiteY0" fmla="*/ 392865 h 776593"/>
              <a:gd name="connsiteX1" fmla="*/ 3965521 w 4294459"/>
              <a:gd name="connsiteY1" fmla="*/ 612138 h 776593"/>
              <a:gd name="connsiteX2" fmla="*/ 9137 w 4294459"/>
              <a:gd name="connsiteY2" fmla="*/ 776593 h 776593"/>
              <a:gd name="connsiteX3" fmla="*/ 0 w 4294459"/>
              <a:gd name="connsiteY3" fmla="*/ 0 h 776593"/>
              <a:gd name="connsiteX4" fmla="*/ 4294459 w 4294459"/>
              <a:gd name="connsiteY4" fmla="*/ 392865 h 776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94459" h="776593">
                <a:moveTo>
                  <a:pt x="4294459" y="392865"/>
                </a:moveTo>
                <a:lnTo>
                  <a:pt x="3965521" y="612138"/>
                </a:lnTo>
                <a:lnTo>
                  <a:pt x="9137" y="776593"/>
                </a:lnTo>
                <a:lnTo>
                  <a:pt x="0" y="0"/>
                </a:lnTo>
                <a:lnTo>
                  <a:pt x="4294459" y="392865"/>
                </a:lnTo>
                <a:close/>
              </a:path>
            </a:pathLst>
          </a:custGeom>
          <a:solidFill>
            <a:srgbClr val="1D49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8" name="Freeform 17"/>
          <p:cNvSpPr/>
          <p:nvPr userDrawn="1"/>
        </p:nvSpPr>
        <p:spPr>
          <a:xfrm>
            <a:off x="5436097" y="-6852"/>
            <a:ext cx="3744416" cy="1233412"/>
          </a:xfrm>
          <a:custGeom>
            <a:avLst/>
            <a:gdLst>
              <a:gd name="connsiteX0" fmla="*/ 0 w 3709681"/>
              <a:gd name="connsiteY0" fmla="*/ 1059820 h 1644549"/>
              <a:gd name="connsiteX1" fmla="*/ 3709681 w 3709681"/>
              <a:gd name="connsiteY1" fmla="*/ 1644549 h 1644549"/>
              <a:gd name="connsiteX2" fmla="*/ 3700544 w 3709681"/>
              <a:gd name="connsiteY2" fmla="*/ 0 h 1644549"/>
              <a:gd name="connsiteX3" fmla="*/ 1452806 w 3709681"/>
              <a:gd name="connsiteY3" fmla="*/ 0 h 1644549"/>
              <a:gd name="connsiteX4" fmla="*/ 0 w 3709681"/>
              <a:gd name="connsiteY4" fmla="*/ 1059820 h 1644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09681" h="1644549">
                <a:moveTo>
                  <a:pt x="0" y="1059820"/>
                </a:moveTo>
                <a:lnTo>
                  <a:pt x="3709681" y="1644549"/>
                </a:lnTo>
                <a:cubicBezTo>
                  <a:pt x="3706635" y="1096366"/>
                  <a:pt x="3703590" y="548183"/>
                  <a:pt x="3700544" y="0"/>
                </a:cubicBezTo>
                <a:lnTo>
                  <a:pt x="1452806" y="0"/>
                </a:lnTo>
                <a:lnTo>
                  <a:pt x="0" y="1059820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086615701"/>
      </p:ext>
    </p:extLst>
  </p:cSld>
  <p:clrMapOvr>
    <a:masterClrMapping/>
  </p:clrMapOvr>
  <p:transition spd="slow">
    <p:cover dir="d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24876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chapterservices@apwa.org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chapterservices@apwa.org" TargetMode="External"/><Relationship Id="rId2" Type="http://schemas.openxmlformats.org/officeDocument/2006/relationships/hyperlink" Target="https://www.apwa.org/wp-content/uploads/Chapter_Roadeo_Information_Form_APWA_Branded_COMPLETED.pdf" TargetMode="Externa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Chapter Leader Resources 101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268" y="2500744"/>
            <a:ext cx="8047463" cy="1586347"/>
          </a:xfrm>
        </p:spPr>
        <p:txBody>
          <a:bodyPr/>
          <a:lstStyle/>
          <a:p>
            <a:pPr marL="0" indent="0" algn="ctr">
              <a:buNone/>
            </a:pPr>
            <a:r>
              <a:rPr lang="en-US" b="1" dirty="0"/>
              <a:t>Monday, February 9, 2026</a:t>
            </a:r>
          </a:p>
          <a:p>
            <a:pPr marL="0" indent="0" algn="ctr">
              <a:buNone/>
            </a:pPr>
            <a:r>
              <a:rPr lang="en-US" b="1" dirty="0"/>
              <a:t>12 Noon Central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4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on the phone&#10;&#10;Description automatically generated">
            <a:extLst>
              <a:ext uri="{FF2B5EF4-FFF2-40B4-BE49-F238E27FC236}">
                <a16:creationId xmlns:a16="http://schemas.microsoft.com/office/drawing/2014/main" id="{DC2617C0-EC8D-63A4-D31C-89A81127B24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0"/>
            <a:ext cx="9180512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349632"/>
      </p:ext>
    </p:extLst>
  </p:cSld>
  <p:clrMapOvr>
    <a:masterClrMapping/>
  </p:clrMapOvr>
  <p:transition spd="slow">
    <p:cover dir="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004160-19B6-8BB6-BE9F-C0780E7FB9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12E791-618E-ECFA-4BD6-6516753B67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610222-74CD-3474-E21D-4FEE9FCC5D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 descr="Person holding mouse">
            <a:extLst>
              <a:ext uri="{FF2B5EF4-FFF2-40B4-BE49-F238E27FC236}">
                <a16:creationId xmlns:a16="http://schemas.microsoft.com/office/drawing/2014/main" id="{ED0F94EA-FF88-7A1F-E526-C7EAED1FEA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21D69AD-7AFB-1E03-2091-4C03C6A9248D}"/>
              </a:ext>
            </a:extLst>
          </p:cNvPr>
          <p:cNvSpPr txBox="1"/>
          <p:nvPr/>
        </p:nvSpPr>
        <p:spPr>
          <a:xfrm>
            <a:off x="1614054" y="582753"/>
            <a:ext cx="5254337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500" b="1" i="0" u="sng" strike="noStrike" dirty="0">
                <a:solidFill>
                  <a:srgbClr val="FFFFFF"/>
                </a:solidFill>
                <a:effectLst/>
                <a:latin typeface="Calibri Light" panose="020F0302020204030204" pitchFamily="34" charset="0"/>
                <a:hlinkClick r:id="rId3"/>
              </a:rPr>
              <a:t>chapterservices@apwa.org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25645552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B04185-F695-CBEC-100B-F64E2EFB0E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A group of icons on a black background&#10;&#10;Description automatically generated">
            <a:extLst>
              <a:ext uri="{FF2B5EF4-FFF2-40B4-BE49-F238E27FC236}">
                <a16:creationId xmlns:a16="http://schemas.microsoft.com/office/drawing/2014/main" id="{6FABE86D-B698-61D2-9D0D-54AB9470023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6255" y="467014"/>
            <a:ext cx="6691489" cy="3763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93630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DBB327-568A-76D4-6424-B56ABCE2FC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B5E8D6-3D31-128C-ADBB-3A3C55DF0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Chapter Services……..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2B82FB-FE53-4393-6731-C630047E72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Chapter Executive Officers List</a:t>
            </a:r>
          </a:p>
          <a:p>
            <a:r>
              <a:rPr lang="en-US" dirty="0"/>
              <a:t>Insurance Requests</a:t>
            </a:r>
          </a:p>
          <a:p>
            <a:r>
              <a:rPr lang="en-US" dirty="0"/>
              <a:t>Contract Review</a:t>
            </a:r>
          </a:p>
          <a:p>
            <a:r>
              <a:rPr lang="en-US" dirty="0"/>
              <a:t>Chapter Minutes</a:t>
            </a:r>
          </a:p>
          <a:p>
            <a:r>
              <a:rPr lang="en-US" dirty="0"/>
              <a:t>Surveys</a:t>
            </a:r>
          </a:p>
          <a:p>
            <a:r>
              <a:rPr lang="en-US" dirty="0"/>
              <a:t>Election Polls</a:t>
            </a:r>
          </a:p>
          <a:p>
            <a:r>
              <a:rPr lang="en-US" dirty="0"/>
              <a:t>APWA Videos</a:t>
            </a:r>
          </a:p>
          <a:p>
            <a:r>
              <a:rPr lang="en-US" dirty="0"/>
              <a:t>ALL OTHER REQUESTS</a:t>
            </a:r>
          </a:p>
        </p:txBody>
      </p:sp>
    </p:spTree>
    <p:extLst>
      <p:ext uri="{BB962C8B-B14F-4D97-AF65-F5344CB8AC3E}">
        <p14:creationId xmlns:p14="http://schemas.microsoft.com/office/powerpoint/2010/main" val="39416546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126BB0-A395-FCB8-7025-D5072A8D4C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6139A-4C49-DCC2-59A4-1F8E7716A8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Fonteva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C8CC04B-A8D4-31A7-3671-BA22EA2C8B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9276" y="1018309"/>
            <a:ext cx="7774960" cy="10252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rabicPeriod"/>
            </a:pPr>
            <a:r>
              <a:rPr lang="en-US" sz="22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Build Events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2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Pull Event Registration Reports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2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Pull Membership Reports</a:t>
            </a:r>
          </a:p>
          <a:p>
            <a:pPr marL="0" indent="0">
              <a:buNone/>
            </a:pPr>
            <a:endParaRPr lang="en-US" sz="2200" dirty="0">
              <a:ea typeface="Calibri"/>
              <a:cs typeface="Calibri"/>
            </a:endParaRPr>
          </a:p>
        </p:txBody>
      </p:sp>
      <p:pic>
        <p:nvPicPr>
          <p:cNvPr id="6146" name="Picture 2" descr="A screenshot of a group of events">
            <a:extLst>
              <a:ext uri="{FF2B5EF4-FFF2-40B4-BE49-F238E27FC236}">
                <a16:creationId xmlns:a16="http://schemas.microsoft.com/office/drawing/2014/main" id="{5A1E5BE2-2B9A-0E3E-7BFE-188284834E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53203"/>
            <a:ext cx="9144000" cy="3382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22179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4D32A-AA01-9B80-4D11-5026162AD1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1A5730-A2F5-1E49-0D90-F74715A926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Word Press</a:t>
            </a: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8B9C08C9-78AD-A7F0-6BB7-61ECE859EC4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558" y="898224"/>
            <a:ext cx="5768349" cy="3763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5062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ED883C-9167-39EB-B52B-23F61AD4E3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>
            <a:extLst>
              <a:ext uri="{FF2B5EF4-FFF2-40B4-BE49-F238E27FC236}">
                <a16:creationId xmlns:a16="http://schemas.microsoft.com/office/drawing/2014/main" id="{629DB3C3-D980-09A8-7763-3C6773C4FF0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5914" y="564655"/>
            <a:ext cx="7086509" cy="3763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44909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6506" y="1565564"/>
            <a:ext cx="8206236" cy="3232948"/>
          </a:xfrm>
        </p:spPr>
        <p:txBody>
          <a:bodyPr/>
          <a:lstStyle/>
          <a:p>
            <a:pPr marL="457200" lvl="0" indent="-457200">
              <a:buFont typeface="+mj-lt"/>
              <a:buAutoNum type="arabicPeriod"/>
            </a:pPr>
            <a:r>
              <a:rPr lang="en-US" sz="2500" dirty="0"/>
              <a:t>Understand where to locate APWA Chapter Leader Resources on the APWA website.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sz="2500" dirty="0"/>
              <a:t>Understand where to access Fonteva to build an event, run event registration reports, and run membership reports.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sz="2500" dirty="0"/>
              <a:t>Understand where to log into Word Press, to create and manage content for your chapter website.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67932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6764BC-1F29-D361-2C5E-D39782086E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8A4F89-F00B-DF35-8D24-6FE5486A09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B549F9-87C5-2816-C503-EF818757E5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24A776C-FC53-81B2-1E81-DA289EBCC0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262"/>
            <a:ext cx="9144000" cy="4411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96835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DACB1B-1EBB-3FEB-4477-1279628FB8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F40DAF79-CB8F-0BBD-7273-0FB4E43DA2A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75" y="699789"/>
            <a:ext cx="8205788" cy="3409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24483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055FD6-DBA2-276C-9C1E-94373A106A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FBAB374-AD26-E166-2E80-8FD3E129D6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0161" y="663692"/>
            <a:ext cx="8205788" cy="3519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1295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A screenshot of a newsletter&#10;&#10;AI-generated content may be incorrect.">
            <a:extLst>
              <a:ext uri="{FF2B5EF4-FFF2-40B4-BE49-F238E27FC236}">
                <a16:creationId xmlns:a16="http://schemas.microsoft.com/office/drawing/2014/main" id="{970FF8BA-85BD-C029-2FDD-9686D256FA8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5757" y="689768"/>
            <a:ext cx="2761698" cy="3763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5443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2075CA-A951-8705-5557-96AFA4CD56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6B8C10-4952-9A15-85D3-F3BCAA5B68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Insurance Update!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C56604-9B22-0562-4334-8D4CFBEED3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en-US" dirty="0"/>
              <a:t>APWA has secured a blanket insurance policy covering </a:t>
            </a:r>
            <a:r>
              <a:rPr lang="en-US" dirty="0" err="1"/>
              <a:t>Roadeos</a:t>
            </a:r>
            <a:r>
              <a:rPr lang="en-US" dirty="0"/>
              <a:t> from January 15, 2026, through January 14, 2027.  </a:t>
            </a:r>
          </a:p>
          <a:p>
            <a:pPr fontAlgn="base"/>
            <a:r>
              <a:rPr lang="en-US" dirty="0"/>
              <a:t>We’ve negotiated a </a:t>
            </a:r>
            <a:r>
              <a:rPr lang="en-US" b="1" dirty="0"/>
              <a:t>low, flat cost of $960 per event</a:t>
            </a:r>
            <a:r>
              <a:rPr lang="en-US" dirty="0"/>
              <a:t>, providing protection for participants and peace of mind for your chapter. APWA will invoice the chapter/branch treasurer unless an alternate billing contact has been designated.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26934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4D7EE4-6163-223E-EE10-73219ED35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BAD716-94D0-5DE3-EA8F-C18A772FCE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Insurance Update!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D5651F-11C1-E75C-BCCF-DCDF106415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fontAlgn="base">
              <a:buNone/>
            </a:pPr>
            <a:r>
              <a:rPr lang="en-US" b="1" dirty="0"/>
              <a:t>Here’s how it works:</a:t>
            </a:r>
            <a:r>
              <a:rPr lang="en-US" dirty="0"/>
              <a:t> </a:t>
            </a:r>
          </a:p>
          <a:p>
            <a:pPr fontAlgn="base"/>
            <a:endParaRPr lang="en-US" dirty="0"/>
          </a:p>
          <a:p>
            <a:pPr marL="457200" indent="-457200" fontAlgn="base">
              <a:buFont typeface="+mj-lt"/>
              <a:buAutoNum type="arabicPeriod"/>
            </a:pPr>
            <a:r>
              <a:rPr lang="en-US" dirty="0"/>
              <a:t>Fill out the </a:t>
            </a:r>
            <a:r>
              <a:rPr lang="en-US" u="sng" dirty="0">
                <a:hlinkClick r:id="rId2"/>
              </a:rPr>
              <a:t>Chapter/Branch </a:t>
            </a:r>
            <a:r>
              <a:rPr lang="en-US" u="sng" dirty="0" err="1">
                <a:hlinkClick r:id="rId2"/>
              </a:rPr>
              <a:t>Roadeo</a:t>
            </a:r>
            <a:r>
              <a:rPr lang="en-US" u="sng" dirty="0">
                <a:hlinkClick r:id="rId2"/>
              </a:rPr>
              <a:t> Information Form</a:t>
            </a:r>
            <a:r>
              <a:rPr lang="en-US" dirty="0"/>
              <a:t> at least </a:t>
            </a:r>
            <a:r>
              <a:rPr lang="en-US" b="1" dirty="0"/>
              <a:t>30 days prior</a:t>
            </a:r>
            <a:r>
              <a:rPr lang="en-US" dirty="0"/>
              <a:t> to your event. </a:t>
            </a:r>
          </a:p>
          <a:p>
            <a:pPr marL="457200" indent="-457200" fontAlgn="base">
              <a:buFont typeface="+mj-lt"/>
              <a:buAutoNum type="arabicPeriod"/>
            </a:pPr>
            <a:r>
              <a:rPr lang="en-US" dirty="0"/>
              <a:t>Submit the form at least 30 days prior to your event start date to </a:t>
            </a:r>
            <a:r>
              <a:rPr lang="en-US" u="sng" dirty="0">
                <a:hlinkClick r:id="rId3"/>
              </a:rPr>
              <a:t>chapterservices@apwa.org</a:t>
            </a:r>
            <a:r>
              <a:rPr lang="en-US" dirty="0"/>
              <a:t> </a:t>
            </a:r>
          </a:p>
          <a:p>
            <a:pPr marL="457200" indent="-457200" fontAlgn="base">
              <a:buFont typeface="+mj-lt"/>
              <a:buAutoNum type="arabicPeriod"/>
            </a:pPr>
            <a:r>
              <a:rPr lang="en-US" dirty="0"/>
              <a:t>You’ll receive a </a:t>
            </a:r>
            <a:r>
              <a:rPr lang="en-US" b="1" dirty="0"/>
              <a:t>certificate of insurance within 48 hours</a:t>
            </a:r>
            <a:r>
              <a:rPr lang="en-US" dirty="0"/>
              <a:t> of submission.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1147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1C7B74-DD0C-0BAA-3916-61E3AE4966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B2DA47F-F705-9C38-D6DD-1EF1F4E901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18177" y="529359"/>
            <a:ext cx="4307646" cy="3763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1443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266</TotalTime>
  <Words>227</Words>
  <Application>Microsoft Office PowerPoint</Application>
  <PresentationFormat>On-screen Show (16:9)</PresentationFormat>
  <Paragraphs>31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Chapter Leader Resources 101</vt:lpstr>
      <vt:lpstr>Learning Objectives</vt:lpstr>
      <vt:lpstr>PowerPoint Presentation</vt:lpstr>
      <vt:lpstr>PowerPoint Presentation</vt:lpstr>
      <vt:lpstr>PowerPoint Presentation</vt:lpstr>
      <vt:lpstr>PowerPoint Presentation</vt:lpstr>
      <vt:lpstr>Insurance Update!</vt:lpstr>
      <vt:lpstr>Insurance Update!</vt:lpstr>
      <vt:lpstr>PowerPoint Presentation</vt:lpstr>
      <vt:lpstr>PowerPoint Presentation</vt:lpstr>
      <vt:lpstr>PowerPoint Presentation</vt:lpstr>
      <vt:lpstr>PowerPoint Presentation</vt:lpstr>
      <vt:lpstr>Chapter Services……..</vt:lpstr>
      <vt:lpstr>Fonteva</vt:lpstr>
      <vt:lpstr>Word Press</vt:lpstr>
      <vt:lpstr>PowerPoint Presentation</vt:lpstr>
    </vt:vector>
  </TitlesOfParts>
  <Company>APWA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Jill Thompson</dc:creator>
  <cp:lastModifiedBy>Jill Wilbeck</cp:lastModifiedBy>
  <cp:revision>13</cp:revision>
  <dcterms:created xsi:type="dcterms:W3CDTF">2020-07-02T12:41:49Z</dcterms:created>
  <dcterms:modified xsi:type="dcterms:W3CDTF">2026-02-09T15:16:45Z</dcterms:modified>
</cp:coreProperties>
</file>