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60" r:id="rId3"/>
    <p:sldId id="259" r:id="rId4"/>
    <p:sldId id="258" r:id="rId5"/>
    <p:sldId id="279" r:id="rId6"/>
    <p:sldId id="269" r:id="rId7"/>
    <p:sldId id="276" r:id="rId8"/>
    <p:sldId id="277" r:id="rId9"/>
    <p:sldId id="261" r:id="rId10"/>
    <p:sldId id="262" r:id="rId11"/>
    <p:sldId id="274" r:id="rId12"/>
    <p:sldId id="266" r:id="rId13"/>
    <p:sldId id="264" r:id="rId14"/>
    <p:sldId id="278" r:id="rId15"/>
    <p:sldId id="263" r:id="rId16"/>
    <p:sldId id="268" r:id="rId1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1F302A-5F50-4B2A-9B63-3B2C6E9E5823}">
          <p14:sldIdLst>
            <p14:sldId id="257"/>
            <p14:sldId id="260"/>
            <p14:sldId id="259"/>
            <p14:sldId id="258"/>
            <p14:sldId id="279"/>
            <p14:sldId id="269"/>
            <p14:sldId id="276"/>
            <p14:sldId id="277"/>
            <p14:sldId id="261"/>
            <p14:sldId id="262"/>
          </p14:sldIdLst>
        </p14:section>
        <p14:section name="Untitled Section" id="{B4B7A77E-6C56-4388-A64D-F2A57F3FEFA5}">
          <p14:sldIdLst>
            <p14:sldId id="274"/>
            <p14:sldId id="266"/>
            <p14:sldId id="264"/>
            <p14:sldId id="278"/>
            <p14:sldId id="263"/>
            <p14:sldId id="26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281"/>
    <a:srgbClr val="1A376C"/>
    <a:srgbClr val="FB6D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94"/>
  </p:normalViewPr>
  <p:slideViewPr>
    <p:cSldViewPr snapToGrid="0" snapToObjects="1">
      <p:cViewPr varScale="1">
        <p:scale>
          <a:sx n="140" d="100"/>
          <a:sy n="140" d="100"/>
        </p:scale>
        <p:origin x="762"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9436445-D020-4FA5-B9CB-A486CA235BDC}" type="datetimeFigureOut">
              <a:rPr lang="en-US" smtClean="0"/>
              <a:t>11/8/2023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2049180-FC9C-4B72-90F9-2758FDEF8FF7}" type="slidenum">
              <a:rPr lang="en-US" smtClean="0"/>
              <a:t>‹#›</a:t>
            </a:fld>
            <a:endParaRPr lang="en-US"/>
          </a:p>
        </p:txBody>
      </p:sp>
    </p:spTree>
    <p:extLst>
      <p:ext uri="{BB962C8B-B14F-4D97-AF65-F5344CB8AC3E}">
        <p14:creationId xmlns:p14="http://schemas.microsoft.com/office/powerpoint/2010/main" val="392147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1</a:t>
            </a:fld>
            <a:endParaRPr lang="en-US"/>
          </a:p>
        </p:txBody>
      </p:sp>
    </p:spTree>
    <p:extLst>
      <p:ext uri="{BB962C8B-B14F-4D97-AF65-F5344CB8AC3E}">
        <p14:creationId xmlns:p14="http://schemas.microsoft.com/office/powerpoint/2010/main" val="37914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10</a:t>
            </a:fld>
            <a:endParaRPr lang="en-US"/>
          </a:p>
        </p:txBody>
      </p:sp>
    </p:spTree>
    <p:extLst>
      <p:ext uri="{BB962C8B-B14F-4D97-AF65-F5344CB8AC3E}">
        <p14:creationId xmlns:p14="http://schemas.microsoft.com/office/powerpoint/2010/main" val="72173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11</a:t>
            </a:fld>
            <a:endParaRPr lang="en-US"/>
          </a:p>
        </p:txBody>
      </p:sp>
    </p:spTree>
    <p:extLst>
      <p:ext uri="{BB962C8B-B14F-4D97-AF65-F5344CB8AC3E}">
        <p14:creationId xmlns:p14="http://schemas.microsoft.com/office/powerpoint/2010/main" val="3683538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12</a:t>
            </a:fld>
            <a:endParaRPr lang="en-US"/>
          </a:p>
        </p:txBody>
      </p:sp>
    </p:spTree>
    <p:extLst>
      <p:ext uri="{BB962C8B-B14F-4D97-AF65-F5344CB8AC3E}">
        <p14:creationId xmlns:p14="http://schemas.microsoft.com/office/powerpoint/2010/main" val="409025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13</a:t>
            </a:fld>
            <a:endParaRPr lang="en-US"/>
          </a:p>
        </p:txBody>
      </p:sp>
    </p:spTree>
    <p:extLst>
      <p:ext uri="{BB962C8B-B14F-4D97-AF65-F5344CB8AC3E}">
        <p14:creationId xmlns:p14="http://schemas.microsoft.com/office/powerpoint/2010/main" val="363831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14</a:t>
            </a:fld>
            <a:endParaRPr lang="en-US"/>
          </a:p>
        </p:txBody>
      </p:sp>
    </p:spTree>
    <p:extLst>
      <p:ext uri="{BB962C8B-B14F-4D97-AF65-F5344CB8AC3E}">
        <p14:creationId xmlns:p14="http://schemas.microsoft.com/office/powerpoint/2010/main" val="285474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15</a:t>
            </a:fld>
            <a:endParaRPr lang="en-US"/>
          </a:p>
        </p:txBody>
      </p:sp>
    </p:spTree>
    <p:extLst>
      <p:ext uri="{BB962C8B-B14F-4D97-AF65-F5344CB8AC3E}">
        <p14:creationId xmlns:p14="http://schemas.microsoft.com/office/powerpoint/2010/main" val="104706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16</a:t>
            </a:fld>
            <a:endParaRPr lang="en-US"/>
          </a:p>
        </p:txBody>
      </p:sp>
    </p:spTree>
    <p:extLst>
      <p:ext uri="{BB962C8B-B14F-4D97-AF65-F5344CB8AC3E}">
        <p14:creationId xmlns:p14="http://schemas.microsoft.com/office/powerpoint/2010/main" val="243211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2</a:t>
            </a:fld>
            <a:endParaRPr lang="en-US"/>
          </a:p>
        </p:txBody>
      </p:sp>
    </p:spTree>
    <p:extLst>
      <p:ext uri="{BB962C8B-B14F-4D97-AF65-F5344CB8AC3E}">
        <p14:creationId xmlns:p14="http://schemas.microsoft.com/office/powerpoint/2010/main" val="389721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3</a:t>
            </a:fld>
            <a:endParaRPr lang="en-US"/>
          </a:p>
        </p:txBody>
      </p:sp>
    </p:spTree>
    <p:extLst>
      <p:ext uri="{BB962C8B-B14F-4D97-AF65-F5344CB8AC3E}">
        <p14:creationId xmlns:p14="http://schemas.microsoft.com/office/powerpoint/2010/main" val="379623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4</a:t>
            </a:fld>
            <a:endParaRPr lang="en-US"/>
          </a:p>
        </p:txBody>
      </p:sp>
    </p:spTree>
    <p:extLst>
      <p:ext uri="{BB962C8B-B14F-4D97-AF65-F5344CB8AC3E}">
        <p14:creationId xmlns:p14="http://schemas.microsoft.com/office/powerpoint/2010/main" val="191840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5</a:t>
            </a:fld>
            <a:endParaRPr lang="en-US"/>
          </a:p>
        </p:txBody>
      </p:sp>
    </p:spTree>
    <p:extLst>
      <p:ext uri="{BB962C8B-B14F-4D97-AF65-F5344CB8AC3E}">
        <p14:creationId xmlns:p14="http://schemas.microsoft.com/office/powerpoint/2010/main" val="344087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6</a:t>
            </a:fld>
            <a:endParaRPr lang="en-US"/>
          </a:p>
        </p:txBody>
      </p:sp>
    </p:spTree>
    <p:extLst>
      <p:ext uri="{BB962C8B-B14F-4D97-AF65-F5344CB8AC3E}">
        <p14:creationId xmlns:p14="http://schemas.microsoft.com/office/powerpoint/2010/main" val="74994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7</a:t>
            </a:fld>
            <a:endParaRPr lang="en-US"/>
          </a:p>
        </p:txBody>
      </p:sp>
    </p:spTree>
    <p:extLst>
      <p:ext uri="{BB962C8B-B14F-4D97-AF65-F5344CB8AC3E}">
        <p14:creationId xmlns:p14="http://schemas.microsoft.com/office/powerpoint/2010/main" val="127223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8</a:t>
            </a:fld>
            <a:endParaRPr lang="en-US"/>
          </a:p>
        </p:txBody>
      </p:sp>
    </p:spTree>
    <p:extLst>
      <p:ext uri="{BB962C8B-B14F-4D97-AF65-F5344CB8AC3E}">
        <p14:creationId xmlns:p14="http://schemas.microsoft.com/office/powerpoint/2010/main" val="161302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49180-FC9C-4B72-90F9-2758FDEF8FF7}" type="slidenum">
              <a:rPr lang="en-US" smtClean="0"/>
              <a:t>9</a:t>
            </a:fld>
            <a:endParaRPr lang="en-US"/>
          </a:p>
        </p:txBody>
      </p:sp>
    </p:spTree>
    <p:extLst>
      <p:ext uri="{BB962C8B-B14F-4D97-AF65-F5344CB8AC3E}">
        <p14:creationId xmlns:p14="http://schemas.microsoft.com/office/powerpoint/2010/main" val="2427048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6345" y="5853"/>
            <a:ext cx="9123188" cy="5131793"/>
          </a:xfrm>
          <a:prstGeom prst="rect">
            <a:avLst/>
          </a:prstGeom>
        </p:spPr>
      </p:pic>
      <p:sp>
        <p:nvSpPr>
          <p:cNvPr id="9" name="Title 1"/>
          <p:cNvSpPr>
            <a:spLocks noGrp="1"/>
          </p:cNvSpPr>
          <p:nvPr>
            <p:ph type="title" hasCustomPrompt="1"/>
          </p:nvPr>
        </p:nvSpPr>
        <p:spPr>
          <a:xfrm>
            <a:off x="4677648" y="2656152"/>
            <a:ext cx="3955487" cy="2048010"/>
          </a:xfrm>
        </p:spPr>
        <p:txBody>
          <a:bodyPr anchor="b" anchorCtr="0">
            <a:normAutofit/>
          </a:bodyPr>
          <a:lstStyle>
            <a:lvl1pPr algn="r">
              <a:defRPr sz="3200" b="1" i="0">
                <a:solidFill>
                  <a:schemeClr val="tx2">
                    <a:lumMod val="75000"/>
                  </a:schemeClr>
                </a:solidFill>
                <a:latin typeface="Arial"/>
                <a:cs typeface="Arial"/>
              </a:defRPr>
            </a:lvl1pPr>
          </a:lstStyle>
          <a:p>
            <a:r>
              <a:rPr lang="en-US" dirty="0"/>
              <a:t>Click to edit </a:t>
            </a:r>
            <a:br>
              <a:rPr lang="en-US" dirty="0"/>
            </a:br>
            <a:r>
              <a:rPr lang="en-US" dirty="0"/>
              <a:t>Master title</a:t>
            </a:r>
          </a:p>
        </p:txBody>
      </p:sp>
    </p:spTree>
    <p:extLst>
      <p:ext uri="{BB962C8B-B14F-4D97-AF65-F5344CB8AC3E}">
        <p14:creationId xmlns:p14="http://schemas.microsoft.com/office/powerpoint/2010/main" val="42813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6345" y="5853"/>
            <a:ext cx="9123188" cy="5131793"/>
          </a:xfrm>
          <a:prstGeom prst="rect">
            <a:avLst/>
          </a:prstGeom>
        </p:spPr>
      </p:pic>
      <p:sp>
        <p:nvSpPr>
          <p:cNvPr id="3" name="Title 1"/>
          <p:cNvSpPr>
            <a:spLocks noGrp="1"/>
          </p:cNvSpPr>
          <p:nvPr>
            <p:ph type="title"/>
          </p:nvPr>
        </p:nvSpPr>
        <p:spPr>
          <a:xfrm>
            <a:off x="639338" y="205979"/>
            <a:ext cx="8047462" cy="857250"/>
          </a:xfrm>
        </p:spPr>
        <p:txBody>
          <a:bodyPr>
            <a:normAutofit/>
          </a:bodyPr>
          <a:lstStyle>
            <a:lvl1pPr algn="l">
              <a:defRPr sz="3200" b="1">
                <a:solidFill>
                  <a:schemeClr val="tx2">
                    <a:lumMod val="75000"/>
                  </a:schemeClr>
                </a:solidFill>
                <a:latin typeface="Arial"/>
                <a:cs typeface="Arial"/>
              </a:defRPr>
            </a:lvl1pPr>
          </a:lstStyle>
          <a:p>
            <a:r>
              <a:rPr lang="en-US" dirty="0"/>
              <a:t>Click to edit Master title style</a:t>
            </a:r>
          </a:p>
        </p:txBody>
      </p:sp>
      <p:sp>
        <p:nvSpPr>
          <p:cNvPr id="4" name="Content Placeholder 2"/>
          <p:cNvSpPr>
            <a:spLocks noGrp="1"/>
          </p:cNvSpPr>
          <p:nvPr>
            <p:ph idx="1"/>
          </p:nvPr>
        </p:nvSpPr>
        <p:spPr>
          <a:xfrm>
            <a:off x="639336" y="1200151"/>
            <a:ext cx="8047463" cy="3763366"/>
          </a:xfrm>
        </p:spPr>
        <p:txBody>
          <a:bodyPr/>
          <a:lstStyle>
            <a:lvl1pPr>
              <a:defRPr sz="2400">
                <a:solidFill>
                  <a:schemeClr val="tx2">
                    <a:lumMod val="50000"/>
                  </a:schemeClr>
                </a:solidFill>
                <a:latin typeface="Arial"/>
                <a:cs typeface="Arial"/>
              </a:defRPr>
            </a:lvl1pPr>
            <a:lvl2pPr>
              <a:defRPr sz="2000">
                <a:solidFill>
                  <a:schemeClr val="tx2">
                    <a:lumMod val="50000"/>
                  </a:schemeClr>
                </a:solidFill>
                <a:latin typeface="Arial"/>
                <a:cs typeface="Arial"/>
              </a:defRPr>
            </a:lvl2pPr>
            <a:lvl3pPr>
              <a:defRPr sz="1800">
                <a:solidFill>
                  <a:schemeClr val="tx2">
                    <a:lumMod val="50000"/>
                  </a:schemeClr>
                </a:solidFill>
                <a:latin typeface="Arial"/>
                <a:cs typeface="Arial"/>
              </a:defRPr>
            </a:lvl3pPr>
            <a:lvl4pPr>
              <a:defRPr sz="1000">
                <a:solidFill>
                  <a:schemeClr val="tx2">
                    <a:lumMod val="50000"/>
                  </a:schemeClr>
                </a:solidFill>
                <a:latin typeface="Arial"/>
                <a:cs typeface="Arial"/>
              </a:defRPr>
            </a:lvl4pPr>
            <a:lvl5pPr>
              <a:defRPr sz="1000">
                <a:solidFill>
                  <a:schemeClr val="tx2">
                    <a:lumMod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715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6345" y="5852"/>
            <a:ext cx="9123188" cy="5131793"/>
          </a:xfrm>
          <a:prstGeom prst="rect">
            <a:avLst/>
          </a:prstGeom>
        </p:spPr>
      </p:pic>
      <p:sp>
        <p:nvSpPr>
          <p:cNvPr id="4" name="Title 1"/>
          <p:cNvSpPr>
            <a:spLocks noGrp="1"/>
          </p:cNvSpPr>
          <p:nvPr>
            <p:ph type="title"/>
          </p:nvPr>
        </p:nvSpPr>
        <p:spPr>
          <a:xfrm>
            <a:off x="676507" y="40974"/>
            <a:ext cx="8206236" cy="857250"/>
          </a:xfrm>
        </p:spPr>
        <p:txBody>
          <a:bodyPr>
            <a:normAutofit/>
          </a:bodyPr>
          <a:lstStyle>
            <a:lvl1pPr algn="l">
              <a:defRPr sz="3200" b="1">
                <a:solidFill>
                  <a:schemeClr val="tx2">
                    <a:lumMod val="75000"/>
                  </a:schemeClr>
                </a:solidFill>
                <a:latin typeface="Arial"/>
                <a:cs typeface="Arial"/>
              </a:defRPr>
            </a:lvl1pPr>
          </a:lstStyle>
          <a:p>
            <a:r>
              <a:rPr lang="en-US" dirty="0"/>
              <a:t>Click to edit Master title style</a:t>
            </a:r>
          </a:p>
        </p:txBody>
      </p:sp>
      <p:sp>
        <p:nvSpPr>
          <p:cNvPr id="5" name="Content Placeholder 2"/>
          <p:cNvSpPr>
            <a:spLocks noGrp="1"/>
          </p:cNvSpPr>
          <p:nvPr>
            <p:ph idx="1"/>
          </p:nvPr>
        </p:nvSpPr>
        <p:spPr>
          <a:xfrm>
            <a:off x="676506" y="1035146"/>
            <a:ext cx="8206236" cy="3763366"/>
          </a:xfrm>
        </p:spPr>
        <p:txBody>
          <a:bodyPr/>
          <a:lstStyle>
            <a:lvl1pPr>
              <a:defRPr sz="2400">
                <a:solidFill>
                  <a:schemeClr val="tx2">
                    <a:lumMod val="50000"/>
                  </a:schemeClr>
                </a:solidFill>
                <a:latin typeface="Arial"/>
                <a:cs typeface="Arial"/>
              </a:defRPr>
            </a:lvl1pPr>
            <a:lvl2pPr>
              <a:defRPr sz="2000">
                <a:solidFill>
                  <a:schemeClr val="tx2">
                    <a:lumMod val="50000"/>
                  </a:schemeClr>
                </a:solidFill>
                <a:latin typeface="Arial"/>
                <a:cs typeface="Arial"/>
              </a:defRPr>
            </a:lvl2pPr>
            <a:lvl3pPr>
              <a:defRPr sz="1800">
                <a:solidFill>
                  <a:schemeClr val="tx2">
                    <a:lumMod val="50000"/>
                  </a:schemeClr>
                </a:solidFill>
                <a:latin typeface="Arial"/>
                <a:cs typeface="Arial"/>
              </a:defRPr>
            </a:lvl3pPr>
            <a:lvl4pPr>
              <a:defRPr sz="1000">
                <a:solidFill>
                  <a:schemeClr val="tx2">
                    <a:lumMod val="50000"/>
                  </a:schemeClr>
                </a:solidFill>
                <a:latin typeface="Arial"/>
                <a:cs typeface="Arial"/>
              </a:defRPr>
            </a:lvl4pPr>
            <a:lvl5pPr>
              <a:defRPr sz="1000">
                <a:solidFill>
                  <a:schemeClr val="tx2">
                    <a:lumMod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1591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487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wilhite@apw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649" y="2656152"/>
            <a:ext cx="3190286" cy="1172045"/>
          </a:xfrm>
        </p:spPr>
        <p:txBody>
          <a:bodyPr/>
          <a:lstStyle/>
          <a:p>
            <a:pPr algn="ctr"/>
            <a:r>
              <a:rPr lang="en-US" dirty="0"/>
              <a:t>2024 Awards Program</a:t>
            </a:r>
          </a:p>
        </p:txBody>
      </p:sp>
    </p:spTree>
    <p:extLst>
      <p:ext uri="{BB962C8B-B14F-4D97-AF65-F5344CB8AC3E}">
        <p14:creationId xmlns:p14="http://schemas.microsoft.com/office/powerpoint/2010/main" val="18863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website&#10;&#10;Description automatically generated">
            <a:extLst>
              <a:ext uri="{FF2B5EF4-FFF2-40B4-BE49-F238E27FC236}">
                <a16:creationId xmlns:a16="http://schemas.microsoft.com/office/drawing/2014/main" id="{A29DFF32-FA5E-A4F4-1B4B-565E26DC5F5E}"/>
              </a:ext>
            </a:extLst>
          </p:cNvPr>
          <p:cNvPicPr>
            <a:picLocks noChangeAspect="1"/>
          </p:cNvPicPr>
          <p:nvPr/>
        </p:nvPicPr>
        <p:blipFill>
          <a:blip r:embed="rId3"/>
          <a:stretch>
            <a:fillRect/>
          </a:stretch>
        </p:blipFill>
        <p:spPr>
          <a:xfrm>
            <a:off x="4123179" y="245566"/>
            <a:ext cx="4273335" cy="392574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4" name="Title 13">
            <a:extLst>
              <a:ext uri="{FF2B5EF4-FFF2-40B4-BE49-F238E27FC236}">
                <a16:creationId xmlns:a16="http://schemas.microsoft.com/office/drawing/2014/main" id="{6FD13B36-55F8-DD0A-B553-7E947DC0184C}"/>
              </a:ext>
            </a:extLst>
          </p:cNvPr>
          <p:cNvSpPr>
            <a:spLocks noGrp="1"/>
          </p:cNvSpPr>
          <p:nvPr>
            <p:ph type="title"/>
          </p:nvPr>
        </p:nvSpPr>
        <p:spPr>
          <a:xfrm>
            <a:off x="639337" y="1175656"/>
            <a:ext cx="3250492" cy="2329543"/>
          </a:xfrm>
        </p:spPr>
        <p:txBody>
          <a:bodyPr>
            <a:normAutofit fontScale="90000"/>
          </a:bodyPr>
          <a:lstStyle/>
          <a:p>
            <a:r>
              <a:rPr lang="en-US" dirty="0"/>
              <a:t>This is the Awards home page. Scroll down to view award choices</a:t>
            </a:r>
          </a:p>
        </p:txBody>
      </p:sp>
    </p:spTree>
    <p:extLst>
      <p:ext uri="{BB962C8B-B14F-4D97-AF65-F5344CB8AC3E}">
        <p14:creationId xmlns:p14="http://schemas.microsoft.com/office/powerpoint/2010/main" val="3870800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336" y="941696"/>
            <a:ext cx="8047463" cy="4021821"/>
          </a:xfrm>
        </p:spPr>
        <p:txBody>
          <a:bodyPr/>
          <a:lstStyle/>
          <a:p>
            <a:pPr marL="0" indent="0">
              <a:buNone/>
            </a:pPr>
            <a:endParaRPr lang="en-US" dirty="0"/>
          </a:p>
          <a:p>
            <a:pPr marL="457200" lvl="1" indent="0">
              <a:buNone/>
            </a:pPr>
            <a:endParaRPr lang="en-US" dirty="0"/>
          </a:p>
        </p:txBody>
      </p:sp>
      <p:sp>
        <p:nvSpPr>
          <p:cNvPr id="17" name="Title 16">
            <a:extLst>
              <a:ext uri="{FF2B5EF4-FFF2-40B4-BE49-F238E27FC236}">
                <a16:creationId xmlns:a16="http://schemas.microsoft.com/office/drawing/2014/main" id="{6C1FAABB-86D0-1056-0582-1FCB5C0C5BE8}"/>
              </a:ext>
            </a:extLst>
          </p:cNvPr>
          <p:cNvSpPr>
            <a:spLocks noGrp="1"/>
          </p:cNvSpPr>
          <p:nvPr>
            <p:ph type="title"/>
          </p:nvPr>
        </p:nvSpPr>
        <p:spPr>
          <a:xfrm>
            <a:off x="450781" y="900368"/>
            <a:ext cx="3928681" cy="3342764"/>
          </a:xfrm>
        </p:spPr>
        <p:txBody>
          <a:bodyPr>
            <a:normAutofit/>
          </a:bodyPr>
          <a:lstStyle/>
          <a:p>
            <a:r>
              <a:rPr lang="en-US" sz="2800" dirty="0"/>
              <a:t>Every criteria page has this box on the right. To submit your nomination choose Nominate for this Award.</a:t>
            </a:r>
          </a:p>
        </p:txBody>
      </p:sp>
      <p:pic>
        <p:nvPicPr>
          <p:cNvPr id="21" name="Picture 20" descr="A screenshot of a document&#10;&#10;Description automatically generated">
            <a:extLst>
              <a:ext uri="{FF2B5EF4-FFF2-40B4-BE49-F238E27FC236}">
                <a16:creationId xmlns:a16="http://schemas.microsoft.com/office/drawing/2014/main" id="{2253BB57-A05A-D936-28EB-3A25F34B387F}"/>
              </a:ext>
            </a:extLst>
          </p:cNvPr>
          <p:cNvPicPr>
            <a:picLocks noChangeAspect="1"/>
          </p:cNvPicPr>
          <p:nvPr/>
        </p:nvPicPr>
        <p:blipFill>
          <a:blip r:embed="rId3"/>
          <a:stretch>
            <a:fillRect/>
          </a:stretch>
        </p:blipFill>
        <p:spPr>
          <a:xfrm>
            <a:off x="4379462" y="275771"/>
            <a:ext cx="3740129" cy="4112234"/>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07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FCBD872-C0CE-9B01-1894-0B9F35C342C5}"/>
              </a:ext>
            </a:extLst>
          </p:cNvPr>
          <p:cNvSpPr>
            <a:spLocks noGrp="1"/>
          </p:cNvSpPr>
          <p:nvPr>
            <p:ph type="title"/>
          </p:nvPr>
        </p:nvSpPr>
        <p:spPr>
          <a:xfrm>
            <a:off x="639338" y="205978"/>
            <a:ext cx="7358033" cy="865371"/>
          </a:xfrm>
        </p:spPr>
        <p:txBody>
          <a:bodyPr>
            <a:normAutofit fontScale="90000"/>
          </a:bodyPr>
          <a:lstStyle/>
          <a:p>
            <a:pPr algn="ctr"/>
            <a:r>
              <a:rPr lang="en-US" dirty="0"/>
              <a:t>Chapter Award Committee Resources</a:t>
            </a:r>
          </a:p>
        </p:txBody>
      </p:sp>
      <p:sp>
        <p:nvSpPr>
          <p:cNvPr id="3" name="Content Placeholder 2"/>
          <p:cNvSpPr>
            <a:spLocks noGrp="1"/>
          </p:cNvSpPr>
          <p:nvPr>
            <p:ph idx="1"/>
          </p:nvPr>
        </p:nvSpPr>
        <p:spPr>
          <a:xfrm>
            <a:off x="885371" y="1291770"/>
            <a:ext cx="6436654" cy="3177871"/>
          </a:xfrm>
        </p:spPr>
        <p:txBody>
          <a:bodyPr>
            <a:normAutofit/>
          </a:bodyPr>
          <a:lstStyle/>
          <a:p>
            <a:r>
              <a:rPr lang="en-US" dirty="0"/>
              <a:t>Chapter Awards Program Manual-online</a:t>
            </a:r>
          </a:p>
          <a:p>
            <a:r>
              <a:rPr lang="en-US" dirty="0"/>
              <a:t>National Award Recognition – Handout</a:t>
            </a:r>
          </a:p>
          <a:p>
            <a:r>
              <a:rPr lang="en-US" dirty="0"/>
              <a:t>How to Submit an Awards Nomination - Handout</a:t>
            </a:r>
          </a:p>
          <a:p>
            <a:r>
              <a:rPr lang="en-US" dirty="0"/>
              <a:t>For samples of nominations from past award winner’s email </a:t>
            </a:r>
            <a:r>
              <a:rPr lang="en-US" dirty="0">
                <a:hlinkClick r:id="rId3"/>
              </a:rPr>
              <a:t>rwilhite@apwa.org</a:t>
            </a:r>
            <a:r>
              <a:rPr lang="en-US" dirty="0"/>
              <a:t> and note which award you need.</a:t>
            </a:r>
          </a:p>
          <a:p>
            <a:pPr marL="457200" lvl="1" indent="0">
              <a:buNone/>
            </a:pPr>
            <a:endParaRPr lang="en-US" dirty="0"/>
          </a:p>
        </p:txBody>
      </p:sp>
    </p:spTree>
    <p:extLst>
      <p:ext uri="{BB962C8B-B14F-4D97-AF65-F5344CB8AC3E}">
        <p14:creationId xmlns:p14="http://schemas.microsoft.com/office/powerpoint/2010/main" val="318673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Rooms</a:t>
            </a:r>
          </a:p>
        </p:txBody>
      </p:sp>
      <p:sp>
        <p:nvSpPr>
          <p:cNvPr id="3" name="Content Placeholder 2"/>
          <p:cNvSpPr>
            <a:spLocks noGrp="1"/>
          </p:cNvSpPr>
          <p:nvPr>
            <p:ph idx="1"/>
          </p:nvPr>
        </p:nvSpPr>
        <p:spPr/>
        <p:txBody>
          <a:bodyPr>
            <a:normAutofit/>
          </a:bodyPr>
          <a:lstStyle/>
          <a:p>
            <a:r>
              <a:rPr lang="en-US" sz="1600" dirty="0"/>
              <a:t>What are the Challenges in your chapter awards program?</a:t>
            </a:r>
          </a:p>
          <a:p>
            <a:r>
              <a:rPr lang="en-US" sz="1600" dirty="0"/>
              <a:t>What award recognition practices have been well received in your chapter?</a:t>
            </a:r>
          </a:p>
          <a:p>
            <a:r>
              <a:rPr lang="en-US" sz="1600" dirty="0"/>
              <a:t>How do you promote your awards to non-members?</a:t>
            </a:r>
          </a:p>
        </p:txBody>
      </p:sp>
      <p:pic>
        <p:nvPicPr>
          <p:cNvPr id="8" name="Picture 7" descr="Business people video conferencing">
            <a:extLst>
              <a:ext uri="{FF2B5EF4-FFF2-40B4-BE49-F238E27FC236}">
                <a16:creationId xmlns:a16="http://schemas.microsoft.com/office/drawing/2014/main" id="{1C1F7975-4210-7AC5-9403-1AA26FF8E82D}"/>
              </a:ext>
            </a:extLst>
          </p:cNvPr>
          <p:cNvPicPr>
            <a:picLocks noChangeAspect="1"/>
          </p:cNvPicPr>
          <p:nvPr/>
        </p:nvPicPr>
        <p:blipFill>
          <a:blip r:embed="rId3"/>
          <a:stretch>
            <a:fillRect/>
          </a:stretch>
        </p:blipFill>
        <p:spPr>
          <a:xfrm>
            <a:off x="2015472" y="2119086"/>
            <a:ext cx="4428871" cy="2951860"/>
          </a:xfrm>
          <a:prstGeom prst="rect">
            <a:avLst/>
          </a:prstGeom>
        </p:spPr>
      </p:pic>
    </p:spTree>
    <p:extLst>
      <p:ext uri="{BB962C8B-B14F-4D97-AF65-F5344CB8AC3E}">
        <p14:creationId xmlns:p14="http://schemas.microsoft.com/office/powerpoint/2010/main" val="332837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Items of Recognition for 2024</a:t>
            </a:r>
          </a:p>
        </p:txBody>
      </p:sp>
      <p:pic>
        <p:nvPicPr>
          <p:cNvPr id="4" name="Content Placeholder 3" descr="A blue and gold circle with a red ribbon&#10;&#10;Description automatically generated">
            <a:extLst>
              <a:ext uri="{FF2B5EF4-FFF2-40B4-BE49-F238E27FC236}">
                <a16:creationId xmlns:a16="http://schemas.microsoft.com/office/drawing/2014/main" id="{91E3B365-F5B6-1636-3D12-5BA73920A872}"/>
              </a:ext>
            </a:extLst>
          </p:cNvPr>
          <p:cNvPicPr>
            <a:picLocks noGrp="1" noChangeAspect="1"/>
          </p:cNvPicPr>
          <p:nvPr>
            <p:ph idx="1"/>
          </p:nvPr>
        </p:nvPicPr>
        <p:blipFill>
          <a:blip r:embed="rId3"/>
          <a:stretch>
            <a:fillRect/>
          </a:stretch>
        </p:blipFill>
        <p:spPr>
          <a:xfrm>
            <a:off x="512389" y="2881922"/>
            <a:ext cx="2530244" cy="2097233"/>
          </a:xfrm>
        </p:spPr>
      </p:pic>
      <p:pic>
        <p:nvPicPr>
          <p:cNvPr id="6" name="Picture 5" descr="A blue and gold circle with a red ribbon&#10;&#10;Description automatically generated">
            <a:extLst>
              <a:ext uri="{FF2B5EF4-FFF2-40B4-BE49-F238E27FC236}">
                <a16:creationId xmlns:a16="http://schemas.microsoft.com/office/drawing/2014/main" id="{FBA59DE8-3248-61CD-9132-76B9510756DC}"/>
              </a:ext>
            </a:extLst>
          </p:cNvPr>
          <p:cNvPicPr>
            <a:picLocks noChangeAspect="1"/>
          </p:cNvPicPr>
          <p:nvPr/>
        </p:nvPicPr>
        <p:blipFill>
          <a:blip r:embed="rId4"/>
          <a:stretch>
            <a:fillRect/>
          </a:stretch>
        </p:blipFill>
        <p:spPr>
          <a:xfrm>
            <a:off x="4181371" y="2834432"/>
            <a:ext cx="2587539" cy="2144723"/>
          </a:xfrm>
          <a:prstGeom prst="rect">
            <a:avLst/>
          </a:prstGeom>
        </p:spPr>
      </p:pic>
      <p:pic>
        <p:nvPicPr>
          <p:cNvPr id="8" name="Picture 7" descr="A blue and white circle with red ribbon&#10;&#10;Description automatically generated">
            <a:extLst>
              <a:ext uri="{FF2B5EF4-FFF2-40B4-BE49-F238E27FC236}">
                <a16:creationId xmlns:a16="http://schemas.microsoft.com/office/drawing/2014/main" id="{B9B1E864-8065-E58A-0F78-724F6F95B687}"/>
              </a:ext>
            </a:extLst>
          </p:cNvPr>
          <p:cNvPicPr>
            <a:picLocks noChangeAspect="1"/>
          </p:cNvPicPr>
          <p:nvPr/>
        </p:nvPicPr>
        <p:blipFill>
          <a:blip r:embed="rId5"/>
          <a:stretch>
            <a:fillRect/>
          </a:stretch>
        </p:blipFill>
        <p:spPr>
          <a:xfrm>
            <a:off x="2231456" y="888296"/>
            <a:ext cx="2789739" cy="2144723"/>
          </a:xfrm>
          <a:prstGeom prst="rect">
            <a:avLst/>
          </a:prstGeom>
        </p:spPr>
      </p:pic>
      <p:pic>
        <p:nvPicPr>
          <p:cNvPr id="10" name="Picture 9" descr="A round gold and blue badge with a red ribbon&#10;&#10;Description automatically generated">
            <a:extLst>
              <a:ext uri="{FF2B5EF4-FFF2-40B4-BE49-F238E27FC236}">
                <a16:creationId xmlns:a16="http://schemas.microsoft.com/office/drawing/2014/main" id="{15EDBA03-EE67-B5BF-9E2D-9656CA792CCA}"/>
              </a:ext>
            </a:extLst>
          </p:cNvPr>
          <p:cNvPicPr>
            <a:picLocks noChangeAspect="1"/>
          </p:cNvPicPr>
          <p:nvPr/>
        </p:nvPicPr>
        <p:blipFill>
          <a:blip r:embed="rId6"/>
          <a:stretch>
            <a:fillRect/>
          </a:stretch>
        </p:blipFill>
        <p:spPr>
          <a:xfrm>
            <a:off x="5929086" y="1086882"/>
            <a:ext cx="2434646" cy="2127446"/>
          </a:xfrm>
          <a:prstGeom prst="rect">
            <a:avLst/>
          </a:prstGeom>
        </p:spPr>
      </p:pic>
    </p:spTree>
    <p:extLst>
      <p:ext uri="{BB962C8B-B14F-4D97-AF65-F5344CB8AC3E}">
        <p14:creationId xmlns:p14="http://schemas.microsoft.com/office/powerpoint/2010/main" val="4207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Award Committees </a:t>
            </a:r>
          </a:p>
        </p:txBody>
      </p:sp>
      <p:sp>
        <p:nvSpPr>
          <p:cNvPr id="11" name="Content Placeholder 10">
            <a:extLst>
              <a:ext uri="{FF2B5EF4-FFF2-40B4-BE49-F238E27FC236}">
                <a16:creationId xmlns:a16="http://schemas.microsoft.com/office/drawing/2014/main" id="{C461EC86-5566-C4DC-468E-E2B677567678}"/>
              </a:ext>
            </a:extLst>
          </p:cNvPr>
          <p:cNvSpPr>
            <a:spLocks noGrp="1"/>
          </p:cNvSpPr>
          <p:nvPr>
            <p:ph idx="1"/>
          </p:nvPr>
        </p:nvSpPr>
        <p:spPr>
          <a:xfrm>
            <a:off x="676506" y="1035146"/>
            <a:ext cx="7396145" cy="3763366"/>
          </a:xfrm>
        </p:spPr>
        <p:txBody>
          <a:bodyPr>
            <a:normAutofit/>
          </a:bodyPr>
          <a:lstStyle/>
          <a:p>
            <a:r>
              <a:rPr lang="en-US" b="1" dirty="0"/>
              <a:t>Awards Committee</a:t>
            </a:r>
            <a:r>
              <a:rPr lang="en-US" dirty="0"/>
              <a:t>, </a:t>
            </a:r>
            <a:r>
              <a:rPr lang="en-US" sz="1800" dirty="0"/>
              <a:t>five judges who select all awards except the Top Ten Public Works Leaders, Projects of the Year, Excellence in Snow and Ice and the Professional Manager of the Year awards</a:t>
            </a:r>
            <a:r>
              <a:rPr lang="en-US" sz="2000" dirty="0"/>
              <a:t>.</a:t>
            </a:r>
          </a:p>
          <a:p>
            <a:r>
              <a:rPr lang="en-US" b="1" dirty="0"/>
              <a:t>Top Ten Public Works Leaders of the Year</a:t>
            </a:r>
            <a:r>
              <a:rPr lang="en-US" dirty="0"/>
              <a:t>, </a:t>
            </a:r>
            <a:r>
              <a:rPr lang="en-US" sz="1800" dirty="0"/>
              <a:t>you must be a Top Ten recipient to be a judge on this committee of five members</a:t>
            </a:r>
            <a:r>
              <a:rPr lang="en-US" sz="2000" dirty="0"/>
              <a:t>.</a:t>
            </a:r>
          </a:p>
          <a:p>
            <a:r>
              <a:rPr lang="en-US" b="1" dirty="0"/>
              <a:t>Public Works Projects of the Year</a:t>
            </a:r>
            <a:r>
              <a:rPr lang="en-US" dirty="0"/>
              <a:t>, </a:t>
            </a:r>
            <a:r>
              <a:rPr lang="en-US" sz="1800" dirty="0"/>
              <a:t>twenty members that will break out into four groups of five. Each group are assigned certain categories to judge.</a:t>
            </a:r>
          </a:p>
          <a:p>
            <a:pPr marL="0" indent="0">
              <a:buNone/>
            </a:pPr>
            <a:endParaRPr lang="en-US" sz="2000" b="1" dirty="0"/>
          </a:p>
        </p:txBody>
      </p:sp>
    </p:spTree>
    <p:extLst>
      <p:ext uri="{BB962C8B-B14F-4D97-AF65-F5344CB8AC3E}">
        <p14:creationId xmlns:p14="http://schemas.microsoft.com/office/powerpoint/2010/main" val="588907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984" y="668740"/>
            <a:ext cx="3940912" cy="2449773"/>
          </a:xfrm>
        </p:spPr>
        <p:txBody>
          <a:bodyPr>
            <a:normAutofit fontScale="90000"/>
          </a:bodyPr>
          <a:lstStyle/>
          <a:p>
            <a:pPr algn="ctr"/>
            <a:r>
              <a:rPr lang="en-US" dirty="0"/>
              <a:t>Questions or assistance please contact</a:t>
            </a:r>
            <a:br>
              <a:rPr lang="en-US" dirty="0"/>
            </a:br>
            <a:r>
              <a:rPr lang="en-US" dirty="0"/>
              <a:t>Rhonda Wilhite at rwilhite@apwa.org</a:t>
            </a:r>
          </a:p>
        </p:txBody>
      </p:sp>
    </p:spTree>
    <p:extLst>
      <p:ext uri="{BB962C8B-B14F-4D97-AF65-F5344CB8AC3E}">
        <p14:creationId xmlns:p14="http://schemas.microsoft.com/office/powerpoint/2010/main" val="317962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Objectives</a:t>
            </a:r>
          </a:p>
        </p:txBody>
      </p:sp>
      <p:sp>
        <p:nvSpPr>
          <p:cNvPr id="3" name="Content Placeholder 2"/>
          <p:cNvSpPr>
            <a:spLocks noGrp="1"/>
          </p:cNvSpPr>
          <p:nvPr>
            <p:ph idx="1"/>
          </p:nvPr>
        </p:nvSpPr>
        <p:spPr>
          <a:xfrm>
            <a:off x="639336" y="1200151"/>
            <a:ext cx="8047463" cy="3385497"/>
          </a:xfrm>
        </p:spPr>
        <p:txBody>
          <a:bodyPr>
            <a:normAutofit/>
          </a:bodyPr>
          <a:lstStyle/>
          <a:p>
            <a:pPr marL="457200" indent="-457200">
              <a:buFont typeface="+mj-lt"/>
              <a:buAutoNum type="arabicPeriod"/>
            </a:pPr>
            <a:r>
              <a:rPr lang="en-US" dirty="0"/>
              <a:t>Changes in the 2024 Awards Program</a:t>
            </a:r>
          </a:p>
          <a:p>
            <a:pPr marL="457200" indent="-457200">
              <a:buFont typeface="+mj-lt"/>
              <a:buAutoNum type="arabicPeriod"/>
            </a:pPr>
            <a:r>
              <a:rPr lang="en-US" dirty="0"/>
              <a:t>Locating Awards on the APWA Website</a:t>
            </a:r>
          </a:p>
          <a:p>
            <a:pPr marL="457200" indent="-457200">
              <a:buFont typeface="+mj-lt"/>
              <a:buAutoNum type="arabicPeriod"/>
            </a:pPr>
            <a:r>
              <a:rPr lang="en-US" dirty="0"/>
              <a:t>Create or refine chapter awards program</a:t>
            </a:r>
          </a:p>
          <a:p>
            <a:pPr marL="457200" indent="-457200">
              <a:buFont typeface="+mj-lt"/>
              <a:buAutoNum type="arabicPeriod"/>
            </a:pPr>
            <a:r>
              <a:rPr lang="en-US" dirty="0"/>
              <a:t>Identify multiple ways award winners are recognized locally and nationally</a:t>
            </a:r>
          </a:p>
          <a:p>
            <a:pPr marL="457200" lvl="1" indent="0">
              <a:buNone/>
            </a:pPr>
            <a:endParaRPr lang="en-US" dirty="0"/>
          </a:p>
        </p:txBody>
      </p:sp>
    </p:spTree>
    <p:extLst>
      <p:ext uri="{BB962C8B-B14F-4D97-AF65-F5344CB8AC3E}">
        <p14:creationId xmlns:p14="http://schemas.microsoft.com/office/powerpoint/2010/main" val="233168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Poll Question – Does your chapter </a:t>
            </a:r>
            <a:br>
              <a:rPr lang="en-US" dirty="0"/>
            </a:br>
            <a:r>
              <a:rPr lang="en-US" dirty="0"/>
              <a:t>have an awards committee yes/no?</a:t>
            </a:r>
          </a:p>
        </p:txBody>
      </p:sp>
      <p:pic>
        <p:nvPicPr>
          <p:cNvPr id="7" name="Content Placeholder 6" descr="Gold medal">
            <a:extLst>
              <a:ext uri="{FF2B5EF4-FFF2-40B4-BE49-F238E27FC236}">
                <a16:creationId xmlns:a16="http://schemas.microsoft.com/office/drawing/2014/main" id="{45702F71-99F5-97F8-8C84-9B89C1E2121A}"/>
              </a:ext>
            </a:extLst>
          </p:cNvPr>
          <p:cNvPicPr>
            <a:picLocks noGrp="1" noChangeAspect="1"/>
          </p:cNvPicPr>
          <p:nvPr>
            <p:ph idx="1"/>
          </p:nvPr>
        </p:nvPicPr>
        <p:blipFill>
          <a:blip r:embed="rId3"/>
          <a:stretch>
            <a:fillRect/>
          </a:stretch>
        </p:blipFill>
        <p:spPr>
          <a:xfrm>
            <a:off x="1899617" y="1143907"/>
            <a:ext cx="5647323" cy="3763963"/>
          </a:xfrm>
        </p:spPr>
      </p:pic>
    </p:spTree>
    <p:extLst>
      <p:ext uri="{BB962C8B-B14F-4D97-AF65-F5344CB8AC3E}">
        <p14:creationId xmlns:p14="http://schemas.microsoft.com/office/powerpoint/2010/main" val="116679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Deadlines</a:t>
            </a:r>
          </a:p>
        </p:txBody>
      </p:sp>
      <p:sp>
        <p:nvSpPr>
          <p:cNvPr id="3" name="Content Placeholder 2"/>
          <p:cNvSpPr>
            <a:spLocks noGrp="1"/>
          </p:cNvSpPr>
          <p:nvPr>
            <p:ph idx="1"/>
          </p:nvPr>
        </p:nvSpPr>
        <p:spPr>
          <a:xfrm>
            <a:off x="639336" y="1200151"/>
            <a:ext cx="8047463" cy="3385497"/>
          </a:xfrm>
        </p:spPr>
        <p:txBody>
          <a:bodyPr>
            <a:normAutofit/>
          </a:bodyPr>
          <a:lstStyle/>
          <a:p>
            <a:r>
              <a:rPr lang="en-US" dirty="0"/>
              <a:t>December 4, 2023,</a:t>
            </a:r>
            <a:r>
              <a:rPr lang="en-US" sz="1800" dirty="0"/>
              <a:t> (11:59 pm eastern)</a:t>
            </a:r>
          </a:p>
          <a:p>
            <a:pPr lvl="1"/>
            <a:r>
              <a:rPr lang="en-US" dirty="0"/>
              <a:t>Excellence in Snow and Ice Control Award</a:t>
            </a:r>
          </a:p>
          <a:p>
            <a:r>
              <a:rPr lang="en-US" dirty="0"/>
              <a:t>March 4, 2024, </a:t>
            </a:r>
            <a:r>
              <a:rPr lang="en-US" sz="1800" dirty="0"/>
              <a:t>(11:59 pm eastern)</a:t>
            </a:r>
          </a:p>
          <a:p>
            <a:pPr lvl="1"/>
            <a:r>
              <a:rPr lang="en-US" dirty="0"/>
              <a:t>Top Ten Public Works Leaders of the Year</a:t>
            </a:r>
          </a:p>
          <a:p>
            <a:pPr lvl="1"/>
            <a:r>
              <a:rPr lang="en-US" dirty="0"/>
              <a:t>Public Works Projects of the Year</a:t>
            </a:r>
          </a:p>
          <a:p>
            <a:pPr lvl="1"/>
            <a:r>
              <a:rPr lang="en-US" dirty="0"/>
              <a:t>All other awards except the PACE</a:t>
            </a:r>
          </a:p>
          <a:p>
            <a:r>
              <a:rPr lang="en-US" dirty="0"/>
              <a:t>June 3, 2024, </a:t>
            </a:r>
            <a:r>
              <a:rPr lang="en-US" sz="1800" dirty="0"/>
              <a:t>(11:59 pm eastern)</a:t>
            </a:r>
          </a:p>
          <a:p>
            <a:pPr lvl="1"/>
            <a:r>
              <a:rPr lang="en-US" dirty="0"/>
              <a:t>Presidential Award for Chapter Excellence (PACE)</a:t>
            </a:r>
          </a:p>
          <a:p>
            <a:pPr marL="457200" lvl="1" indent="0">
              <a:buNone/>
            </a:pPr>
            <a:endParaRPr lang="en-US" dirty="0"/>
          </a:p>
        </p:txBody>
      </p:sp>
    </p:spTree>
    <p:extLst>
      <p:ext uri="{BB962C8B-B14F-4D97-AF65-F5344CB8AC3E}">
        <p14:creationId xmlns:p14="http://schemas.microsoft.com/office/powerpoint/2010/main" val="416616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ompany's award&#10;&#10;Description automatically generated">
            <a:extLst>
              <a:ext uri="{FF2B5EF4-FFF2-40B4-BE49-F238E27FC236}">
                <a16:creationId xmlns:a16="http://schemas.microsoft.com/office/drawing/2014/main" id="{6ECD5C8B-CE5A-9679-9E8E-BC0EF8C0FACD}"/>
              </a:ext>
            </a:extLst>
          </p:cNvPr>
          <p:cNvPicPr>
            <a:picLocks noGrp="1" noChangeAspect="1"/>
          </p:cNvPicPr>
          <p:nvPr>
            <p:ph idx="1"/>
          </p:nvPr>
        </p:nvPicPr>
        <p:blipFill>
          <a:blip r:embed="rId3"/>
          <a:stretch>
            <a:fillRect/>
          </a:stretch>
        </p:blipFill>
        <p:spPr>
          <a:xfrm>
            <a:off x="2381534" y="10728"/>
            <a:ext cx="4769893" cy="4637507"/>
          </a:xfrm>
        </p:spPr>
      </p:pic>
    </p:spTree>
    <p:extLst>
      <p:ext uri="{BB962C8B-B14F-4D97-AF65-F5344CB8AC3E}">
        <p14:creationId xmlns:p14="http://schemas.microsoft.com/office/powerpoint/2010/main" val="427390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FCBD872-C0CE-9B01-1894-0B9F35C342C5}"/>
              </a:ext>
            </a:extLst>
          </p:cNvPr>
          <p:cNvSpPr>
            <a:spLocks noGrp="1"/>
          </p:cNvSpPr>
          <p:nvPr>
            <p:ph type="title"/>
          </p:nvPr>
        </p:nvSpPr>
        <p:spPr/>
        <p:txBody>
          <a:bodyPr>
            <a:normAutofit/>
          </a:bodyPr>
          <a:lstStyle/>
          <a:p>
            <a:pPr algn="ctr"/>
            <a:r>
              <a:rPr lang="en-US" dirty="0"/>
              <a:t>Awards that have </a:t>
            </a:r>
            <a:r>
              <a:rPr lang="en-US"/>
              <a:t>been retired</a:t>
            </a:r>
            <a:endParaRPr lang="en-US" dirty="0"/>
          </a:p>
        </p:txBody>
      </p:sp>
      <p:sp>
        <p:nvSpPr>
          <p:cNvPr id="3" name="Content Placeholder 2"/>
          <p:cNvSpPr>
            <a:spLocks noGrp="1"/>
          </p:cNvSpPr>
          <p:nvPr>
            <p:ph idx="1"/>
          </p:nvPr>
        </p:nvSpPr>
        <p:spPr/>
        <p:txBody>
          <a:bodyPr/>
          <a:lstStyle/>
          <a:p>
            <a:r>
              <a:rPr lang="en-US" dirty="0"/>
              <a:t>Community Involvement Award</a:t>
            </a:r>
          </a:p>
          <a:p>
            <a:r>
              <a:rPr lang="en-US" dirty="0"/>
              <a:t>Distinguished Service to Public Works</a:t>
            </a:r>
          </a:p>
          <a:p>
            <a:r>
              <a:rPr lang="en-US" dirty="0"/>
              <a:t>Exceptional Performance Award in all categories</a:t>
            </a:r>
          </a:p>
          <a:p>
            <a:r>
              <a:rPr lang="en-US" dirty="0"/>
              <a:t>International Service Award</a:t>
            </a:r>
          </a:p>
          <a:p>
            <a:r>
              <a:rPr lang="en-US" dirty="0"/>
              <a:t>Donald C. Stone Award for Excellence in Education for the category for Chapters </a:t>
            </a:r>
            <a:r>
              <a:rPr lang="en-US"/>
              <a:t>was discontinued. </a:t>
            </a:r>
            <a:r>
              <a:rPr lang="en-US" dirty="0"/>
              <a:t>EXCEPTION the category for individuals was kept with the name change to Excellence in Education Award. </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00885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FCBD872-C0CE-9B01-1894-0B9F35C342C5}"/>
              </a:ext>
            </a:extLst>
          </p:cNvPr>
          <p:cNvSpPr>
            <a:spLocks noGrp="1"/>
          </p:cNvSpPr>
          <p:nvPr>
            <p:ph type="title"/>
          </p:nvPr>
        </p:nvSpPr>
        <p:spPr/>
        <p:txBody>
          <a:bodyPr>
            <a:normAutofit/>
          </a:bodyPr>
          <a:lstStyle/>
          <a:p>
            <a:pPr algn="ctr"/>
            <a:r>
              <a:rPr lang="en-US" dirty="0"/>
              <a:t>Awards that have Name changes</a:t>
            </a:r>
          </a:p>
        </p:txBody>
      </p:sp>
      <p:sp>
        <p:nvSpPr>
          <p:cNvPr id="3" name="Content Placeholder 2"/>
          <p:cNvSpPr>
            <a:spLocks noGrp="1"/>
          </p:cNvSpPr>
          <p:nvPr>
            <p:ph idx="1"/>
          </p:nvPr>
        </p:nvSpPr>
        <p:spPr/>
        <p:txBody>
          <a:bodyPr/>
          <a:lstStyle/>
          <a:p>
            <a:r>
              <a:rPr lang="en-US" sz="1800" dirty="0"/>
              <a:t>Donald C. Stone Award for Excellence in Education for Chapters. The name of Donald C. Stone was dropped the award changed to Excellence in Education and recognizes only individuals (no longer recognizes chapters)</a:t>
            </a:r>
          </a:p>
          <a:p>
            <a:r>
              <a:rPr lang="en-US" sz="1800" dirty="0"/>
              <a:t>Harry S. Swearingen’s name was removed and now is called Outstanding Chapter Achievement and Excellence in Chapter Service Award </a:t>
            </a:r>
          </a:p>
          <a:p>
            <a:r>
              <a:rPr lang="en-US" sz="1800" dirty="0"/>
              <a:t>Commendation for Exemplary Service to Public Works has been changed to Distinguished Service to Public Works Award</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44682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FCBD872-C0CE-9B01-1894-0B9F35C342C5}"/>
              </a:ext>
            </a:extLst>
          </p:cNvPr>
          <p:cNvSpPr>
            <a:spLocks noGrp="1"/>
          </p:cNvSpPr>
          <p:nvPr>
            <p:ph type="title"/>
          </p:nvPr>
        </p:nvSpPr>
        <p:spPr/>
        <p:txBody>
          <a:bodyPr>
            <a:normAutofit/>
          </a:bodyPr>
          <a:lstStyle/>
          <a:p>
            <a:pPr algn="ctr"/>
            <a:r>
              <a:rPr lang="en-US" dirty="0"/>
              <a:t>Award Criteria changes</a:t>
            </a:r>
          </a:p>
        </p:txBody>
      </p:sp>
      <p:sp>
        <p:nvSpPr>
          <p:cNvPr id="3" name="Content Placeholder 2"/>
          <p:cNvSpPr>
            <a:spLocks noGrp="1"/>
          </p:cNvSpPr>
          <p:nvPr>
            <p:ph idx="1"/>
          </p:nvPr>
        </p:nvSpPr>
        <p:spPr/>
        <p:txBody>
          <a:bodyPr/>
          <a:lstStyle/>
          <a:p>
            <a:r>
              <a:rPr lang="en-US" sz="1800" dirty="0"/>
              <a:t>Distinguished Service to Public Works Award (formerly the Commendation for Exemplary Service to Public Works) nominations are now reviewed and approved by the APWA Board of Directors.</a:t>
            </a:r>
          </a:p>
          <a:p>
            <a:r>
              <a:rPr lang="en-US" sz="1800" dirty="0"/>
              <a:t>Public Works Projects of the Year for SC/RC (Small Cities/Rural Communities) the population requirement was reduced from 75,000 or less to 50,000 or less.</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185608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FCBD872-C0CE-9B01-1894-0B9F35C342C5}"/>
              </a:ext>
            </a:extLst>
          </p:cNvPr>
          <p:cNvSpPr>
            <a:spLocks noGrp="1"/>
          </p:cNvSpPr>
          <p:nvPr>
            <p:ph type="title"/>
          </p:nvPr>
        </p:nvSpPr>
        <p:spPr>
          <a:xfrm>
            <a:off x="639336" y="1357951"/>
            <a:ext cx="3570996" cy="1878735"/>
          </a:xfrm>
        </p:spPr>
        <p:txBody>
          <a:bodyPr>
            <a:normAutofit/>
          </a:bodyPr>
          <a:lstStyle/>
          <a:p>
            <a:pPr algn="ctr"/>
            <a:r>
              <a:rPr lang="en-US" dirty="0"/>
              <a:t>Where to locate Awards Criteria on APWA.org</a:t>
            </a:r>
          </a:p>
        </p:txBody>
      </p:sp>
      <p:pic>
        <p:nvPicPr>
          <p:cNvPr id="6" name="Picture 5" descr="A screenshot of a website&#10;&#10;Description automatically generated">
            <a:extLst>
              <a:ext uri="{FF2B5EF4-FFF2-40B4-BE49-F238E27FC236}">
                <a16:creationId xmlns:a16="http://schemas.microsoft.com/office/drawing/2014/main" id="{1C40DAE7-48A9-FD1A-1F45-419F31FFD9BC}"/>
              </a:ext>
            </a:extLst>
          </p:cNvPr>
          <p:cNvPicPr>
            <a:picLocks noChangeAspect="1"/>
          </p:cNvPicPr>
          <p:nvPr/>
        </p:nvPicPr>
        <p:blipFill>
          <a:blip r:embed="rId3"/>
          <a:stretch>
            <a:fillRect/>
          </a:stretch>
        </p:blipFill>
        <p:spPr>
          <a:xfrm>
            <a:off x="4572000" y="266515"/>
            <a:ext cx="3133938" cy="395824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6300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562</Words>
  <Application>Microsoft Office PowerPoint</Application>
  <PresentationFormat>On-screen Show (16:9)</PresentationFormat>
  <Paragraphs>63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2024 Awards Program</vt:lpstr>
      <vt:lpstr>Award Objectives</vt:lpstr>
      <vt:lpstr>Poll Question – Does your chapter  have an awards committee yes/no?</vt:lpstr>
      <vt:lpstr>Award Deadlines</vt:lpstr>
      <vt:lpstr>PowerPoint Presentation</vt:lpstr>
      <vt:lpstr>Awards that have been retired</vt:lpstr>
      <vt:lpstr>Awards that have Name changes</vt:lpstr>
      <vt:lpstr>Award Criteria changes</vt:lpstr>
      <vt:lpstr>Where to locate Awards Criteria on APWA.org</vt:lpstr>
      <vt:lpstr>This is the Awards home page. Scroll down to view award choices</vt:lpstr>
      <vt:lpstr>Every criteria page has this box on the right. To submit your nomination choose Nominate for this Award.</vt:lpstr>
      <vt:lpstr>Chapter Award Committee Resources</vt:lpstr>
      <vt:lpstr>Breakout Rooms</vt:lpstr>
      <vt:lpstr>New Items of Recognition for 2024</vt:lpstr>
      <vt:lpstr>National Award Committees </vt:lpstr>
      <vt:lpstr>Questions or assistance please contact Rhonda Wilhite at rwilhite@apwa.org</vt:lpstr>
    </vt:vector>
  </TitlesOfParts>
  <Company>APWA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Thompson</dc:creator>
  <cp:lastModifiedBy>Rhonda Wilhite</cp:lastModifiedBy>
  <cp:revision>65</cp:revision>
  <cp:lastPrinted>2023-11-08T13:45:24Z</cp:lastPrinted>
  <dcterms:created xsi:type="dcterms:W3CDTF">2020-07-02T12:41:49Z</dcterms:created>
  <dcterms:modified xsi:type="dcterms:W3CDTF">2023-11-08T16:33:33Z</dcterms:modified>
</cp:coreProperties>
</file>