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786" r:id="rId5"/>
    <p:sldId id="784" r:id="rId6"/>
    <p:sldId id="804" r:id="rId7"/>
    <p:sldId id="805" r:id="rId8"/>
    <p:sldId id="801" r:id="rId9"/>
    <p:sldId id="795" r:id="rId10"/>
    <p:sldId id="793" r:id="rId11"/>
    <p:sldId id="806" r:id="rId12"/>
  </p:sldIdLst>
  <p:sldSz cx="10972800" cy="8229600" type="B4JIS"/>
  <p:notesSz cx="6858000" cy="9144000"/>
  <p:defaultTextStyle>
    <a:defPPr>
      <a:defRPr lang="en-US"/>
    </a:defPPr>
    <a:lvl1pPr marL="0" algn="l" defTabSz="1097253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27" algn="l" defTabSz="1097253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53" algn="l" defTabSz="1097253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879" algn="l" defTabSz="1097253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05" algn="l" defTabSz="1097253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132" algn="l" defTabSz="1097253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758" algn="l" defTabSz="1097253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384" algn="l" defTabSz="1097253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010" algn="l" defTabSz="1097253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 userDrawn="1">
          <p15:clr>
            <a:srgbClr val="A4A3A4"/>
          </p15:clr>
        </p15:guide>
        <p15:guide id="2" pos="3456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9ED3"/>
    <a:srgbClr val="3B6EA3"/>
    <a:srgbClr val="F2F2F2"/>
    <a:srgbClr val="86ADDE"/>
    <a:srgbClr val="A8C5E9"/>
    <a:srgbClr val="265C95"/>
    <a:srgbClr val="D1E1F4"/>
    <a:srgbClr val="4881B8"/>
    <a:srgbClr val="000000"/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9" autoAdjust="0"/>
    <p:restoredTop sz="87530" autoAdjust="0"/>
  </p:normalViewPr>
  <p:slideViewPr>
    <p:cSldViewPr>
      <p:cViewPr varScale="1">
        <p:scale>
          <a:sx n="43" d="100"/>
          <a:sy n="43" d="100"/>
        </p:scale>
        <p:origin x="1644" y="260"/>
      </p:cViewPr>
      <p:guideLst>
        <p:guide orient="horz" pos="2592"/>
        <p:guide pos="34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458647573935224"/>
          <c:y val="0.28928292687787072"/>
          <c:w val="0.55437426555923008"/>
          <c:h val="0.6747738562178331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tx2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376-493F-8CD8-DDC7771C1075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376-493F-8CD8-DDC7771C1075}"/>
              </c:ext>
            </c:extLst>
          </c:dPt>
          <c:dPt>
            <c:idx val="2"/>
            <c:bubble3D val="0"/>
            <c:spPr>
              <a:solidFill>
                <a:schemeClr val="accent3">
                  <a:lumMod val="50000"/>
                </a:schemeClr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376-493F-8CD8-DDC7771C1075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E3F-4306-AB1B-41E930645043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5E3F-4306-AB1B-41E930645043}"/>
              </c:ext>
            </c:extLst>
          </c:dPt>
          <c:dPt>
            <c:idx val="5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5E3F-4306-AB1B-41E930645043}"/>
              </c:ext>
            </c:extLst>
          </c:dPt>
          <c:dLbls>
            <c:dLbl>
              <c:idx val="0"/>
              <c:layout>
                <c:manualLayout>
                  <c:x val="-0.12601046502028868"/>
                  <c:y val="1.40596060874773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76-493F-8CD8-DDC7771C1075}"/>
                </c:ext>
              </c:extLst>
            </c:dLbl>
            <c:dLbl>
              <c:idx val="1"/>
              <c:layout>
                <c:manualLayout>
                  <c:x val="0.1335710929215059"/>
                  <c:y val="-1.9683448522468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76-493F-8CD8-DDC7771C1075}"/>
                </c:ext>
              </c:extLst>
            </c:dLbl>
            <c:dLbl>
              <c:idx val="2"/>
              <c:layout>
                <c:manualLayout>
                  <c:x val="0.15121255802434641"/>
                  <c:y val="4.4990739479927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76-493F-8CD8-DDC7771C1075}"/>
                </c:ext>
              </c:extLst>
            </c:dLbl>
            <c:dLbl>
              <c:idx val="3"/>
              <c:layout>
                <c:manualLayout>
                  <c:x val="0.13357109292150599"/>
                  <c:y val="8.7169557742359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E3F-4306-AB1B-41E930645043}"/>
                </c:ext>
              </c:extLst>
            </c:dLbl>
            <c:dLbl>
              <c:idx val="4"/>
              <c:layout>
                <c:manualLayout>
                  <c:x val="7.8126488312578887E-2"/>
                  <c:y val="0.104041085047332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E3F-4306-AB1B-41E9306450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Water, steam, air conditioning, and irrigation systems</c:v>
                </c:pt>
                <c:pt idx="1">
                  <c:v>Sewage treatment facilities</c:v>
                </c:pt>
                <c:pt idx="2">
                  <c:v>Executive offices and legislative bodies</c:v>
                </c:pt>
                <c:pt idx="3">
                  <c:v>Waste management and remediation services </c:v>
                </c:pt>
                <c:pt idx="4">
                  <c:v>Construction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0.44500000000000001</c:v>
                </c:pt>
                <c:pt idx="1">
                  <c:v>0.35099999999999998</c:v>
                </c:pt>
                <c:pt idx="2">
                  <c:v>2.29E-2</c:v>
                </c:pt>
                <c:pt idx="3">
                  <c:v>2.2599999999999999E-2</c:v>
                </c:pt>
                <c:pt idx="4">
                  <c:v>1.5900000000000001E-2</c:v>
                </c:pt>
                <c:pt idx="5">
                  <c:v>0.14299999999999999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76-493F-8CD8-DDC7771C10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97"/>
        <c:holeSize val="49"/>
      </c:doughnutChart>
      <c:spPr>
        <a:noFill/>
        <a:ln>
          <a:noFill/>
        </a:ln>
        <a:effectLst/>
      </c:spPr>
    </c:plotArea>
    <c:legend>
      <c:legendPos val="t"/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"/>
          <c:y val="3.0931133392450103E-2"/>
          <c:w val="1"/>
          <c:h val="0.301730217193237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Segoe UI" panose="020B0502040204020203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749914464509735"/>
          <c:y val="0.1174229667423136"/>
          <c:w val="0.52920909016666862"/>
          <c:h val="0.824716907222934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3F7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Sheet1!$A$3:$A$8</c:f>
              <c:strCache>
                <c:ptCount val="6"/>
                <c:pt idx="0">
                  <c:v>Master's Degree</c:v>
                </c:pt>
                <c:pt idx="1">
                  <c:v>Less than high school diploma</c:v>
                </c:pt>
                <c:pt idx="2">
                  <c:v>Bachelor's Degree</c:v>
                </c:pt>
                <c:pt idx="3">
                  <c:v>Associate's Degree</c:v>
                </c:pt>
                <c:pt idx="4">
                  <c:v>Some College, no degree</c:v>
                </c:pt>
                <c:pt idx="5">
                  <c:v>High school diploma or equivalent</c:v>
                </c:pt>
              </c:strCache>
            </c:strRef>
          </c:cat>
          <c:val>
            <c:numRef>
              <c:f>Sheet1!$B$3:$B$8</c:f>
              <c:numCache>
                <c:formatCode>0%</c:formatCode>
                <c:ptCount val="6"/>
                <c:pt idx="0">
                  <c:v>0.02</c:v>
                </c:pt>
                <c:pt idx="1">
                  <c:v>0.05</c:v>
                </c:pt>
                <c:pt idx="2">
                  <c:v>0.12</c:v>
                </c:pt>
                <c:pt idx="3">
                  <c:v>0.12</c:v>
                </c:pt>
                <c:pt idx="4">
                  <c:v>0.31</c:v>
                </c:pt>
                <c:pt idx="5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87-4DD4-9E74-AC25D30FE8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88375231"/>
        <c:axId val="1188379391"/>
      </c:barChart>
      <c:catAx>
        <c:axId val="11883752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8379391"/>
        <c:crosses val="autoZero"/>
        <c:auto val="1"/>
        <c:lblAlgn val="ctr"/>
        <c:lblOffset val="100"/>
        <c:noMultiLvlLbl val="0"/>
      </c:catAx>
      <c:valAx>
        <c:axId val="1188379391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83752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832712638680485"/>
          <c:y val="9.7595031721267059E-2"/>
          <c:w val="0.71755321954943319"/>
          <c:h val="0.832364011025164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3F7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&lt; 5 yrs</c:v>
                </c:pt>
                <c:pt idx="1">
                  <c:v>5-10 yrs</c:v>
                </c:pt>
                <c:pt idx="2">
                  <c:v>11-20 yrs</c:v>
                </c:pt>
                <c:pt idx="3">
                  <c:v>&gt; 20 yrs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9.2999999999999999E-2</c:v>
                </c:pt>
                <c:pt idx="1">
                  <c:v>0.19800000000000001</c:v>
                </c:pt>
                <c:pt idx="2">
                  <c:v>0.22900000000000001</c:v>
                </c:pt>
                <c:pt idx="3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C6-4B0B-A051-D55DF7A494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88375231"/>
        <c:axId val="1188379391"/>
      </c:barChart>
      <c:catAx>
        <c:axId val="11883752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8379391"/>
        <c:crosses val="autoZero"/>
        <c:auto val="1"/>
        <c:lblAlgn val="ctr"/>
        <c:lblOffset val="100"/>
        <c:noMultiLvlLbl val="0"/>
      </c:catAx>
      <c:valAx>
        <c:axId val="1188379391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83752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4880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Combined water/wastewater utility</c:v>
                </c:pt>
                <c:pt idx="1">
                  <c:v>Drinking water utility</c:v>
                </c:pt>
                <c:pt idx="2">
                  <c:v>Consulting firm/consultant</c:v>
                </c:pt>
                <c:pt idx="3">
                  <c:v>Non-utility government</c:v>
                </c:pt>
                <c:pt idx="4">
                  <c:v>Manufacturer</c:v>
                </c:pt>
                <c:pt idx="5">
                  <c:v>Wastewater utility</c:v>
                </c:pt>
                <c:pt idx="6">
                  <c:v>Technical services/contractor</c:v>
                </c:pt>
                <c:pt idx="7">
                  <c:v>Regulatory authority</c:v>
                </c:pt>
                <c:pt idx="8">
                  <c:v>Retired</c:v>
                </c:pt>
                <c:pt idx="9">
                  <c:v>University/educational organization</c:v>
                </c:pt>
                <c:pt idx="10">
                  <c:v>Nonprofit organization</c:v>
                </c:pt>
                <c:pt idx="11">
                  <c:v>Water wholesaler</c:v>
                </c:pt>
                <c:pt idx="12">
                  <c:v>Other</c:v>
                </c:pt>
                <c:pt idx="13">
                  <c:v>Reuse/reclamation utility</c:v>
                </c:pt>
                <c:pt idx="14">
                  <c:v>Stormwater utility</c:v>
                </c:pt>
              </c:strCache>
            </c:strRef>
          </c:cat>
          <c:val>
            <c:numRef>
              <c:f>Sheet1!$B$2:$B$16</c:f>
              <c:numCache>
                <c:formatCode>0.0%</c:formatCode>
                <c:ptCount val="15"/>
                <c:pt idx="0">
                  <c:v>0.30199999999999999</c:v>
                </c:pt>
                <c:pt idx="1">
                  <c:v>0.29899999999999999</c:v>
                </c:pt>
                <c:pt idx="2">
                  <c:v>0.125</c:v>
                </c:pt>
                <c:pt idx="3">
                  <c:v>4.8000000000000001E-2</c:v>
                </c:pt>
                <c:pt idx="4">
                  <c:v>4.5999999999999999E-2</c:v>
                </c:pt>
                <c:pt idx="5">
                  <c:v>4.3999999999999997E-2</c:v>
                </c:pt>
                <c:pt idx="6">
                  <c:v>2.9000000000000001E-2</c:v>
                </c:pt>
                <c:pt idx="7">
                  <c:v>2.8000000000000001E-2</c:v>
                </c:pt>
                <c:pt idx="8">
                  <c:v>2.3E-2</c:v>
                </c:pt>
                <c:pt idx="9">
                  <c:v>2.1000000000000001E-2</c:v>
                </c:pt>
                <c:pt idx="10">
                  <c:v>1.6E-2</c:v>
                </c:pt>
                <c:pt idx="11">
                  <c:v>1.0999999999999999E-2</c:v>
                </c:pt>
                <c:pt idx="12">
                  <c:v>4.0000000000000001E-3</c:v>
                </c:pt>
                <c:pt idx="13">
                  <c:v>3.0000000000000001E-3</c:v>
                </c:pt>
                <c:pt idx="14">
                  <c:v>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8D-4C68-A6BD-4697AAC33F7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986709007"/>
        <c:axId val="1986707759"/>
      </c:barChart>
      <c:catAx>
        <c:axId val="198670900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6707759"/>
        <c:crosses val="autoZero"/>
        <c:auto val="1"/>
        <c:lblAlgn val="ctr"/>
        <c:lblOffset val="100"/>
        <c:noMultiLvlLbl val="0"/>
      </c:catAx>
      <c:valAx>
        <c:axId val="1986707759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extTo"/>
        <c:crossAx val="19867090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0.93512</cdr:x>
      <cdr:y>0.08723</cdr:y>
    </cdr:to>
    <cdr:sp macro="" textlink="">
      <cdr:nvSpPr>
        <cdr:cNvPr id="2" name="TextBox 2">
          <a:extLst xmlns:a="http://schemas.openxmlformats.org/drawingml/2006/main">
            <a:ext uri="{FF2B5EF4-FFF2-40B4-BE49-F238E27FC236}">
              <a16:creationId xmlns:a16="http://schemas.microsoft.com/office/drawing/2014/main" id="{338D2CBC-BD1C-22FC-3CE3-2170474B7E07}"/>
            </a:ext>
          </a:extLst>
        </cdr:cNvPr>
        <cdr:cNvSpPr txBox="1"/>
      </cdr:nvSpPr>
      <cdr:spPr>
        <a:xfrm xmlns:a="http://schemas.openxmlformats.org/drawingml/2006/main">
          <a:off x="0" y="0"/>
          <a:ext cx="3953005" cy="454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none" lIns="121920" tIns="60960" rIns="121920" bIns="60960" rtlCol="0" anchor="ctr">
          <a:normAutofit lnSpcReduction="10000"/>
        </a:bodyPr>
        <a:lstStyle xmlns:a="http://schemas.openxmlformats.org/drawingml/2006/main">
          <a:defPPr>
            <a:defRPr lang="en-US"/>
          </a:defPPr>
          <a:lvl1pPr marL="0" algn="l" defTabSz="1097253" rtl="0" eaLnBrk="1" latinLnBrk="0" hangingPunct="1">
            <a:defRPr sz="216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48627" algn="l" defTabSz="1097253" rtl="0" eaLnBrk="1" latinLnBrk="0" hangingPunct="1">
            <a:defRPr sz="216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97253" algn="l" defTabSz="1097253" rtl="0" eaLnBrk="1" latinLnBrk="0" hangingPunct="1">
            <a:defRPr sz="216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645879" algn="l" defTabSz="1097253" rtl="0" eaLnBrk="1" latinLnBrk="0" hangingPunct="1">
            <a:defRPr sz="216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194505" algn="l" defTabSz="1097253" rtl="0" eaLnBrk="1" latinLnBrk="0" hangingPunct="1">
            <a:defRPr sz="216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743132" algn="l" defTabSz="1097253" rtl="0" eaLnBrk="1" latinLnBrk="0" hangingPunct="1">
            <a:defRPr sz="216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291758" algn="l" defTabSz="1097253" rtl="0" eaLnBrk="1" latinLnBrk="0" hangingPunct="1">
            <a:defRPr sz="216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840384" algn="l" defTabSz="1097253" rtl="0" eaLnBrk="1" latinLnBrk="0" hangingPunct="1">
            <a:defRPr sz="216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389010" algn="l" defTabSz="1097253" rtl="0" eaLnBrk="1" latinLnBrk="0" hangingPunct="1">
            <a:defRPr sz="216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defRPr sz="1862" b="0" i="0" u="none" strike="noStrike" kern="1200" spc="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en-US" sz="1400" b="1" dirty="0"/>
            <a:t>Time spent in Water Sector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F8621-7E0E-274F-8AD4-48CDC5FFA88D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C0E29-63D4-3C44-BA26-3B5469EE1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6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0ADD0-5730-4E56-BAC5-F2A3E7EC742E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D9420-2506-46F5-AB6B-DA0B118B8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84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97253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1pPr>
    <a:lvl2pPr marL="548627" algn="l" defTabSz="1097253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2pPr>
    <a:lvl3pPr marL="1097253" algn="l" defTabSz="1097253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3pPr>
    <a:lvl4pPr marL="1645879" algn="l" defTabSz="1097253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4pPr>
    <a:lvl5pPr marL="2194505" algn="l" defTabSz="1097253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5pPr>
    <a:lvl6pPr marL="2743132" algn="l" defTabSz="1097253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758" algn="l" defTabSz="1097253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384" algn="l" defTabSz="1097253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010" algn="l" defTabSz="1097253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ml.edu/docs/Promoting%20Entry%20to%20Career%20Pathways_tcm18-229915.pdf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brookings.edu/blog/the-avenue/2018/06/29/five-steps-to-prepare-the-next-generation-of-water-workers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Sources:</a:t>
            </a:r>
          </a:p>
          <a:p>
            <a:endParaRPr lang="en-US" dirty="0"/>
          </a:p>
          <a:p>
            <a:r>
              <a:rPr lang="en-US" dirty="0"/>
              <a:t>“Leveraging Historic Federal Water Infrastructure Funding to Meet Governors’ Water Priorities,” National Governors Association, February 4, 2022, https://www.nga.org/news/commentary/leveraging-historic-federal-water-infrastructure-funding-to-meet-governors-water-priorities/</a:t>
            </a:r>
          </a:p>
          <a:p>
            <a:endParaRPr lang="en-US" dirty="0"/>
          </a:p>
          <a:p>
            <a:r>
              <a:rPr lang="en-US" dirty="0"/>
              <a:t>Daniel Gaddy, “A Year for Water Infrastructure,” </a:t>
            </a:r>
            <a:r>
              <a:rPr lang="en-US" dirty="0" err="1"/>
              <a:t>WaterWorld</a:t>
            </a:r>
            <a:r>
              <a:rPr lang="en-US" dirty="0"/>
              <a:t>, January 12, 2022, https://www.waterworld.com/drinking-water-treatment/infrastructure-funding/article/14222756/a-year-for-water-infrastructure</a:t>
            </a:r>
          </a:p>
          <a:p>
            <a:endParaRPr lang="en-US" dirty="0"/>
          </a:p>
          <a:p>
            <a:r>
              <a:rPr lang="en-US" dirty="0"/>
              <a:t>“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BD9420-2506-46F5-AB6B-DA0B118B851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64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A436BD-E970-F4FB-F555-70C40AABCB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37BDBD-17CB-441E-B042-3B7A2C90DA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EC37BED-9E2F-E22D-E04D-0A66B55C6D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Sources: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r>
              <a:rPr lang="en-US" dirty="0"/>
              <a:t>“Interagency Water Workforce Working Group Report to Congress,” EPA, August 2024, https://www.epa.gov/system/files/documents/2024-09/interagency-water-workforce-working-group-report-to-congress_august-2024-508-compliant.pdf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D87855-1005-A3A0-75C6-67A4A64FA5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18D6BE-06C7-9D44-B1ED-3695FD14EDE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689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Sources:</a:t>
            </a:r>
          </a:p>
          <a:p>
            <a:endParaRPr lang="en-US" dirty="0"/>
          </a:p>
          <a:p>
            <a:r>
              <a:rPr lang="en-US" dirty="0"/>
              <a:t>“Water and wastewater treatment plant and system operators,” </a:t>
            </a:r>
            <a:r>
              <a:rPr lang="en-US" dirty="0" err="1"/>
              <a:t>DataUSA</a:t>
            </a:r>
            <a:r>
              <a:rPr lang="en-US" dirty="0"/>
              <a:t>, Accessed April 29, 2025, </a:t>
            </a:r>
            <a:r>
              <a:rPr lang="en-US" sz="1800" dirty="0">
                <a:effectLst/>
                <a:latin typeface="Segoe UI" panose="020B0502040204020203" pitchFamily="34" charset="0"/>
              </a:rPr>
              <a:t>https://datausa.io/profile/soc/water-wastewater-treatment-plant-system-operators#industry</a:t>
            </a:r>
          </a:p>
          <a:p>
            <a:endParaRPr lang="en-US" sz="1800" dirty="0">
              <a:effectLst/>
              <a:latin typeface="Segoe UI" panose="020B0502040204020203" pitchFamily="34" charset="0"/>
            </a:endParaRPr>
          </a:p>
          <a:p>
            <a:r>
              <a:rPr lang="en-US" sz="1800" dirty="0">
                <a:effectLst/>
                <a:latin typeface="Segoe UI" panose="020B0502040204020203" pitchFamily="34" charset="0"/>
              </a:rPr>
              <a:t>Joseph Kane, “Renewing the Water Workforce,” Brookings, June 2018, https://www.brookings.edu/wp-content/uploads/2018/06/Brookings-Metro-Renewing-the-Water-Workforce-June-2018.pdf</a:t>
            </a:r>
          </a:p>
          <a:p>
            <a:endParaRPr lang="en-US" sz="1800" dirty="0">
              <a:effectLst/>
              <a:latin typeface="Segoe UI" panose="020B0502040204020203" pitchFamily="34" charset="0"/>
            </a:endParaRPr>
          </a:p>
          <a:p>
            <a:r>
              <a:rPr lang="en-US" sz="1800" dirty="0">
                <a:effectLst/>
                <a:latin typeface="Segoe UI" panose="020B0502040204020203" pitchFamily="34" charset="0"/>
              </a:rPr>
              <a:t>“State of the Industry 2021-2022,” Wastewater Digest, January 25, 2022, https://www.brookings.edu/wp-content/uploads/2018/06/Brookings-Metro-Renewing-the-Water-Workforce-June-2018.pdf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BD9420-2506-46F5-AB6B-DA0B118B85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859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Sources:</a:t>
            </a:r>
          </a:p>
          <a:p>
            <a:endParaRPr lang="en-US" dirty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>
                <a:effectLst/>
              </a:rPr>
              <a:t>‘</a:t>
            </a:r>
            <a:r>
              <a:rPr lang="en-US" i="0" dirty="0">
                <a:effectLst/>
              </a:rPr>
              <a:t>Water and Wastewater Treatment Plant and System Operators,”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CareerOneStop</a:t>
            </a:r>
            <a:r>
              <a:rPr lang="en-US" dirty="0">
                <a:effectLst/>
              </a:rPr>
              <a:t>, Accessed April 29, 2025, https://www.careeronestop.org/Toolkit/Careers/Occupations/occupation-profile.aspx?keyword=Water%20and%20Wastewater%20Treatment%20Plant%20and%20System%20Operators&amp;onetcode=51-8031.00&amp;location=United%20States</a:t>
            </a:r>
            <a:endParaRPr lang="en-US" dirty="0"/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ffectLst/>
              </a:rPr>
              <a:t>“2024 State of the Water Industry,” American Water Works Association, 2024, https://www.awwa.org/wp-content/uploads/2024-SOTWI-Executive-Summary.pdf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18D6BE-06C7-9D44-B1ED-3695FD14EDE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923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Sources: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ffectLst/>
              </a:rPr>
              <a:t>“2024 State of the Water Industry,” American Water Works Association, 2024, https://www.awwa.org/wp-content/uploads/2024-SOTWI-Executive-Summary.pdf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18D6BE-06C7-9D44-B1ED-3695FD14EDE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681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</a:t>
            </a:r>
          </a:p>
          <a:p>
            <a:endParaRPr lang="en-US" dirty="0"/>
          </a:p>
          <a:p>
            <a:r>
              <a:rPr lang="en-US" dirty="0"/>
              <a:t>“Occupational Employment and Wage Statistics (OEWS) Tables,” Bureau of Labor Statistics, Accessed April 29, 2025, https://www.bls.gov/oes/tables.htm#nat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BD9420-2506-46F5-AB6B-DA0B118B851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140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</a:t>
            </a:r>
          </a:p>
          <a:p>
            <a:endParaRPr lang="en-US" dirty="0"/>
          </a:p>
          <a:p>
            <a:r>
              <a:rPr lang="en-US" dirty="0"/>
              <a:t>“Occupational Employment and Wage Statistics (OEWS) Tables,” Bureau of Labor Statistics, Accessed April 29, 2025, https://www.bls.gov/oes/tables.htm#nat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BD9420-2506-46F5-AB6B-DA0B118B851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02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</a:t>
            </a:r>
          </a:p>
          <a:p>
            <a:endParaRPr lang="en-US" dirty="0"/>
          </a:p>
          <a:p>
            <a:r>
              <a:rPr lang="en-US" dirty="0"/>
              <a:t>“Occupational Employment and Wage Statistics (OEWS) Tables,” Bureau of Labor Statistics, Accessed April 29, 2025, https://www.bls.gov/oes/tables.htm#nat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18D6BE-06C7-9D44-B1ED-3695FD14EDE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3023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</a:t>
            </a:r>
          </a:p>
          <a:p>
            <a:endParaRPr lang="en-US" dirty="0"/>
          </a:p>
          <a:p>
            <a:r>
              <a:rPr lang="en-US" dirty="0"/>
              <a:t>“Occupational Employment and Wage Statistics (OEWS) Tables,” Bureau of Labor Statistics, Accessed April 29, 2025, https://www.bls.gov/oes/tables.htm#nat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18D6BE-06C7-9D44-B1ED-3695FD14EDE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5886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Sources: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Madeline Snow and Deborah Mutschler, “Promoting Entry to</a:t>
            </a:r>
            <a:r>
              <a:rPr lang="en-US" baseline="0" dirty="0"/>
              <a:t> </a:t>
            </a:r>
            <a:r>
              <a:rPr lang="en-US" dirty="0"/>
              <a:t>Career Pathways in the</a:t>
            </a:r>
            <a:r>
              <a:rPr lang="en-US" baseline="0" dirty="0"/>
              <a:t> </a:t>
            </a:r>
            <a:r>
              <a:rPr lang="en-US" dirty="0"/>
              <a:t>Drinking Water and</a:t>
            </a:r>
            <a:r>
              <a:rPr lang="en-US" baseline="0" dirty="0"/>
              <a:t> </a:t>
            </a:r>
            <a:r>
              <a:rPr lang="en-US" dirty="0"/>
              <a:t>Wastewater Sector,”</a:t>
            </a:r>
            <a:r>
              <a:rPr lang="en-US" baseline="0" dirty="0"/>
              <a:t> </a:t>
            </a:r>
            <a:r>
              <a:rPr lang="en-US" dirty="0"/>
              <a:t>Lowell Center for Sustainable Production University of Massachusetts Lowell and The Massachusetts Workforce Alliance</a:t>
            </a:r>
            <a:r>
              <a:rPr lang="en-US" baseline="0" dirty="0"/>
              <a:t> (funded by SkillWorks), May 2012, </a:t>
            </a:r>
            <a:r>
              <a:rPr lang="en-US" dirty="0">
                <a:hlinkClick r:id="rId3"/>
              </a:rPr>
              <a:t>https://www.uml.edu/docs/Promoting%20Entry%20to%20Career%20Pathways_tcm18-229915.pdf</a:t>
            </a:r>
            <a:r>
              <a:rPr lang="en-US" dirty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Joseph Kane, “Five steps to prepare the next generation of water workers,” Brookings, June 29, 2018, </a:t>
            </a:r>
            <a:r>
              <a:rPr lang="en-US" dirty="0">
                <a:hlinkClick r:id="rId4"/>
              </a:rPr>
              <a:t>https://www.brookings.edu/blog/the-avenue/2018/06/29/five-steps-to-prepare-the-next-generation-of-water-workers/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18D6BE-06C7-9D44-B1ED-3695FD14EDE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558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PWA_PPT_SMALL1.jpg">
            <a:extLst>
              <a:ext uri="{FF2B5EF4-FFF2-40B4-BE49-F238E27FC236}">
                <a16:creationId xmlns:a16="http://schemas.microsoft.com/office/drawing/2014/main" id="{164144D4-3653-76F6-5115-01FD4B95C6B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72800" cy="822960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E6AB4412-73FE-F5EC-E286-8E7549CAB5F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8496" y="3273552"/>
            <a:ext cx="5429784" cy="858198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  <a:latin typeface="Helvetica Neue Medium"/>
              </a:defRPr>
            </a:lvl1pPr>
          </a:lstStyle>
          <a:p>
            <a:r>
              <a:rPr lang="en-US" dirty="0"/>
              <a:t>Presentation Center Title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D2F8B72A-815C-3FF2-60AF-EC345F7AD2B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88788" y="4270248"/>
            <a:ext cx="5029200" cy="5039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Helvetica Neue Medium"/>
              </a:defRPr>
            </a:lvl1pPr>
            <a:lvl2pPr marL="548627" indent="0" algn="ctr">
              <a:buNone/>
              <a:defRPr sz="2400"/>
            </a:lvl2pPr>
            <a:lvl3pPr marL="1097253" indent="0" algn="ctr">
              <a:buNone/>
              <a:defRPr sz="2160"/>
            </a:lvl3pPr>
            <a:lvl4pPr marL="1645879" indent="0" algn="ctr">
              <a:buNone/>
              <a:defRPr sz="1920"/>
            </a:lvl4pPr>
            <a:lvl5pPr marL="2194505" indent="0" algn="ctr">
              <a:buNone/>
              <a:defRPr sz="1920"/>
            </a:lvl5pPr>
            <a:lvl6pPr marL="2743132" indent="0" algn="ctr">
              <a:buNone/>
              <a:defRPr sz="1920"/>
            </a:lvl6pPr>
            <a:lvl7pPr marL="3291758" indent="0" algn="ctr">
              <a:buNone/>
              <a:defRPr sz="1920"/>
            </a:lvl7pPr>
            <a:lvl8pPr marL="3840384" indent="0" algn="ctr">
              <a:buNone/>
              <a:defRPr sz="1920"/>
            </a:lvl8pPr>
            <a:lvl9pPr marL="4389010" indent="0" algn="ctr">
              <a:buNone/>
              <a:defRPr sz="1920"/>
            </a:lvl9pPr>
          </a:lstStyle>
          <a:p>
            <a:r>
              <a:rPr lang="en-US" dirty="0"/>
              <a:t>Blank Subtitle</a:t>
            </a:r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A picture containing logo&#10;&#10;Description automatically generated">
            <a:extLst>
              <a:ext uri="{FF2B5EF4-FFF2-40B4-BE49-F238E27FC236}">
                <a16:creationId xmlns:a16="http://schemas.microsoft.com/office/drawing/2014/main" id="{014C39A7-D5E4-9911-3123-9A862DF524E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72800" cy="82296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7A71324-2AD6-6F80-86D7-EE90C3B1D08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6307" y="3277145"/>
            <a:ext cx="5431536" cy="858198"/>
          </a:xfrm>
        </p:spPr>
        <p:txBody>
          <a:bodyPr anchor="b">
            <a:noAutofit/>
          </a:bodyPr>
          <a:lstStyle>
            <a:lvl1pPr algn="ctr">
              <a:defRPr sz="4800" b="1">
                <a:solidFill>
                  <a:schemeClr val="bg1"/>
                </a:solidFill>
                <a:latin typeface="Helvetica Neue Medium"/>
              </a:defRPr>
            </a:lvl1pPr>
          </a:lstStyle>
          <a:p>
            <a:r>
              <a:rPr lang="en-US" dirty="0"/>
              <a:t>Presentation Center 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3F999B2-9899-DC3A-0325-F2696C9EC2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87475" y="4267505"/>
            <a:ext cx="5029200" cy="503900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Helvetica Neue Medium"/>
              </a:defRPr>
            </a:lvl1pPr>
            <a:lvl2pPr marL="548627" indent="0" algn="ctr">
              <a:buNone/>
              <a:defRPr sz="2400"/>
            </a:lvl2pPr>
            <a:lvl3pPr marL="1097253" indent="0" algn="ctr">
              <a:buNone/>
              <a:defRPr sz="2160"/>
            </a:lvl3pPr>
            <a:lvl4pPr marL="1645879" indent="0" algn="ctr">
              <a:buNone/>
              <a:defRPr sz="1920"/>
            </a:lvl4pPr>
            <a:lvl5pPr marL="2194505" indent="0" algn="ctr">
              <a:buNone/>
              <a:defRPr sz="1920"/>
            </a:lvl5pPr>
            <a:lvl6pPr marL="2743132" indent="0" algn="ctr">
              <a:buNone/>
              <a:defRPr sz="1920"/>
            </a:lvl6pPr>
            <a:lvl7pPr marL="3291758" indent="0" algn="ctr">
              <a:buNone/>
              <a:defRPr sz="1920"/>
            </a:lvl7pPr>
            <a:lvl8pPr marL="3840384" indent="0" algn="ctr">
              <a:buNone/>
              <a:defRPr sz="1920"/>
            </a:lvl8pPr>
            <a:lvl9pPr marL="4389010" indent="0" algn="ctr">
              <a:buNone/>
              <a:defRPr sz="1920"/>
            </a:lvl9pPr>
          </a:lstStyle>
          <a:p>
            <a:r>
              <a:rPr lang="en-US" dirty="0"/>
              <a:t>Politics Subtitle</a:t>
            </a:r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PWA_PPT_SMALL2.jpg">
            <a:extLst>
              <a:ext uri="{FF2B5EF4-FFF2-40B4-BE49-F238E27FC236}">
                <a16:creationId xmlns:a16="http://schemas.microsoft.com/office/drawing/2014/main" id="{C397C64E-B2F5-796E-DE97-809CC6DC5D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5" t="1755"/>
          <a:stretch/>
        </p:blipFill>
        <p:spPr>
          <a:xfrm>
            <a:off x="0" y="0"/>
            <a:ext cx="10972799" cy="82296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30152DD-B19A-0F5B-E391-BCF3BA293C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346" y="297175"/>
            <a:ext cx="8229600" cy="1645920"/>
          </a:xfrm>
        </p:spPr>
        <p:txBody>
          <a:bodyPr anchor="ctr">
            <a:noAutofit/>
          </a:bodyPr>
          <a:lstStyle>
            <a:lvl1pPr algn="l">
              <a:defRPr sz="4320">
                <a:solidFill>
                  <a:schemeClr val="accent1">
                    <a:lumMod val="75000"/>
                  </a:schemeClr>
                </a:solidFill>
                <a:latin typeface="Helvetica Neue Medium"/>
              </a:defRPr>
            </a:lvl1pPr>
          </a:lstStyle>
          <a:p>
            <a:r>
              <a:rPr lang="en-US" dirty="0"/>
              <a:t>One-Slide Issue Explainer</a:t>
            </a:r>
          </a:p>
        </p:txBody>
      </p:sp>
    </p:spTree>
    <p:extLst>
      <p:ext uri="{BB962C8B-B14F-4D97-AF65-F5344CB8AC3E}">
        <p14:creationId xmlns:p14="http://schemas.microsoft.com/office/powerpoint/2010/main" val="3606201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PWA_PPT_SMALL2.jpg">
            <a:extLst>
              <a:ext uri="{FF2B5EF4-FFF2-40B4-BE49-F238E27FC236}">
                <a16:creationId xmlns:a16="http://schemas.microsoft.com/office/drawing/2014/main" id="{2853B22A-35C9-2C3E-876A-86B157CD4D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5" t="1755"/>
          <a:stretch/>
        </p:blipFill>
        <p:spPr>
          <a:xfrm>
            <a:off x="0" y="0"/>
            <a:ext cx="10972799" cy="822960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73BAD255-420D-31E3-9ED8-8FD2CD9511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7175"/>
            <a:ext cx="8229600" cy="1645920"/>
          </a:xfrm>
        </p:spPr>
        <p:txBody>
          <a:bodyPr>
            <a:normAutofit/>
          </a:bodyPr>
          <a:lstStyle>
            <a:lvl1pPr algn="l">
              <a:defRPr sz="4320">
                <a:solidFill>
                  <a:schemeClr val="accent1">
                    <a:lumMod val="75000"/>
                  </a:schemeClr>
                </a:solidFill>
                <a:latin typeface="Helvetica Neue Medium"/>
              </a:defRPr>
            </a:lvl1pPr>
          </a:lstStyle>
          <a:p>
            <a:r>
              <a:rPr lang="en-US" dirty="0"/>
              <a:t>List</a:t>
            </a:r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PWA_PPT_SMALL2.jpg">
            <a:extLst>
              <a:ext uri="{FF2B5EF4-FFF2-40B4-BE49-F238E27FC236}">
                <a16:creationId xmlns:a16="http://schemas.microsoft.com/office/drawing/2014/main" id="{32AE97C7-DF35-08F4-8D65-EF7EAF8875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5" t="1755"/>
          <a:stretch/>
        </p:blipFill>
        <p:spPr>
          <a:xfrm>
            <a:off x="0" y="0"/>
            <a:ext cx="10972799" cy="82296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64C97539-D416-463A-406A-881AD3D89B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282" y="297175"/>
            <a:ext cx="8229600" cy="1645920"/>
          </a:xfrm>
        </p:spPr>
        <p:txBody>
          <a:bodyPr>
            <a:noAutofit/>
          </a:bodyPr>
          <a:lstStyle>
            <a:lvl1pPr algn="l">
              <a:defRPr sz="4320">
                <a:solidFill>
                  <a:schemeClr val="accent1">
                    <a:lumMod val="75000"/>
                  </a:schemeClr>
                </a:solidFill>
                <a:latin typeface="Helvetica Neue Medium"/>
              </a:defRPr>
            </a:lvl1pPr>
          </a:lstStyle>
          <a:p>
            <a:r>
              <a:rPr lang="en-US" dirty="0"/>
              <a:t>One-Slide Issue Explainer</a:t>
            </a:r>
          </a:p>
        </p:txBody>
      </p:sp>
    </p:spTree>
    <p:extLst>
      <p:ext uri="{BB962C8B-B14F-4D97-AF65-F5344CB8AC3E}">
        <p14:creationId xmlns:p14="http://schemas.microsoft.com/office/powerpoint/2010/main" val="3329866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29566"/>
            <a:ext cx="987552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20242"/>
            <a:ext cx="9875520" cy="5431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7627621"/>
            <a:ext cx="256032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7627621"/>
            <a:ext cx="347472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7627621"/>
            <a:ext cx="256032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66" r:id="rId3"/>
    <p:sldLayoutId id="2147483650" r:id="rId4"/>
    <p:sldLayoutId id="2147483665" r:id="rId5"/>
  </p:sldLayoutIdLst>
  <p:txStyles>
    <p:titleStyle>
      <a:lvl1pPr algn="ctr" defTabSz="1097253" rtl="0" eaLnBrk="1" latinLnBrk="0" hangingPunct="1"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70" indent="-411470" algn="l" defTabSz="1097253" rtl="0" eaLnBrk="1" latinLnBrk="0" hangingPunct="1">
        <a:spcBef>
          <a:spcPct val="20000"/>
        </a:spcBef>
        <a:buFont typeface="Arial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1pPr>
      <a:lvl2pPr marL="891518" indent="-342891" algn="l" defTabSz="1097253" rtl="0" eaLnBrk="1" latinLnBrk="0" hangingPunct="1">
        <a:spcBef>
          <a:spcPct val="20000"/>
        </a:spcBef>
        <a:buFont typeface="Arial" pitchFamily="34" charset="0"/>
        <a:buChar char="–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371566" indent="-274313" algn="l" defTabSz="1097253" rtl="0" eaLnBrk="1" latinLnBrk="0" hangingPunct="1">
        <a:spcBef>
          <a:spcPct val="20000"/>
        </a:spcBef>
        <a:buFont typeface="Arial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3pPr>
      <a:lvl4pPr marL="1920192" indent="-274313" algn="l" defTabSz="1097253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18" indent="-274313" algn="l" defTabSz="1097253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444" indent="-274313" algn="l" defTabSz="109725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071" indent="-274313" algn="l" defTabSz="109725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697" indent="-274313" algn="l" defTabSz="109725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323" indent="-274313" algn="l" defTabSz="109725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27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53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879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05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132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758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384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010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ookings.edu/blog/the-avenue/2018/06/29/five-steps-to-prepare-the-next-generation-of-water-worker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hyperlink" Target="https://www.uml.edu/docs/Promoting%20Entry%20to%20Career%20Pathways_tcm18-229915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pa.gov/system/files/documents/2024-09/interagency-water-workforce-working-group-report-to-congress_august-2024-508-compliant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ga.org/news/commentary/leveraging-historic-federal-water-infrastructure-funding-to-meet-governors-water-prioriti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waterworld.com/drinking-water/infrastructure-funding/article/14222756/a-year-for-water-infrastructure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wdmag.com/workforce/state-industry-2021-2022" TargetMode="External"/><Relationship Id="rId3" Type="http://schemas.openxmlformats.org/officeDocument/2006/relationships/chart" Target="../charts/chart1.xml"/><Relationship Id="rId7" Type="http://schemas.openxmlformats.org/officeDocument/2006/relationships/hyperlink" Target="https://datausa.io/profile/soc/water-wastewater-treatment-plant-system-operators#industr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brookings.edu/wp-content/uploads/2018/06/Brookings-Metro-Renewing-the-Water-Workforce-June-2018.pdf" TargetMode="Externa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careeronestop.org/Toolkit/Careers/Occupations/occupation-profile.aspx?keyword=Water%20and%20Wastewater%20Treatment%20Plant%20and%20System%20Operators&amp;onetcode=51-8031.00&amp;location=United%20States" TargetMode="External"/><Relationship Id="rId5" Type="http://schemas.openxmlformats.org/officeDocument/2006/relationships/hyperlink" Target="https://www.awwa.org/wp-content/uploads/2024-SOTWI-Executive-Summary.pdf" TargetMode="Externa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awwa.org/wp-content/uploads/2024-SOTWI-Executive-Summary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s.gov/oes/tables.htm#na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s.gov/oes/tables.htm#na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s.gov/oes/tables.htm#na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s.gov/oes/tables.htm#na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C5F9A-1320-2040-7F7B-1A53BF817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5250" y="3273552"/>
            <a:ext cx="5613030" cy="858198"/>
          </a:xfrm>
        </p:spPr>
        <p:txBody>
          <a:bodyPr>
            <a:normAutofit fontScale="90000"/>
          </a:bodyPr>
          <a:lstStyle/>
          <a:p>
            <a:r>
              <a:rPr lang="en-US" dirty="0"/>
              <a:t>US Water Workforce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14E739-B7F4-55D0-FADD-04796514E2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0660" y="4270247"/>
            <a:ext cx="4886559" cy="121889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An exploration of water workforce demographics, job opportunities, and industry needs </a:t>
            </a:r>
          </a:p>
          <a:p>
            <a:r>
              <a:rPr lang="en-US" dirty="0"/>
              <a:t>May 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859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162BF382-E244-6248-E7A8-A763FD758834}"/>
              </a:ext>
            </a:extLst>
          </p:cNvPr>
          <p:cNvSpPr/>
          <p:nvPr/>
        </p:nvSpPr>
        <p:spPr>
          <a:xfrm>
            <a:off x="7166155" y="2462512"/>
            <a:ext cx="3040784" cy="4754301"/>
          </a:xfrm>
          <a:prstGeom prst="roundRect">
            <a:avLst>
              <a:gd name="adj" fmla="val 4264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92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Spotlight: Traditional and Non-traditional Water System Operator Career Pathways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F9FA18F-7679-430A-B21B-68F22E86FAE8}"/>
              </a:ext>
            </a:extLst>
          </p:cNvPr>
          <p:cNvSpPr txBox="1">
            <a:spLocks/>
          </p:cNvSpPr>
          <p:nvPr/>
        </p:nvSpPr>
        <p:spPr>
          <a:xfrm>
            <a:off x="1779135" y="2462513"/>
            <a:ext cx="4328159" cy="503158"/>
          </a:xfrm>
          <a:prstGeom prst="rect">
            <a:avLst/>
          </a:prstGeom>
        </p:spPr>
        <p:txBody>
          <a:bodyPr vert="horz" lIns="109728" tIns="54864" rIns="109728" bIns="54864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80" b="1" dirty="0">
                <a:solidFill>
                  <a:srgbClr val="002855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Traditional pathways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E00231D-1893-4AA4-9235-E469C9596FF8}"/>
              </a:ext>
            </a:extLst>
          </p:cNvPr>
          <p:cNvSpPr txBox="1">
            <a:spLocks/>
          </p:cNvSpPr>
          <p:nvPr/>
        </p:nvSpPr>
        <p:spPr>
          <a:xfrm>
            <a:off x="7265519" y="2576459"/>
            <a:ext cx="3040783" cy="503158"/>
          </a:xfrm>
          <a:prstGeom prst="rect">
            <a:avLst/>
          </a:prstGeom>
        </p:spPr>
        <p:txBody>
          <a:bodyPr vert="horz" lIns="109728" tIns="54864" rIns="109728" bIns="54864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80" b="1" dirty="0">
                <a:solidFill>
                  <a:srgbClr val="002855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Non-traditional pathways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F1261DD-B009-41B1-9150-22AB33472904}"/>
              </a:ext>
            </a:extLst>
          </p:cNvPr>
          <p:cNvCxnSpPr/>
          <p:nvPr/>
        </p:nvCxnSpPr>
        <p:spPr>
          <a:xfrm>
            <a:off x="2975241" y="3082991"/>
            <a:ext cx="1" cy="4023360"/>
          </a:xfrm>
          <a:prstGeom prst="line">
            <a:avLst/>
          </a:prstGeom>
          <a:ln w="9525">
            <a:solidFill>
              <a:srgbClr val="00285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4968C4-F6CE-4550-A81C-4B9C888C2A7C}"/>
              </a:ext>
            </a:extLst>
          </p:cNvPr>
          <p:cNvCxnSpPr/>
          <p:nvPr/>
        </p:nvCxnSpPr>
        <p:spPr>
          <a:xfrm>
            <a:off x="5378583" y="3069937"/>
            <a:ext cx="1" cy="4023360"/>
          </a:xfrm>
          <a:prstGeom prst="line">
            <a:avLst/>
          </a:prstGeom>
          <a:ln w="9525">
            <a:solidFill>
              <a:srgbClr val="00285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2">
            <a:extLst>
              <a:ext uri="{FF2B5EF4-FFF2-40B4-BE49-F238E27FC236}">
                <a16:creationId xmlns:a16="http://schemas.microsoft.com/office/drawing/2014/main" id="{C40E1DD3-22ED-41BD-A13B-D2378378AAB1}"/>
              </a:ext>
            </a:extLst>
          </p:cNvPr>
          <p:cNvSpPr/>
          <p:nvPr/>
        </p:nvSpPr>
        <p:spPr>
          <a:xfrm>
            <a:off x="1918843" y="2859233"/>
            <a:ext cx="4524100" cy="503158"/>
          </a:xfrm>
          <a:prstGeom prst="roundRect">
            <a:avLst/>
          </a:prstGeom>
          <a:solidFill>
            <a:srgbClr val="BDD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2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Receive high school diploma or GED</a:t>
            </a:r>
          </a:p>
        </p:txBody>
      </p:sp>
      <p:sp>
        <p:nvSpPr>
          <p:cNvPr id="16" name="Rounded Rectangle 14">
            <a:extLst>
              <a:ext uri="{FF2B5EF4-FFF2-40B4-BE49-F238E27FC236}">
                <a16:creationId xmlns:a16="http://schemas.microsoft.com/office/drawing/2014/main" id="{271DFCA8-36A1-4713-86CA-EFB469C013AF}"/>
              </a:ext>
            </a:extLst>
          </p:cNvPr>
          <p:cNvSpPr/>
          <p:nvPr/>
        </p:nvSpPr>
        <p:spPr>
          <a:xfrm>
            <a:off x="1918842" y="3561424"/>
            <a:ext cx="2128723" cy="503158"/>
          </a:xfrm>
          <a:prstGeom prst="roundRect">
            <a:avLst/>
          </a:prstGeom>
          <a:solidFill>
            <a:srgbClr val="8F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2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Become maintenance worker or laborer</a:t>
            </a:r>
          </a:p>
        </p:txBody>
      </p:sp>
      <p:sp>
        <p:nvSpPr>
          <p:cNvPr id="17" name="Rounded Rectangle 17">
            <a:extLst>
              <a:ext uri="{FF2B5EF4-FFF2-40B4-BE49-F238E27FC236}">
                <a16:creationId xmlns:a16="http://schemas.microsoft.com/office/drawing/2014/main" id="{8D526E39-F88A-4B32-B347-93335A4C6129}"/>
              </a:ext>
            </a:extLst>
          </p:cNvPr>
          <p:cNvSpPr/>
          <p:nvPr/>
        </p:nvSpPr>
        <p:spPr>
          <a:xfrm>
            <a:off x="1918841" y="6014766"/>
            <a:ext cx="4524101" cy="503158"/>
          </a:xfrm>
          <a:prstGeom prst="roundRect">
            <a:avLst/>
          </a:prstGeom>
          <a:solidFill>
            <a:srgbClr val="0040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2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Receive financial assistance from employer to gain the certification necessary to advance up a graded scale</a:t>
            </a:r>
          </a:p>
        </p:txBody>
      </p:sp>
      <p:sp>
        <p:nvSpPr>
          <p:cNvPr id="18" name="Rounded Rectangle 18">
            <a:extLst>
              <a:ext uri="{FF2B5EF4-FFF2-40B4-BE49-F238E27FC236}">
                <a16:creationId xmlns:a16="http://schemas.microsoft.com/office/drawing/2014/main" id="{FA4F49B8-6329-46FF-B265-5242BA1D0FEB}"/>
              </a:ext>
            </a:extLst>
          </p:cNvPr>
          <p:cNvSpPr/>
          <p:nvPr/>
        </p:nvSpPr>
        <p:spPr>
          <a:xfrm>
            <a:off x="1918842" y="6713656"/>
            <a:ext cx="4524102" cy="503158"/>
          </a:xfrm>
          <a:prstGeom prst="round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2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Become fully licensed chief operator</a:t>
            </a:r>
          </a:p>
        </p:txBody>
      </p:sp>
      <p:sp>
        <p:nvSpPr>
          <p:cNvPr id="19" name="Rounded Rectangle 19">
            <a:extLst>
              <a:ext uri="{FF2B5EF4-FFF2-40B4-BE49-F238E27FC236}">
                <a16:creationId xmlns:a16="http://schemas.microsoft.com/office/drawing/2014/main" id="{A12CACDE-986E-4B7C-A0A4-5B0D85E38791}"/>
              </a:ext>
            </a:extLst>
          </p:cNvPr>
          <p:cNvSpPr/>
          <p:nvPr/>
        </p:nvSpPr>
        <p:spPr>
          <a:xfrm>
            <a:off x="4314221" y="3561424"/>
            <a:ext cx="2128723" cy="503158"/>
          </a:xfrm>
          <a:prstGeom prst="roundRect">
            <a:avLst/>
          </a:prstGeom>
          <a:solidFill>
            <a:srgbClr val="8F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2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Receive higher education</a:t>
            </a:r>
          </a:p>
        </p:txBody>
      </p:sp>
      <p:sp>
        <p:nvSpPr>
          <p:cNvPr id="20" name="Rounded Rectangle 21">
            <a:extLst>
              <a:ext uri="{FF2B5EF4-FFF2-40B4-BE49-F238E27FC236}">
                <a16:creationId xmlns:a16="http://schemas.microsoft.com/office/drawing/2014/main" id="{CD757714-DB76-47FA-AB7C-AB8F9F60DEB9}"/>
              </a:ext>
            </a:extLst>
          </p:cNvPr>
          <p:cNvSpPr/>
          <p:nvPr/>
        </p:nvSpPr>
        <p:spPr>
          <a:xfrm>
            <a:off x="1918842" y="4263616"/>
            <a:ext cx="2128723" cy="868486"/>
          </a:xfrm>
          <a:prstGeom prst="roundRect">
            <a:avLst/>
          </a:prstGeom>
          <a:solidFill>
            <a:srgbClr val="53A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2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Gain significant years of experience</a:t>
            </a:r>
          </a:p>
        </p:txBody>
      </p:sp>
      <p:sp>
        <p:nvSpPr>
          <p:cNvPr id="21" name="Rounded Rectangle 23">
            <a:extLst>
              <a:ext uri="{FF2B5EF4-FFF2-40B4-BE49-F238E27FC236}">
                <a16:creationId xmlns:a16="http://schemas.microsoft.com/office/drawing/2014/main" id="{C96EE6FD-B587-4D2E-B430-E92CF84CD1C3}"/>
              </a:ext>
            </a:extLst>
          </p:cNvPr>
          <p:cNvSpPr/>
          <p:nvPr/>
        </p:nvSpPr>
        <p:spPr>
          <a:xfrm>
            <a:off x="4314221" y="4263614"/>
            <a:ext cx="2128723" cy="503158"/>
          </a:xfrm>
          <a:prstGeom prst="roundRect">
            <a:avLst/>
          </a:prstGeom>
          <a:solidFill>
            <a:srgbClr val="53A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2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Gain some years of experience</a:t>
            </a:r>
          </a:p>
        </p:txBody>
      </p:sp>
      <p:sp>
        <p:nvSpPr>
          <p:cNvPr id="22" name="Rounded Rectangle 24">
            <a:extLst>
              <a:ext uri="{FF2B5EF4-FFF2-40B4-BE49-F238E27FC236}">
                <a16:creationId xmlns:a16="http://schemas.microsoft.com/office/drawing/2014/main" id="{85CE104B-CD94-4F69-B9EA-9531DC040CE6}"/>
              </a:ext>
            </a:extLst>
          </p:cNvPr>
          <p:cNvSpPr/>
          <p:nvPr/>
        </p:nvSpPr>
        <p:spPr>
          <a:xfrm>
            <a:off x="1918841" y="5314686"/>
            <a:ext cx="4524101" cy="503158"/>
          </a:xfrm>
          <a:prstGeom prst="roundRect">
            <a:avLst/>
          </a:prstGeom>
          <a:solidFill>
            <a:srgbClr val="005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2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Become operator in training</a:t>
            </a:r>
          </a:p>
        </p:txBody>
      </p:sp>
      <p:sp>
        <p:nvSpPr>
          <p:cNvPr id="24" name="Rounded Rectangle 28">
            <a:extLst>
              <a:ext uri="{FF2B5EF4-FFF2-40B4-BE49-F238E27FC236}">
                <a16:creationId xmlns:a16="http://schemas.microsoft.com/office/drawing/2014/main" id="{9F899A63-C0BB-4E84-889C-F10BD72C4CE2}"/>
              </a:ext>
            </a:extLst>
          </p:cNvPr>
          <p:cNvSpPr/>
          <p:nvPr/>
        </p:nvSpPr>
        <p:spPr>
          <a:xfrm>
            <a:off x="7316622" y="2952593"/>
            <a:ext cx="2890317" cy="195767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2880" indent="-18288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4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Weeks-long water “boot camps”</a:t>
            </a:r>
          </a:p>
          <a:p>
            <a:pPr marL="182880" indent="-18288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4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Pre-apprenticeship programs and internships</a:t>
            </a:r>
          </a:p>
          <a:p>
            <a:pPr marL="182880" indent="-18288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4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Water training through vocational high schools, community colleges, and adult education programs</a:t>
            </a:r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3C7DD73A-D505-49F9-9522-012A2FDB436E}"/>
              </a:ext>
            </a:extLst>
          </p:cNvPr>
          <p:cNvSpPr txBox="1">
            <a:spLocks/>
          </p:cNvSpPr>
          <p:nvPr/>
        </p:nvSpPr>
        <p:spPr bwMode="auto">
          <a:xfrm>
            <a:off x="1974184" y="7336481"/>
            <a:ext cx="9201630" cy="24006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96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*Abbreviated summaries of example pathways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400010-056E-2B2A-0A42-3CFFD5432ECE}"/>
              </a:ext>
            </a:extLst>
          </p:cNvPr>
          <p:cNvSpPr txBox="1"/>
          <p:nvPr/>
        </p:nvSpPr>
        <p:spPr>
          <a:xfrm>
            <a:off x="1347229" y="7696213"/>
            <a:ext cx="76680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spc="200" dirty="0">
                <a:solidFill>
                  <a:schemeClr val="bg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SOURCE</a:t>
            </a:r>
            <a:r>
              <a:rPr lang="en-US" sz="700" spc="200" dirty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8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Brookings</a:t>
            </a:r>
            <a:r>
              <a:rPr lang="en-US" sz="8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8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Lowell Center for Sustainable Production University of Massachusetts Lowell and The Massachusetts Workforce Alliance</a:t>
            </a:r>
            <a:r>
              <a:rPr lang="en-US" sz="8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700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0295FE28-7C37-5415-820A-2F68B8D422E2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149105" y="5518685"/>
            <a:ext cx="1074884" cy="106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45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1C24BC-3378-3389-2B38-0A22F1B8E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1B14686-1848-C203-078F-F672CED2B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Spotlight: Key Pillars of an Effective Water Workforce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F85F0C-D86A-D1AE-9C3D-7888CA8BBC45}"/>
              </a:ext>
            </a:extLst>
          </p:cNvPr>
          <p:cNvSpPr txBox="1"/>
          <p:nvPr/>
        </p:nvSpPr>
        <p:spPr>
          <a:xfrm>
            <a:off x="1347229" y="7696213"/>
            <a:ext cx="76680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spc="200" dirty="0">
                <a:solidFill>
                  <a:schemeClr val="bg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SOURCE</a:t>
            </a:r>
            <a:r>
              <a:rPr lang="en-US" sz="700" spc="200" dirty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8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EPA</a:t>
            </a:r>
            <a:r>
              <a:rPr lang="en-US" sz="8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700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7165D6B3-FA90-BB70-92C1-01F149AF283E}"/>
              </a:ext>
            </a:extLst>
          </p:cNvPr>
          <p:cNvGrpSpPr/>
          <p:nvPr/>
        </p:nvGrpSpPr>
        <p:grpSpPr>
          <a:xfrm>
            <a:off x="1668775" y="2628704"/>
            <a:ext cx="3894778" cy="4381900"/>
            <a:chOff x="1653539" y="2401822"/>
            <a:chExt cx="4297680" cy="43819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65347F0-6444-90EC-0F8A-FC52119B181C}"/>
                </a:ext>
              </a:extLst>
            </p:cNvPr>
            <p:cNvSpPr/>
            <p:nvPr/>
          </p:nvSpPr>
          <p:spPr>
            <a:xfrm>
              <a:off x="3391192" y="3460623"/>
              <a:ext cx="830905" cy="268734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79AFE7C-2E8F-726A-0A7C-622263FA12A2}"/>
                </a:ext>
              </a:extLst>
            </p:cNvPr>
            <p:cNvSpPr/>
            <p:nvPr/>
          </p:nvSpPr>
          <p:spPr>
            <a:xfrm>
              <a:off x="2190884" y="3439680"/>
              <a:ext cx="830905" cy="271398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E50AFDF-9BF9-505F-BD51-4E4EF779A4D6}"/>
                </a:ext>
              </a:extLst>
            </p:cNvPr>
            <p:cNvSpPr/>
            <p:nvPr/>
          </p:nvSpPr>
          <p:spPr>
            <a:xfrm>
              <a:off x="4591501" y="3439680"/>
              <a:ext cx="830905" cy="272634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640AE419-C71C-4A13-DA53-51E78E19B264}"/>
                </a:ext>
              </a:extLst>
            </p:cNvPr>
            <p:cNvSpPr/>
            <p:nvPr/>
          </p:nvSpPr>
          <p:spPr>
            <a:xfrm>
              <a:off x="1821480" y="2401822"/>
              <a:ext cx="3970331" cy="1134738"/>
            </a:xfrm>
            <a:prstGeom prst="triangle">
              <a:avLst>
                <a:gd name="adj" fmla="val 5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C22A441-56F1-78F0-B83B-3E9B34BCFD87}"/>
                </a:ext>
              </a:extLst>
            </p:cNvPr>
            <p:cNvSpPr/>
            <p:nvPr/>
          </p:nvSpPr>
          <p:spPr>
            <a:xfrm>
              <a:off x="1653539" y="6088975"/>
              <a:ext cx="4297680" cy="6947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EFB7CF9-F57B-2721-42CB-D5CCEDB0E5DB}"/>
                </a:ext>
              </a:extLst>
            </p:cNvPr>
            <p:cNvSpPr txBox="1"/>
            <p:nvPr/>
          </p:nvSpPr>
          <p:spPr>
            <a:xfrm>
              <a:off x="2432300" y="3962095"/>
              <a:ext cx="305410" cy="1832460"/>
            </a:xfrm>
            <a:prstGeom prst="rect">
              <a:avLst/>
            </a:prstGeom>
          </p:spPr>
          <p:txBody>
            <a:bodyPr vert="eaVert" wrap="square" lIns="121920" tIns="60960" rIns="121920" bIns="60960" rtlCol="0" anchor="ctr">
              <a:normAutofit fontScale="25000" lnSpcReduction="20000"/>
            </a:bodyPr>
            <a:lstStyle/>
            <a:p>
              <a:pPr algn="l"/>
              <a:endParaRPr lang="en-US" sz="4800" dirty="0">
                <a:solidFill>
                  <a:schemeClr val="accent1">
                    <a:lumMod val="75000"/>
                  </a:schemeClr>
                </a:solidFill>
                <a:latin typeface="Helvetica Neue Medium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CE68C51-9A2B-804E-860F-123AAF631A6B}"/>
                </a:ext>
              </a:extLst>
            </p:cNvPr>
            <p:cNvSpPr txBox="1"/>
            <p:nvPr/>
          </p:nvSpPr>
          <p:spPr>
            <a:xfrm flipV="1">
              <a:off x="2279595" y="3740278"/>
              <a:ext cx="610820" cy="1985165"/>
            </a:xfrm>
            <a:prstGeom prst="rect">
              <a:avLst/>
            </a:prstGeom>
          </p:spPr>
          <p:txBody>
            <a:bodyPr vert="eaVert" wrap="square" lIns="121920" tIns="60960" rIns="121920" bIns="60960" rtlCol="0" anchor="ctr">
              <a:normAutofit fontScale="47500" lnSpcReduction="20000"/>
            </a:bodyPr>
            <a:lstStyle/>
            <a:p>
              <a:pPr algn="ctr"/>
              <a:r>
                <a:rPr lang="en-US" sz="4800" dirty="0"/>
                <a:t>Recruitment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587EDD7-7388-3924-D1F1-DFBD585A9F5C}"/>
                </a:ext>
              </a:extLst>
            </p:cNvPr>
            <p:cNvSpPr txBox="1"/>
            <p:nvPr/>
          </p:nvSpPr>
          <p:spPr>
            <a:xfrm flipV="1">
              <a:off x="3501234" y="3740278"/>
              <a:ext cx="610820" cy="1985165"/>
            </a:xfrm>
            <a:prstGeom prst="rect">
              <a:avLst/>
            </a:prstGeom>
          </p:spPr>
          <p:txBody>
            <a:bodyPr vert="eaVert" wrap="square" lIns="121920" tIns="60960" rIns="121920" bIns="60960" rtlCol="0" anchor="ctr">
              <a:normAutofit fontScale="47500" lnSpcReduction="20000"/>
            </a:bodyPr>
            <a:lstStyle/>
            <a:p>
              <a:pPr algn="ctr"/>
              <a:r>
                <a:rPr lang="en-US" sz="4800" dirty="0"/>
                <a:t>Training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3B65E74-68CD-CE1F-CC14-CBDBF3859CA7}"/>
                </a:ext>
              </a:extLst>
            </p:cNvPr>
            <p:cNvSpPr txBox="1"/>
            <p:nvPr/>
          </p:nvSpPr>
          <p:spPr>
            <a:xfrm flipV="1">
              <a:off x="4690878" y="3740278"/>
              <a:ext cx="610820" cy="1985165"/>
            </a:xfrm>
            <a:prstGeom prst="rect">
              <a:avLst/>
            </a:prstGeom>
          </p:spPr>
          <p:txBody>
            <a:bodyPr vert="eaVert" wrap="square" lIns="121920" tIns="60960" rIns="121920" bIns="60960" rtlCol="0" anchor="ctr">
              <a:normAutofit fontScale="47500" lnSpcReduction="20000"/>
            </a:bodyPr>
            <a:lstStyle/>
            <a:p>
              <a:pPr algn="ctr"/>
              <a:r>
                <a:rPr lang="en-US" sz="4800" dirty="0"/>
                <a:t>Retention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4223365-B9C3-1BC0-679A-B2D494B5B9A9}"/>
                </a:ext>
              </a:extLst>
            </p:cNvPr>
            <p:cNvSpPr txBox="1"/>
            <p:nvPr/>
          </p:nvSpPr>
          <p:spPr>
            <a:xfrm>
              <a:off x="2657092" y="2969190"/>
              <a:ext cx="2290575" cy="310592"/>
            </a:xfrm>
            <a:prstGeom prst="rect">
              <a:avLst/>
            </a:prstGeom>
          </p:spPr>
          <p:txBody>
            <a:bodyPr vert="horz" wrap="square" lIns="121920" tIns="60960" rIns="121920" bIns="60960" rtlCol="0" anchor="ctr">
              <a:noAutofit/>
            </a:bodyPr>
            <a:lstStyle/>
            <a:p>
              <a:pPr algn="ctr"/>
              <a:r>
                <a:rPr lang="en-US" sz="1800" b="1" dirty="0">
                  <a:solidFill>
                    <a:schemeClr val="bg1"/>
                  </a:solidFill>
                </a:rPr>
                <a:t>Effective Water Workforce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B0C4406-526C-2CC9-50E7-50FA8524A44C}"/>
                </a:ext>
              </a:extLst>
            </p:cNvPr>
            <p:cNvSpPr txBox="1"/>
            <p:nvPr/>
          </p:nvSpPr>
          <p:spPr>
            <a:xfrm>
              <a:off x="2777801" y="6258659"/>
              <a:ext cx="2290575" cy="310592"/>
            </a:xfrm>
            <a:prstGeom prst="rect">
              <a:avLst/>
            </a:prstGeom>
          </p:spPr>
          <p:txBody>
            <a:bodyPr vert="horz" wrap="square" lIns="121920" tIns="60960" rIns="121920" bIns="60960" rtlCol="0" anchor="ctr">
              <a:noAutofit/>
            </a:bodyPr>
            <a:lstStyle/>
            <a:p>
              <a:pPr algn="ctr"/>
              <a:r>
                <a:rPr lang="en-US" sz="1800" b="1" dirty="0">
                  <a:solidFill>
                    <a:schemeClr val="bg1"/>
                  </a:solidFill>
                </a:rPr>
                <a:t>Partnerships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A6B7B73-3BD8-B6A4-0EED-1B51746F2894}"/>
                </a:ext>
              </a:extLst>
            </p:cNvPr>
            <p:cNvSpPr/>
            <p:nvPr/>
          </p:nvSpPr>
          <p:spPr>
            <a:xfrm>
              <a:off x="1836419" y="5941708"/>
              <a:ext cx="3931920" cy="14832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CC07711-2253-1646-2C77-C63D75C88FFE}"/>
                </a:ext>
              </a:extLst>
            </p:cNvPr>
            <p:cNvSpPr/>
            <p:nvPr/>
          </p:nvSpPr>
          <p:spPr>
            <a:xfrm>
              <a:off x="2019299" y="3527450"/>
              <a:ext cx="3566160" cy="14832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78D37A40-E51A-DFA3-0BE2-A4401B45AA83}"/>
              </a:ext>
            </a:extLst>
          </p:cNvPr>
          <p:cNvSpPr/>
          <p:nvPr/>
        </p:nvSpPr>
        <p:spPr>
          <a:xfrm>
            <a:off x="5955304" y="2435058"/>
            <a:ext cx="4318461" cy="107160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4503505-373C-D14D-3AC9-CA7E8EAD020B}"/>
              </a:ext>
            </a:extLst>
          </p:cNvPr>
          <p:cNvSpPr txBox="1"/>
          <p:nvPr/>
        </p:nvSpPr>
        <p:spPr>
          <a:xfrm>
            <a:off x="5970444" y="2475504"/>
            <a:ext cx="1397065" cy="306400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noAutofit/>
          </a:bodyPr>
          <a:lstStyle/>
          <a:p>
            <a:pPr algn="l"/>
            <a:r>
              <a:rPr lang="en-US" sz="1600" b="1" dirty="0">
                <a:solidFill>
                  <a:schemeClr val="tx2"/>
                </a:solidFill>
                <a:latin typeface="+mj-lt"/>
              </a:rPr>
              <a:t>Recruitment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CFD57F1-09DA-40F1-467D-E2761F03188E}"/>
              </a:ext>
            </a:extLst>
          </p:cNvPr>
          <p:cNvSpPr txBox="1"/>
          <p:nvPr/>
        </p:nvSpPr>
        <p:spPr>
          <a:xfrm>
            <a:off x="5970444" y="2731199"/>
            <a:ext cx="4318461" cy="736314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noAutofit/>
          </a:bodyPr>
          <a:lstStyle/>
          <a:p>
            <a:r>
              <a:rPr lang="en-US" sz="1400" dirty="0"/>
              <a:t>Recruitment efforts raise awareness of diverse water careers, helping attract skilled, motivated individuals to essential roles in water utilities.</a:t>
            </a: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1239DF9D-4F21-9476-832F-52211912961E}"/>
              </a:ext>
            </a:extLst>
          </p:cNvPr>
          <p:cNvSpPr/>
          <p:nvPr/>
        </p:nvSpPr>
        <p:spPr>
          <a:xfrm>
            <a:off x="5971635" y="6374846"/>
            <a:ext cx="4318461" cy="107160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5E13A59-5EB6-1976-976C-ABE1F5775EE3}"/>
              </a:ext>
            </a:extLst>
          </p:cNvPr>
          <p:cNvSpPr txBox="1"/>
          <p:nvPr/>
        </p:nvSpPr>
        <p:spPr>
          <a:xfrm>
            <a:off x="5986775" y="6415292"/>
            <a:ext cx="1397065" cy="306400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noAutofit/>
          </a:bodyPr>
          <a:lstStyle/>
          <a:p>
            <a:pPr algn="l"/>
            <a:r>
              <a:rPr lang="en-US" sz="1600" b="1" dirty="0">
                <a:solidFill>
                  <a:schemeClr val="tx2"/>
                </a:solidFill>
                <a:latin typeface="+mj-lt"/>
              </a:rPr>
              <a:t>Partnerships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649FDC2-B01F-91CD-4A20-4A91F4E34855}"/>
              </a:ext>
            </a:extLst>
          </p:cNvPr>
          <p:cNvSpPr txBox="1"/>
          <p:nvPr/>
        </p:nvSpPr>
        <p:spPr>
          <a:xfrm>
            <a:off x="5986775" y="6670987"/>
            <a:ext cx="4318461" cy="736314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noAutofit/>
          </a:bodyPr>
          <a:lstStyle/>
          <a:p>
            <a:r>
              <a:rPr lang="en-US" sz="1400" dirty="0"/>
              <a:t>Partnerships help utilities enhance recruitment, training, and retention by connecting with community groups and workforce development organizations.</a:t>
            </a: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9FA113F9-1D04-85F9-80DE-ABFC55576AB4}"/>
              </a:ext>
            </a:extLst>
          </p:cNvPr>
          <p:cNvSpPr/>
          <p:nvPr/>
        </p:nvSpPr>
        <p:spPr>
          <a:xfrm>
            <a:off x="5950728" y="5061584"/>
            <a:ext cx="4318461" cy="107160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C2C184A-40A8-8765-60E0-B84C60D8221A}"/>
              </a:ext>
            </a:extLst>
          </p:cNvPr>
          <p:cNvSpPr txBox="1"/>
          <p:nvPr/>
        </p:nvSpPr>
        <p:spPr>
          <a:xfrm>
            <a:off x="5965868" y="5099545"/>
            <a:ext cx="1397065" cy="306400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noAutofit/>
          </a:bodyPr>
          <a:lstStyle/>
          <a:p>
            <a:pPr algn="l"/>
            <a:r>
              <a:rPr lang="en-US" sz="1600" b="1" dirty="0">
                <a:solidFill>
                  <a:schemeClr val="tx2"/>
                </a:solidFill>
                <a:latin typeface="+mj-lt"/>
              </a:rPr>
              <a:t>Retention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E05DD6E-A040-D133-CE75-06812C7AD65C}"/>
              </a:ext>
            </a:extLst>
          </p:cNvPr>
          <p:cNvSpPr txBox="1"/>
          <p:nvPr/>
        </p:nvSpPr>
        <p:spPr>
          <a:xfrm>
            <a:off x="5965868" y="5355240"/>
            <a:ext cx="4318461" cy="736314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noAutofit/>
          </a:bodyPr>
          <a:lstStyle/>
          <a:p>
            <a:r>
              <a:rPr lang="en-US" sz="1400" dirty="0"/>
              <a:t>Retention depends on competitive pay, career advancement, supportive services, and safe work environments to maintain a committed workforce.</a:t>
            </a: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6209546D-2AA9-0C56-AC95-487FF2B1E23E}"/>
              </a:ext>
            </a:extLst>
          </p:cNvPr>
          <p:cNvSpPr/>
          <p:nvPr/>
        </p:nvSpPr>
        <p:spPr>
          <a:xfrm>
            <a:off x="5944515" y="3748321"/>
            <a:ext cx="4318461" cy="107160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BC3C823-82CB-C0B0-A6F4-8C6097A0FF93}"/>
              </a:ext>
            </a:extLst>
          </p:cNvPr>
          <p:cNvSpPr txBox="1"/>
          <p:nvPr/>
        </p:nvSpPr>
        <p:spPr>
          <a:xfrm>
            <a:off x="5959655" y="3781869"/>
            <a:ext cx="1397065" cy="306400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noAutofit/>
          </a:bodyPr>
          <a:lstStyle/>
          <a:p>
            <a:pPr algn="l"/>
            <a:r>
              <a:rPr lang="en-US" sz="1600" b="1" dirty="0">
                <a:solidFill>
                  <a:schemeClr val="tx2"/>
                </a:solidFill>
                <a:latin typeface="+mj-lt"/>
              </a:rPr>
              <a:t>Training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E2DEF89-520F-ED29-2E3D-B959A0C46517}"/>
              </a:ext>
            </a:extLst>
          </p:cNvPr>
          <p:cNvSpPr txBox="1"/>
          <p:nvPr/>
        </p:nvSpPr>
        <p:spPr>
          <a:xfrm>
            <a:off x="5959655" y="4037564"/>
            <a:ext cx="4318461" cy="736314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noAutofit/>
          </a:bodyPr>
          <a:lstStyle/>
          <a:p>
            <a:r>
              <a:rPr lang="en-US" sz="1400" dirty="0"/>
              <a:t>Training programs develop technical and leadership skills, preparing water workers for evolving roles and supporting long-term career growth and retention.</a:t>
            </a:r>
          </a:p>
        </p:txBody>
      </p:sp>
    </p:spTree>
    <p:extLst>
      <p:ext uri="{BB962C8B-B14F-4D97-AF65-F5344CB8AC3E}">
        <p14:creationId xmlns:p14="http://schemas.microsoft.com/office/powerpoint/2010/main" val="2757038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D24AD3A-E536-343F-8C12-150375AF7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The Infrastructure Investment and Jobs Act (IIJA) Provides $55 Billion for Water Infrastructure</a:t>
            </a:r>
            <a:endParaRPr lang="en-US" sz="2800" dirty="0"/>
          </a:p>
        </p:txBody>
      </p:sp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333B7996-491F-FE07-1702-5BDE78DF9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083972"/>
              </p:ext>
            </p:extLst>
          </p:nvPr>
        </p:nvGraphicFramePr>
        <p:xfrm>
          <a:off x="1821480" y="2587750"/>
          <a:ext cx="4532793" cy="4886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043">
                  <a:extLst>
                    <a:ext uri="{9D8B030D-6E8A-4147-A177-3AD203B41FA5}">
                      <a16:colId xmlns:a16="http://schemas.microsoft.com/office/drawing/2014/main" val="1124295129"/>
                    </a:ext>
                  </a:extLst>
                </a:gridCol>
                <a:gridCol w="1485750">
                  <a:extLst>
                    <a:ext uri="{9D8B030D-6E8A-4147-A177-3AD203B41FA5}">
                      <a16:colId xmlns:a16="http://schemas.microsoft.com/office/drawing/2014/main" val="1528830713"/>
                    </a:ext>
                  </a:extLst>
                </a:gridCol>
              </a:tblGrid>
              <a:tr h="426187">
                <a:tc gridSpan="2">
                  <a:txBody>
                    <a:bodyPr/>
                    <a:lstStyle/>
                    <a:p>
                      <a:r>
                        <a:rPr lang="en-US" sz="1200" dirty="0"/>
                        <a:t>Safe Drinking Water</a:t>
                      </a:r>
                    </a:p>
                  </a:txBody>
                  <a:tcPr anchor="ctr">
                    <a:solidFill>
                      <a:srgbClr val="0048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690891"/>
                  </a:ext>
                </a:extLst>
              </a:tr>
              <a:tr h="426187">
                <a:tc>
                  <a:txBody>
                    <a:bodyPr/>
                    <a:lstStyle/>
                    <a:p>
                      <a:r>
                        <a:rPr lang="en-US" sz="1200" dirty="0"/>
                        <a:t>Drinking Water State Revolving Fund</a:t>
                      </a:r>
                    </a:p>
                  </a:txBody>
                  <a:tcPr anchor="ctr">
                    <a:solidFill>
                      <a:srgbClr val="E1F2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$11.7 billion</a:t>
                      </a:r>
                    </a:p>
                  </a:txBody>
                  <a:tcPr anchor="ctr">
                    <a:solidFill>
                      <a:srgbClr val="E1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647029"/>
                  </a:ext>
                </a:extLst>
              </a:tr>
              <a:tr h="426187">
                <a:tc>
                  <a:txBody>
                    <a:bodyPr/>
                    <a:lstStyle/>
                    <a:p>
                      <a:r>
                        <a:rPr lang="en-US" sz="1200" dirty="0"/>
                        <a:t>SRF Lead Service Line Replacement</a:t>
                      </a:r>
                    </a:p>
                  </a:txBody>
                  <a:tcPr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$15 billion</a:t>
                      </a:r>
                    </a:p>
                  </a:txBody>
                  <a:tcPr anchor="ctr">
                    <a:solidFill>
                      <a:srgbClr val="A3D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079882"/>
                  </a:ext>
                </a:extLst>
              </a:tr>
              <a:tr h="426187">
                <a:tc>
                  <a:txBody>
                    <a:bodyPr/>
                    <a:lstStyle/>
                    <a:p>
                      <a:r>
                        <a:rPr lang="en-US" sz="1200" dirty="0"/>
                        <a:t>SRF Emerging Contaminants</a:t>
                      </a:r>
                    </a:p>
                  </a:txBody>
                  <a:tcPr anchor="ctr">
                    <a:solidFill>
                      <a:srgbClr val="E1F2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$4 billion</a:t>
                      </a:r>
                    </a:p>
                  </a:txBody>
                  <a:tcPr anchor="ctr">
                    <a:solidFill>
                      <a:srgbClr val="E1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692302"/>
                  </a:ext>
                </a:extLst>
              </a:tr>
              <a:tr h="525437">
                <a:tc>
                  <a:txBody>
                    <a:bodyPr/>
                    <a:lstStyle/>
                    <a:p>
                      <a:r>
                        <a:rPr lang="en-US" sz="1200" dirty="0"/>
                        <a:t>Water Infrastructure Improvements for the Nation Grants</a:t>
                      </a:r>
                    </a:p>
                  </a:txBody>
                  <a:tcPr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$5 billion</a:t>
                      </a:r>
                    </a:p>
                  </a:txBody>
                  <a:tcPr anchor="ctr">
                    <a:solidFill>
                      <a:srgbClr val="A3D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989851"/>
                  </a:ext>
                </a:extLst>
              </a:tr>
              <a:tr h="426187">
                <a:tc gridSpan="2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Clean Water</a:t>
                      </a:r>
                    </a:p>
                  </a:txBody>
                  <a:tcPr anchor="ctr">
                    <a:solidFill>
                      <a:srgbClr val="0048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541742"/>
                  </a:ext>
                </a:extLst>
              </a:tr>
              <a:tr h="426187">
                <a:tc>
                  <a:txBody>
                    <a:bodyPr/>
                    <a:lstStyle/>
                    <a:p>
                      <a:r>
                        <a:rPr lang="en-US" sz="1200" dirty="0"/>
                        <a:t>Clean Water State Revolving Fund</a:t>
                      </a:r>
                    </a:p>
                  </a:txBody>
                  <a:tcPr anchor="ctr">
                    <a:solidFill>
                      <a:srgbClr val="E1F2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$11.7 billion</a:t>
                      </a:r>
                    </a:p>
                  </a:txBody>
                  <a:tcPr anchor="ctr">
                    <a:solidFill>
                      <a:srgbClr val="E1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792711"/>
                  </a:ext>
                </a:extLst>
              </a:tr>
              <a:tr h="426187">
                <a:tc>
                  <a:txBody>
                    <a:bodyPr/>
                    <a:lstStyle/>
                    <a:p>
                      <a:r>
                        <a:rPr lang="en-US" sz="1200" dirty="0"/>
                        <a:t>Clean Water SRF Emerging Contaminants</a:t>
                      </a:r>
                    </a:p>
                  </a:txBody>
                  <a:tcPr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$1 billion</a:t>
                      </a:r>
                    </a:p>
                  </a:txBody>
                  <a:tcPr anchor="ctr">
                    <a:solidFill>
                      <a:srgbClr val="A3D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236146"/>
                  </a:ext>
                </a:extLst>
              </a:tr>
              <a:tr h="426187">
                <a:tc gridSpan="2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Regional Water Protection</a:t>
                      </a:r>
                    </a:p>
                  </a:txBody>
                  <a:tcPr anchor="ctr">
                    <a:solidFill>
                      <a:srgbClr val="0048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0371"/>
                  </a:ext>
                </a:extLst>
              </a:tr>
              <a:tr h="426187">
                <a:tc>
                  <a:txBody>
                    <a:bodyPr/>
                    <a:lstStyle/>
                    <a:p>
                      <a:r>
                        <a:rPr lang="en-US" sz="1200" dirty="0"/>
                        <a:t>Geographic Programs</a:t>
                      </a:r>
                    </a:p>
                  </a:txBody>
                  <a:tcPr anchor="ctr">
                    <a:solidFill>
                      <a:srgbClr val="E1F2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$1.7 billion</a:t>
                      </a:r>
                    </a:p>
                  </a:txBody>
                  <a:tcPr anchor="ctr">
                    <a:solidFill>
                      <a:srgbClr val="E1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000059"/>
                  </a:ext>
                </a:extLst>
              </a:tr>
              <a:tr h="525437">
                <a:tc>
                  <a:txBody>
                    <a:bodyPr/>
                    <a:lstStyle/>
                    <a:p>
                      <a:r>
                        <a:rPr lang="en-US" sz="1200" dirty="0"/>
                        <a:t>National Estuary Program, Gulf Hypoxia Program, &amp; more</a:t>
                      </a:r>
                    </a:p>
                  </a:txBody>
                  <a:tcPr anchor="ctr">
                    <a:solidFill>
                      <a:srgbClr val="A3D8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$267 million</a:t>
                      </a:r>
                    </a:p>
                  </a:txBody>
                  <a:tcPr anchor="ctr">
                    <a:solidFill>
                      <a:srgbClr val="A3D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005183"/>
                  </a:ext>
                </a:extLst>
              </a:tr>
            </a:tbl>
          </a:graphicData>
        </a:graphic>
      </p:graphicFrame>
      <p:sp>
        <p:nvSpPr>
          <p:cNvPr id="6" name="Rounded Rectangle 21">
            <a:extLst>
              <a:ext uri="{FF2B5EF4-FFF2-40B4-BE49-F238E27FC236}">
                <a16:creationId xmlns:a16="http://schemas.microsoft.com/office/drawing/2014/main" id="{FC1FECFC-5058-BB30-B043-962AF55A79C2}"/>
              </a:ext>
            </a:extLst>
          </p:cNvPr>
          <p:cNvSpPr/>
          <p:nvPr/>
        </p:nvSpPr>
        <p:spPr>
          <a:xfrm>
            <a:off x="6630850" y="2606916"/>
            <a:ext cx="3589405" cy="4867394"/>
          </a:xfrm>
          <a:prstGeom prst="roundRect">
            <a:avLst>
              <a:gd name="adj" fmla="val 6423"/>
            </a:avLst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law also includes several programs to improve sustainability and resiliency including: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$125 million to provide grants to communities to pay for water recycling projects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$120 million for projects that create or improve waste energy systems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$125 million to help communities strengthen the resiliency of their publicly owned treatment works against natural hazards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5A42BD-B89A-6F6F-588C-A2B23E9DECB4}"/>
              </a:ext>
            </a:extLst>
          </p:cNvPr>
          <p:cNvSpPr txBox="1"/>
          <p:nvPr/>
        </p:nvSpPr>
        <p:spPr>
          <a:xfrm>
            <a:off x="1347229" y="7696213"/>
            <a:ext cx="766802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spc="200" dirty="0">
                <a:solidFill>
                  <a:schemeClr val="bg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SOURCE</a:t>
            </a:r>
            <a:r>
              <a:rPr lang="en-US" sz="700" spc="200" dirty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7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National Governors Association</a:t>
            </a:r>
            <a:r>
              <a:rPr lang="en-US" sz="7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700" dirty="0" err="1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WaterWorld</a:t>
            </a:r>
            <a:r>
              <a:rPr lang="en-US" sz="7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9728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F6580-6537-FB91-70B1-7CC63EE8A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Key Water Workforce Demographic Information</a:t>
            </a:r>
            <a:endParaRPr lang="en-US" sz="320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8380E5C-F55C-24CE-C79F-46F10F387F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404728"/>
              </p:ext>
            </p:extLst>
          </p:nvPr>
        </p:nvGraphicFramePr>
        <p:xfrm>
          <a:off x="1057955" y="2957824"/>
          <a:ext cx="5497380" cy="4516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14">
            <a:extLst>
              <a:ext uri="{FF2B5EF4-FFF2-40B4-BE49-F238E27FC236}">
                <a16:creationId xmlns:a16="http://schemas.microsoft.com/office/drawing/2014/main" id="{9FCEDF87-B764-25B5-66EF-18E3F1119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300" y="2742380"/>
            <a:ext cx="2751006" cy="215444"/>
          </a:xfrm>
          <a:prstGeom prst="rect">
            <a:avLst/>
          </a:prstGeom>
          <a:noFill/>
          <a:ln>
            <a:noFill/>
          </a:ln>
        </p:spPr>
        <p:txBody>
          <a:bodyPr wrap="square">
            <a:no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en-US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Rounded Rectangle 15">
            <a:extLst>
              <a:ext uri="{FF2B5EF4-FFF2-40B4-BE49-F238E27FC236}">
                <a16:creationId xmlns:a16="http://schemas.microsoft.com/office/drawing/2014/main" id="{F7E919AD-52B5-ADCE-DF1E-DA8DD0F6CB50}"/>
              </a:ext>
            </a:extLst>
          </p:cNvPr>
          <p:cNvSpPr/>
          <p:nvPr/>
        </p:nvSpPr>
        <p:spPr>
          <a:xfrm>
            <a:off x="6860745" y="2426882"/>
            <a:ext cx="3359510" cy="5047428"/>
          </a:xfrm>
          <a:prstGeom prst="roundRect">
            <a:avLst>
              <a:gd name="adj" fmla="val 4735"/>
            </a:avLst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1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cs typeface="Segoe UI" panose="020B0502040204020203" pitchFamily="34" charset="0"/>
              </a:rPr>
              <a:t>1.7 million </a:t>
            </a:r>
            <a:r>
              <a:rPr lang="en-US" sz="1400" dirty="0">
                <a:solidFill>
                  <a:schemeClr val="tx1"/>
                </a:solidFill>
                <a:cs typeface="Segoe UI" panose="020B0502040204020203" pitchFamily="34" charset="0"/>
              </a:rPr>
              <a:t>workers are directly involved in “designing, constructing, operating, and governing” US water infrastructure 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cs typeface="Segoe UI" panose="020B0502040204020203" pitchFamily="34" charset="0"/>
              </a:rPr>
              <a:t>Water operators, mechanics, machinists, electricians, and instrument technicians are essential to utility work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cs typeface="Segoe UI" panose="020B0502040204020203" pitchFamily="34" charset="0"/>
              </a:rPr>
              <a:t>Administrative, financial, and management occupations, such as customer service representatives and human resource </a:t>
            </a:r>
            <a:r>
              <a:rPr lang="en-US" sz="1400" spc="-30" dirty="0">
                <a:solidFill>
                  <a:schemeClr val="tx1"/>
                </a:solidFill>
                <a:cs typeface="Segoe UI" panose="020B0502040204020203" pitchFamily="34" charset="0"/>
              </a:rPr>
              <a:t>specialists, also support water utility operations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cs typeface="Segoe UI" panose="020B0502040204020203" pitchFamily="34" charset="0"/>
              </a:rPr>
              <a:t>More than half of all water and wastewater utilities nationally have only one or two employees and about 85% have three or fewer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45A4228-D3C3-B572-5EAF-D1FF588B5A51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07100" y="2424424"/>
            <a:ext cx="1066800" cy="10668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D763AF2-1AF2-6D3A-9F8E-6F3639717932}"/>
              </a:ext>
            </a:extLst>
          </p:cNvPr>
          <p:cNvSpPr txBox="1"/>
          <p:nvPr/>
        </p:nvSpPr>
        <p:spPr>
          <a:xfrm>
            <a:off x="1627111" y="2500619"/>
            <a:ext cx="5116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Employment by industry for water and wastewater treatment plant and systems operators, 2022</a:t>
            </a:r>
          </a:p>
        </p:txBody>
      </p:sp>
      <p:sp>
        <p:nvSpPr>
          <p:cNvPr id="9" name="Rounded Rectangle 15">
            <a:extLst>
              <a:ext uri="{FF2B5EF4-FFF2-40B4-BE49-F238E27FC236}">
                <a16:creationId xmlns:a16="http://schemas.microsoft.com/office/drawing/2014/main" id="{1BFB513F-9ACF-DF4D-FF5D-9CD4333BCA71}"/>
              </a:ext>
            </a:extLst>
          </p:cNvPr>
          <p:cNvSpPr/>
          <p:nvPr/>
        </p:nvSpPr>
        <p:spPr>
          <a:xfrm>
            <a:off x="1554021" y="2424424"/>
            <a:ext cx="5001314" cy="5047428"/>
          </a:xfrm>
          <a:prstGeom prst="roundRect">
            <a:avLst>
              <a:gd name="adj" fmla="val 4735"/>
            </a:avLst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9E9341-273E-E12D-D2FC-C7A195AA31DA}"/>
              </a:ext>
            </a:extLst>
          </p:cNvPr>
          <p:cNvSpPr txBox="1"/>
          <p:nvPr/>
        </p:nvSpPr>
        <p:spPr>
          <a:xfrm>
            <a:off x="1347229" y="7696213"/>
            <a:ext cx="766802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spc="200" dirty="0">
                <a:solidFill>
                  <a:schemeClr val="bg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SOURCE</a:t>
            </a:r>
            <a:r>
              <a:rPr lang="en-US" sz="700" spc="200" dirty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7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Brookings,</a:t>
            </a:r>
            <a:r>
              <a:rPr lang="en-US" sz="7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700" dirty="0" err="1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7"/>
              </a:rPr>
              <a:t>DataUSA</a:t>
            </a:r>
            <a:r>
              <a:rPr lang="en-US" sz="7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7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8"/>
              </a:rPr>
              <a:t>Wastewater Digest</a:t>
            </a:r>
            <a:r>
              <a:rPr lang="en-US" sz="7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419862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Demographics of Water and Wastewater Treatment Plant and System Operators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B13EBF61-24FF-4A22-A662-79C3B09FA9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0320034"/>
              </p:ext>
            </p:extLst>
          </p:nvPr>
        </p:nvGraphicFramePr>
        <p:xfrm>
          <a:off x="1591799" y="2282336"/>
          <a:ext cx="4200011" cy="5315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F29F6F4-E2D8-4F58-B5EF-40CEA435C017}"/>
              </a:ext>
            </a:extLst>
          </p:cNvPr>
          <p:cNvSpPr/>
          <p:nvPr/>
        </p:nvSpPr>
        <p:spPr>
          <a:xfrm>
            <a:off x="1588745" y="2282336"/>
            <a:ext cx="4297680" cy="5315041"/>
          </a:xfrm>
          <a:prstGeom prst="roundRect">
            <a:avLst>
              <a:gd name="adj" fmla="val 4264"/>
            </a:avLst>
          </a:prstGeom>
          <a:noFill/>
          <a:ln>
            <a:solidFill>
              <a:srgbClr val="003F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92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C0B004D-AA89-4056-A4A8-571BA02102C2}"/>
              </a:ext>
            </a:extLst>
          </p:cNvPr>
          <p:cNvSpPr/>
          <p:nvPr/>
        </p:nvSpPr>
        <p:spPr>
          <a:xfrm>
            <a:off x="6179498" y="2282337"/>
            <a:ext cx="4297680" cy="5315041"/>
          </a:xfrm>
          <a:prstGeom prst="roundRect">
            <a:avLst>
              <a:gd name="adj" fmla="val 4264"/>
            </a:avLst>
          </a:prstGeom>
          <a:noFill/>
          <a:ln>
            <a:solidFill>
              <a:srgbClr val="003F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92"/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4C4CB9E4-29EA-44ED-9508-A28928B7CE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2171654"/>
              </p:ext>
            </p:extLst>
          </p:nvPr>
        </p:nvGraphicFramePr>
        <p:xfrm>
          <a:off x="6249925" y="2392195"/>
          <a:ext cx="4227253" cy="5205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9BD49E0-0F0B-F51A-1EDF-890B41F241C2}"/>
              </a:ext>
            </a:extLst>
          </p:cNvPr>
          <p:cNvSpPr txBox="1"/>
          <p:nvPr/>
        </p:nvSpPr>
        <p:spPr>
          <a:xfrm>
            <a:off x="1347229" y="7696213"/>
            <a:ext cx="76680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spc="200" dirty="0">
                <a:solidFill>
                  <a:schemeClr val="bg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SOURCE</a:t>
            </a:r>
            <a:r>
              <a:rPr lang="en-US" sz="700" spc="200" dirty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8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American Water Works Association </a:t>
            </a:r>
            <a:r>
              <a:rPr lang="en-US" sz="8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800" dirty="0" err="1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CareerOneStop</a:t>
            </a:r>
            <a:r>
              <a:rPr lang="en-US" sz="7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8D2CBC-BD1C-22FC-3CE3-2170474B7E07}"/>
              </a:ext>
            </a:extLst>
          </p:cNvPr>
          <p:cNvSpPr txBox="1"/>
          <p:nvPr/>
        </p:nvSpPr>
        <p:spPr>
          <a:xfrm>
            <a:off x="1699796" y="2450853"/>
            <a:ext cx="3551545" cy="454024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rmAutofit fontScale="92500" lnSpcReduction="20000"/>
          </a:bodyPr>
          <a:lstStyle/>
          <a:p>
            <a:r>
              <a:rPr lang="en-US" sz="1400" b="1" dirty="0"/>
              <a:t>Education level of Water and Wastewater Treatment</a:t>
            </a:r>
          </a:p>
          <a:p>
            <a:r>
              <a:rPr lang="en-US" sz="1400" b="1" dirty="0"/>
              <a:t>Plant and System Operators </a:t>
            </a:r>
          </a:p>
          <a:p>
            <a:pPr algn="l"/>
            <a:endParaRPr lang="en-US" sz="1400" b="1" dirty="0">
              <a:solidFill>
                <a:schemeClr val="accent1">
                  <a:lumMod val="75000"/>
                </a:schemeClr>
              </a:solidFill>
              <a:latin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1971602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Employment of Water Workers by Organization Type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0355CEF-D545-4120-9606-06E14CE60FC9}"/>
              </a:ext>
            </a:extLst>
          </p:cNvPr>
          <p:cNvSpPr txBox="1">
            <a:spLocks/>
          </p:cNvSpPr>
          <p:nvPr/>
        </p:nvSpPr>
        <p:spPr>
          <a:xfrm>
            <a:off x="1082511" y="2202320"/>
            <a:ext cx="9290449" cy="503158"/>
          </a:xfrm>
          <a:prstGeom prst="rect">
            <a:avLst/>
          </a:prstGeom>
        </p:spPr>
        <p:txBody>
          <a:bodyPr vert="horz" lIns="109728" tIns="54864" rIns="109728" bIns="54864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80" b="1" dirty="0">
                <a:solidFill>
                  <a:srgbClr val="002855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Respondents to the 2024 American Water Works Association State of the Water Industry survey by organization type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1E38A8ED-683D-4B6E-8F8D-68337D8510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656759"/>
              </p:ext>
            </p:extLst>
          </p:nvPr>
        </p:nvGraphicFramePr>
        <p:xfrm>
          <a:off x="1721040" y="2838996"/>
          <a:ext cx="8957330" cy="4750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2A2D443-F911-4E4E-8830-EE167A5194CC}"/>
              </a:ext>
            </a:extLst>
          </p:cNvPr>
          <p:cNvSpPr/>
          <p:nvPr/>
        </p:nvSpPr>
        <p:spPr>
          <a:xfrm>
            <a:off x="1668774" y="2838997"/>
            <a:ext cx="8704186" cy="4617410"/>
          </a:xfrm>
          <a:prstGeom prst="roundRect">
            <a:avLst>
              <a:gd name="adj" fmla="val 4264"/>
            </a:avLst>
          </a:prstGeom>
          <a:noFill/>
          <a:ln>
            <a:solidFill>
              <a:srgbClr val="003F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92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325EB9-7BC8-97CB-7458-92B7E02A1095}"/>
              </a:ext>
            </a:extLst>
          </p:cNvPr>
          <p:cNvSpPr txBox="1"/>
          <p:nvPr/>
        </p:nvSpPr>
        <p:spPr>
          <a:xfrm>
            <a:off x="1347229" y="7696213"/>
            <a:ext cx="76680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spc="200" dirty="0">
                <a:solidFill>
                  <a:schemeClr val="bg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SOURCE</a:t>
            </a:r>
            <a:r>
              <a:rPr lang="en-US" sz="700" spc="200" dirty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8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American Water Works Association </a:t>
            </a:r>
            <a:endParaRPr lang="en-US" sz="700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453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E2AA08-B044-9E26-D573-DBAE0FF5CD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8F8DC-B465-D56C-83D0-0A49B439B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In 2024, Water and Wastewater Employed 123,500 Treatment Plant and System Operators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96B77D-C470-C582-3779-54D75DF7097E}"/>
              </a:ext>
            </a:extLst>
          </p:cNvPr>
          <p:cNvSpPr txBox="1"/>
          <p:nvPr/>
        </p:nvSpPr>
        <p:spPr>
          <a:xfrm>
            <a:off x="1347229" y="7696213"/>
            <a:ext cx="766802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spc="200" dirty="0">
                <a:solidFill>
                  <a:schemeClr val="bg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SOURCE</a:t>
            </a:r>
            <a:r>
              <a:rPr lang="en-US" sz="700" spc="200" dirty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7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Bureau of Labor Statistics</a:t>
            </a:r>
            <a:r>
              <a:rPr lang="en-US" sz="7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8BB30D9-173C-997D-C533-0B3389C52893}"/>
              </a:ext>
            </a:extLst>
          </p:cNvPr>
          <p:cNvSpPr txBox="1"/>
          <p:nvPr/>
        </p:nvSpPr>
        <p:spPr>
          <a:xfrm>
            <a:off x="1133855" y="2268586"/>
            <a:ext cx="716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Total Employment for Water and Wastewater Treatment Plant and System Operators by State</a:t>
            </a:r>
          </a:p>
        </p:txBody>
      </p:sp>
      <p:grpSp>
        <p:nvGrpSpPr>
          <p:cNvPr id="3" name="Google Shape;2862;p71">
            <a:extLst>
              <a:ext uri="{FF2B5EF4-FFF2-40B4-BE49-F238E27FC236}">
                <a16:creationId xmlns:a16="http://schemas.microsoft.com/office/drawing/2014/main" id="{3112F2D6-5183-0F99-BA91-E060A719612D}"/>
              </a:ext>
            </a:extLst>
          </p:cNvPr>
          <p:cNvGrpSpPr>
            <a:grpSpLocks noChangeAspect="1"/>
          </p:cNvGrpSpPr>
          <p:nvPr/>
        </p:nvGrpSpPr>
        <p:grpSpPr>
          <a:xfrm>
            <a:off x="1974185" y="3020133"/>
            <a:ext cx="7488510" cy="4548733"/>
            <a:chOff x="1476169" y="2544064"/>
            <a:chExt cx="5814985" cy="3532187"/>
          </a:xfrm>
        </p:grpSpPr>
        <p:sp>
          <p:nvSpPr>
            <p:cNvPr id="5" name="Google Shape;2863;p71" title="AK">
              <a:extLst>
                <a:ext uri="{FF2B5EF4-FFF2-40B4-BE49-F238E27FC236}">
                  <a16:creationId xmlns:a16="http://schemas.microsoft.com/office/drawing/2014/main" id="{2536AD9B-1078-D8A9-22B4-AE087E38C405}"/>
                </a:ext>
              </a:extLst>
            </p:cNvPr>
            <p:cNvSpPr/>
            <p:nvPr/>
          </p:nvSpPr>
          <p:spPr>
            <a:xfrm>
              <a:off x="1615854" y="5057076"/>
              <a:ext cx="873034" cy="701675"/>
            </a:xfrm>
            <a:custGeom>
              <a:avLst/>
              <a:gdLst/>
              <a:ahLst/>
              <a:cxnLst/>
              <a:rect l="l" t="t" r="r" b="b"/>
              <a:pathLst>
                <a:path w="450" h="356" extrusionOk="0">
                  <a:moveTo>
                    <a:pt x="443" y="324"/>
                  </a:moveTo>
                  <a:lnTo>
                    <a:pt x="445" y="323"/>
                  </a:lnTo>
                  <a:lnTo>
                    <a:pt x="449" y="318"/>
                  </a:lnTo>
                  <a:lnTo>
                    <a:pt x="450" y="311"/>
                  </a:lnTo>
                  <a:lnTo>
                    <a:pt x="444" y="303"/>
                  </a:lnTo>
                  <a:lnTo>
                    <a:pt x="436" y="297"/>
                  </a:lnTo>
                  <a:lnTo>
                    <a:pt x="430" y="294"/>
                  </a:lnTo>
                  <a:lnTo>
                    <a:pt x="427" y="293"/>
                  </a:lnTo>
                  <a:lnTo>
                    <a:pt x="422" y="290"/>
                  </a:lnTo>
                  <a:lnTo>
                    <a:pt x="417" y="285"/>
                  </a:lnTo>
                  <a:lnTo>
                    <a:pt x="407" y="278"/>
                  </a:lnTo>
                  <a:lnTo>
                    <a:pt x="401" y="270"/>
                  </a:lnTo>
                  <a:lnTo>
                    <a:pt x="396" y="263"/>
                  </a:lnTo>
                  <a:lnTo>
                    <a:pt x="394" y="259"/>
                  </a:lnTo>
                  <a:lnTo>
                    <a:pt x="389" y="255"/>
                  </a:lnTo>
                  <a:lnTo>
                    <a:pt x="383" y="250"/>
                  </a:lnTo>
                  <a:lnTo>
                    <a:pt x="376" y="245"/>
                  </a:lnTo>
                  <a:lnTo>
                    <a:pt x="369" y="242"/>
                  </a:lnTo>
                  <a:lnTo>
                    <a:pt x="364" y="239"/>
                  </a:lnTo>
                  <a:lnTo>
                    <a:pt x="359" y="237"/>
                  </a:lnTo>
                  <a:lnTo>
                    <a:pt x="356" y="237"/>
                  </a:lnTo>
                  <a:lnTo>
                    <a:pt x="352" y="241"/>
                  </a:lnTo>
                  <a:lnTo>
                    <a:pt x="346" y="247"/>
                  </a:lnTo>
                  <a:lnTo>
                    <a:pt x="341" y="252"/>
                  </a:lnTo>
                  <a:lnTo>
                    <a:pt x="335" y="255"/>
                  </a:lnTo>
                  <a:lnTo>
                    <a:pt x="329" y="251"/>
                  </a:lnTo>
                  <a:lnTo>
                    <a:pt x="323" y="244"/>
                  </a:lnTo>
                  <a:lnTo>
                    <a:pt x="318" y="239"/>
                  </a:lnTo>
                  <a:lnTo>
                    <a:pt x="312" y="236"/>
                  </a:lnTo>
                  <a:lnTo>
                    <a:pt x="306" y="237"/>
                  </a:lnTo>
                  <a:lnTo>
                    <a:pt x="299" y="240"/>
                  </a:lnTo>
                  <a:lnTo>
                    <a:pt x="293" y="240"/>
                  </a:lnTo>
                  <a:lnTo>
                    <a:pt x="290" y="236"/>
                  </a:lnTo>
                  <a:lnTo>
                    <a:pt x="285" y="218"/>
                  </a:lnTo>
                  <a:lnTo>
                    <a:pt x="277" y="182"/>
                  </a:lnTo>
                  <a:lnTo>
                    <a:pt x="269" y="144"/>
                  </a:lnTo>
                  <a:lnTo>
                    <a:pt x="263" y="118"/>
                  </a:lnTo>
                  <a:lnTo>
                    <a:pt x="258" y="93"/>
                  </a:lnTo>
                  <a:lnTo>
                    <a:pt x="251" y="61"/>
                  </a:lnTo>
                  <a:lnTo>
                    <a:pt x="244" y="34"/>
                  </a:lnTo>
                  <a:lnTo>
                    <a:pt x="242" y="22"/>
                  </a:lnTo>
                  <a:lnTo>
                    <a:pt x="240" y="22"/>
                  </a:lnTo>
                  <a:lnTo>
                    <a:pt x="237" y="22"/>
                  </a:lnTo>
                  <a:lnTo>
                    <a:pt x="233" y="22"/>
                  </a:lnTo>
                  <a:lnTo>
                    <a:pt x="229" y="21"/>
                  </a:lnTo>
                  <a:lnTo>
                    <a:pt x="225" y="19"/>
                  </a:lnTo>
                  <a:lnTo>
                    <a:pt x="222" y="17"/>
                  </a:lnTo>
                  <a:lnTo>
                    <a:pt x="219" y="17"/>
                  </a:lnTo>
                  <a:lnTo>
                    <a:pt x="213" y="17"/>
                  </a:lnTo>
                  <a:lnTo>
                    <a:pt x="209" y="17"/>
                  </a:lnTo>
                  <a:lnTo>
                    <a:pt x="205" y="17"/>
                  </a:lnTo>
                  <a:lnTo>
                    <a:pt x="200" y="17"/>
                  </a:lnTo>
                  <a:lnTo>
                    <a:pt x="194" y="17"/>
                  </a:lnTo>
                  <a:lnTo>
                    <a:pt x="189" y="17"/>
                  </a:lnTo>
                  <a:lnTo>
                    <a:pt x="183" y="17"/>
                  </a:lnTo>
                  <a:lnTo>
                    <a:pt x="178" y="16"/>
                  </a:lnTo>
                  <a:lnTo>
                    <a:pt x="174" y="15"/>
                  </a:lnTo>
                  <a:lnTo>
                    <a:pt x="168" y="13"/>
                  </a:lnTo>
                  <a:lnTo>
                    <a:pt x="164" y="13"/>
                  </a:lnTo>
                  <a:lnTo>
                    <a:pt x="161" y="14"/>
                  </a:lnTo>
                  <a:lnTo>
                    <a:pt x="157" y="15"/>
                  </a:lnTo>
                  <a:lnTo>
                    <a:pt x="154" y="15"/>
                  </a:lnTo>
                  <a:lnTo>
                    <a:pt x="152" y="13"/>
                  </a:lnTo>
                  <a:lnTo>
                    <a:pt x="149" y="11"/>
                  </a:lnTo>
                  <a:lnTo>
                    <a:pt x="144" y="7"/>
                  </a:lnTo>
                  <a:lnTo>
                    <a:pt x="139" y="5"/>
                  </a:lnTo>
                  <a:lnTo>
                    <a:pt x="139" y="2"/>
                  </a:lnTo>
                  <a:lnTo>
                    <a:pt x="138" y="2"/>
                  </a:lnTo>
                  <a:lnTo>
                    <a:pt x="133" y="2"/>
                  </a:lnTo>
                  <a:lnTo>
                    <a:pt x="126" y="2"/>
                  </a:lnTo>
                  <a:lnTo>
                    <a:pt x="121" y="1"/>
                  </a:lnTo>
                  <a:lnTo>
                    <a:pt x="115" y="0"/>
                  </a:lnTo>
                  <a:lnTo>
                    <a:pt x="111" y="1"/>
                  </a:lnTo>
                  <a:lnTo>
                    <a:pt x="108" y="4"/>
                  </a:lnTo>
                  <a:lnTo>
                    <a:pt x="106" y="5"/>
                  </a:lnTo>
                  <a:lnTo>
                    <a:pt x="101" y="6"/>
                  </a:lnTo>
                  <a:lnTo>
                    <a:pt x="95" y="7"/>
                  </a:lnTo>
                  <a:lnTo>
                    <a:pt x="88" y="9"/>
                  </a:lnTo>
                  <a:lnTo>
                    <a:pt x="83" y="12"/>
                  </a:lnTo>
                  <a:lnTo>
                    <a:pt x="78" y="14"/>
                  </a:lnTo>
                  <a:lnTo>
                    <a:pt x="73" y="15"/>
                  </a:lnTo>
                  <a:lnTo>
                    <a:pt x="68" y="15"/>
                  </a:lnTo>
                  <a:lnTo>
                    <a:pt x="64" y="14"/>
                  </a:lnTo>
                  <a:lnTo>
                    <a:pt x="61" y="16"/>
                  </a:lnTo>
                  <a:lnTo>
                    <a:pt x="60" y="23"/>
                  </a:lnTo>
                  <a:lnTo>
                    <a:pt x="58" y="32"/>
                  </a:lnTo>
                  <a:lnTo>
                    <a:pt x="58" y="40"/>
                  </a:lnTo>
                  <a:lnTo>
                    <a:pt x="55" y="45"/>
                  </a:lnTo>
                  <a:lnTo>
                    <a:pt x="49" y="47"/>
                  </a:lnTo>
                  <a:lnTo>
                    <a:pt x="42" y="47"/>
                  </a:lnTo>
                  <a:lnTo>
                    <a:pt x="38" y="49"/>
                  </a:lnTo>
                  <a:lnTo>
                    <a:pt x="34" y="50"/>
                  </a:lnTo>
                  <a:lnTo>
                    <a:pt x="31" y="52"/>
                  </a:lnTo>
                  <a:lnTo>
                    <a:pt x="28" y="54"/>
                  </a:lnTo>
                  <a:lnTo>
                    <a:pt x="28" y="58"/>
                  </a:lnTo>
                  <a:lnTo>
                    <a:pt x="30" y="61"/>
                  </a:lnTo>
                  <a:lnTo>
                    <a:pt x="32" y="65"/>
                  </a:lnTo>
                  <a:lnTo>
                    <a:pt x="36" y="68"/>
                  </a:lnTo>
                  <a:lnTo>
                    <a:pt x="41" y="73"/>
                  </a:lnTo>
                  <a:lnTo>
                    <a:pt x="46" y="78"/>
                  </a:lnTo>
                  <a:lnTo>
                    <a:pt x="48" y="85"/>
                  </a:lnTo>
                  <a:lnTo>
                    <a:pt x="50" y="91"/>
                  </a:lnTo>
                  <a:lnTo>
                    <a:pt x="55" y="92"/>
                  </a:lnTo>
                  <a:lnTo>
                    <a:pt x="58" y="93"/>
                  </a:lnTo>
                  <a:lnTo>
                    <a:pt x="61" y="97"/>
                  </a:lnTo>
                  <a:lnTo>
                    <a:pt x="63" y="103"/>
                  </a:lnTo>
                  <a:lnTo>
                    <a:pt x="64" y="110"/>
                  </a:lnTo>
                  <a:lnTo>
                    <a:pt x="64" y="113"/>
                  </a:lnTo>
                  <a:lnTo>
                    <a:pt x="61" y="115"/>
                  </a:lnTo>
                  <a:lnTo>
                    <a:pt x="57" y="114"/>
                  </a:lnTo>
                  <a:lnTo>
                    <a:pt x="54" y="112"/>
                  </a:lnTo>
                  <a:lnTo>
                    <a:pt x="50" y="110"/>
                  </a:lnTo>
                  <a:lnTo>
                    <a:pt x="48" y="106"/>
                  </a:lnTo>
                  <a:lnTo>
                    <a:pt x="46" y="103"/>
                  </a:lnTo>
                  <a:lnTo>
                    <a:pt x="45" y="100"/>
                  </a:lnTo>
                  <a:lnTo>
                    <a:pt x="42" y="99"/>
                  </a:lnTo>
                  <a:lnTo>
                    <a:pt x="38" y="100"/>
                  </a:lnTo>
                  <a:lnTo>
                    <a:pt x="31" y="103"/>
                  </a:lnTo>
                  <a:lnTo>
                    <a:pt x="25" y="105"/>
                  </a:lnTo>
                  <a:lnTo>
                    <a:pt x="18" y="107"/>
                  </a:lnTo>
                  <a:lnTo>
                    <a:pt x="11" y="110"/>
                  </a:lnTo>
                  <a:lnTo>
                    <a:pt x="5" y="111"/>
                  </a:lnTo>
                  <a:lnTo>
                    <a:pt x="1" y="114"/>
                  </a:lnTo>
                  <a:lnTo>
                    <a:pt x="0" y="116"/>
                  </a:lnTo>
                  <a:lnTo>
                    <a:pt x="1" y="119"/>
                  </a:lnTo>
                  <a:lnTo>
                    <a:pt x="5" y="121"/>
                  </a:lnTo>
                  <a:lnTo>
                    <a:pt x="10" y="123"/>
                  </a:lnTo>
                  <a:lnTo>
                    <a:pt x="15" y="126"/>
                  </a:lnTo>
                  <a:lnTo>
                    <a:pt x="15" y="129"/>
                  </a:lnTo>
                  <a:lnTo>
                    <a:pt x="12" y="134"/>
                  </a:lnTo>
                  <a:lnTo>
                    <a:pt x="12" y="137"/>
                  </a:lnTo>
                  <a:lnTo>
                    <a:pt x="13" y="141"/>
                  </a:lnTo>
                  <a:lnTo>
                    <a:pt x="16" y="146"/>
                  </a:lnTo>
                  <a:lnTo>
                    <a:pt x="17" y="151"/>
                  </a:lnTo>
                  <a:lnTo>
                    <a:pt x="18" y="154"/>
                  </a:lnTo>
                  <a:lnTo>
                    <a:pt x="20" y="156"/>
                  </a:lnTo>
                  <a:lnTo>
                    <a:pt x="24" y="153"/>
                  </a:lnTo>
                  <a:lnTo>
                    <a:pt x="28" y="151"/>
                  </a:lnTo>
                  <a:lnTo>
                    <a:pt x="33" y="150"/>
                  </a:lnTo>
                  <a:lnTo>
                    <a:pt x="36" y="149"/>
                  </a:lnTo>
                  <a:lnTo>
                    <a:pt x="41" y="150"/>
                  </a:lnTo>
                  <a:lnTo>
                    <a:pt x="47" y="151"/>
                  </a:lnTo>
                  <a:lnTo>
                    <a:pt x="53" y="150"/>
                  </a:lnTo>
                  <a:lnTo>
                    <a:pt x="60" y="150"/>
                  </a:lnTo>
                  <a:lnTo>
                    <a:pt x="64" y="150"/>
                  </a:lnTo>
                  <a:lnTo>
                    <a:pt x="65" y="152"/>
                  </a:lnTo>
                  <a:lnTo>
                    <a:pt x="64" y="156"/>
                  </a:lnTo>
                  <a:lnTo>
                    <a:pt x="63" y="160"/>
                  </a:lnTo>
                  <a:lnTo>
                    <a:pt x="64" y="164"/>
                  </a:lnTo>
                  <a:lnTo>
                    <a:pt x="66" y="167"/>
                  </a:lnTo>
                  <a:lnTo>
                    <a:pt x="65" y="172"/>
                  </a:lnTo>
                  <a:lnTo>
                    <a:pt x="63" y="175"/>
                  </a:lnTo>
                  <a:lnTo>
                    <a:pt x="60" y="176"/>
                  </a:lnTo>
                  <a:lnTo>
                    <a:pt x="55" y="175"/>
                  </a:lnTo>
                  <a:lnTo>
                    <a:pt x="50" y="174"/>
                  </a:lnTo>
                  <a:lnTo>
                    <a:pt x="46" y="173"/>
                  </a:lnTo>
                  <a:lnTo>
                    <a:pt x="45" y="176"/>
                  </a:lnTo>
                  <a:lnTo>
                    <a:pt x="42" y="180"/>
                  </a:lnTo>
                  <a:lnTo>
                    <a:pt x="39" y="181"/>
                  </a:lnTo>
                  <a:lnTo>
                    <a:pt x="34" y="180"/>
                  </a:lnTo>
                  <a:lnTo>
                    <a:pt x="32" y="179"/>
                  </a:lnTo>
                  <a:lnTo>
                    <a:pt x="31" y="178"/>
                  </a:lnTo>
                  <a:lnTo>
                    <a:pt x="28" y="179"/>
                  </a:lnTo>
                  <a:lnTo>
                    <a:pt x="24" y="181"/>
                  </a:lnTo>
                  <a:lnTo>
                    <a:pt x="22" y="184"/>
                  </a:lnTo>
                  <a:lnTo>
                    <a:pt x="22" y="187"/>
                  </a:lnTo>
                  <a:lnTo>
                    <a:pt x="22" y="190"/>
                  </a:lnTo>
                  <a:lnTo>
                    <a:pt x="16" y="195"/>
                  </a:lnTo>
                  <a:lnTo>
                    <a:pt x="9" y="199"/>
                  </a:lnTo>
                  <a:lnTo>
                    <a:pt x="7" y="202"/>
                  </a:lnTo>
                  <a:lnTo>
                    <a:pt x="7" y="204"/>
                  </a:lnTo>
                  <a:lnTo>
                    <a:pt x="5" y="207"/>
                  </a:lnTo>
                  <a:lnTo>
                    <a:pt x="4" y="212"/>
                  </a:lnTo>
                  <a:lnTo>
                    <a:pt x="4" y="217"/>
                  </a:lnTo>
                  <a:lnTo>
                    <a:pt x="5" y="222"/>
                  </a:lnTo>
                  <a:lnTo>
                    <a:pt x="8" y="226"/>
                  </a:lnTo>
                  <a:lnTo>
                    <a:pt x="10" y="229"/>
                  </a:lnTo>
                  <a:lnTo>
                    <a:pt x="11" y="234"/>
                  </a:lnTo>
                  <a:lnTo>
                    <a:pt x="11" y="237"/>
                  </a:lnTo>
                  <a:lnTo>
                    <a:pt x="11" y="239"/>
                  </a:lnTo>
                  <a:lnTo>
                    <a:pt x="15" y="250"/>
                  </a:lnTo>
                  <a:lnTo>
                    <a:pt x="15" y="251"/>
                  </a:lnTo>
                  <a:lnTo>
                    <a:pt x="16" y="255"/>
                  </a:lnTo>
                  <a:lnTo>
                    <a:pt x="18" y="257"/>
                  </a:lnTo>
                  <a:lnTo>
                    <a:pt x="22" y="259"/>
                  </a:lnTo>
                  <a:lnTo>
                    <a:pt x="28" y="260"/>
                  </a:lnTo>
                  <a:lnTo>
                    <a:pt x="35" y="260"/>
                  </a:lnTo>
                  <a:lnTo>
                    <a:pt x="41" y="260"/>
                  </a:lnTo>
                  <a:lnTo>
                    <a:pt x="43" y="260"/>
                  </a:lnTo>
                  <a:lnTo>
                    <a:pt x="43" y="264"/>
                  </a:lnTo>
                  <a:lnTo>
                    <a:pt x="42" y="272"/>
                  </a:lnTo>
                  <a:lnTo>
                    <a:pt x="43" y="280"/>
                  </a:lnTo>
                  <a:lnTo>
                    <a:pt x="45" y="287"/>
                  </a:lnTo>
                  <a:lnTo>
                    <a:pt x="49" y="288"/>
                  </a:lnTo>
                  <a:lnTo>
                    <a:pt x="54" y="287"/>
                  </a:lnTo>
                  <a:lnTo>
                    <a:pt x="60" y="285"/>
                  </a:lnTo>
                  <a:lnTo>
                    <a:pt x="64" y="286"/>
                  </a:lnTo>
                  <a:lnTo>
                    <a:pt x="69" y="290"/>
                  </a:lnTo>
                  <a:lnTo>
                    <a:pt x="73" y="294"/>
                  </a:lnTo>
                  <a:lnTo>
                    <a:pt x="78" y="298"/>
                  </a:lnTo>
                  <a:lnTo>
                    <a:pt x="79" y="300"/>
                  </a:lnTo>
                  <a:lnTo>
                    <a:pt x="79" y="297"/>
                  </a:lnTo>
                  <a:lnTo>
                    <a:pt x="80" y="294"/>
                  </a:lnTo>
                  <a:lnTo>
                    <a:pt x="83" y="290"/>
                  </a:lnTo>
                  <a:lnTo>
                    <a:pt x="86" y="290"/>
                  </a:lnTo>
                  <a:lnTo>
                    <a:pt x="92" y="290"/>
                  </a:lnTo>
                  <a:lnTo>
                    <a:pt x="96" y="289"/>
                  </a:lnTo>
                  <a:lnTo>
                    <a:pt x="100" y="289"/>
                  </a:lnTo>
                  <a:lnTo>
                    <a:pt x="100" y="292"/>
                  </a:lnTo>
                  <a:lnTo>
                    <a:pt x="98" y="297"/>
                  </a:lnTo>
                  <a:lnTo>
                    <a:pt x="96" y="305"/>
                  </a:lnTo>
                  <a:lnTo>
                    <a:pt x="94" y="315"/>
                  </a:lnTo>
                  <a:lnTo>
                    <a:pt x="89" y="323"/>
                  </a:lnTo>
                  <a:lnTo>
                    <a:pt x="84" y="330"/>
                  </a:lnTo>
                  <a:lnTo>
                    <a:pt x="80" y="335"/>
                  </a:lnTo>
                  <a:lnTo>
                    <a:pt x="78" y="340"/>
                  </a:lnTo>
                  <a:lnTo>
                    <a:pt x="75" y="342"/>
                  </a:lnTo>
                  <a:lnTo>
                    <a:pt x="70" y="342"/>
                  </a:lnTo>
                  <a:lnTo>
                    <a:pt x="64" y="342"/>
                  </a:lnTo>
                  <a:lnTo>
                    <a:pt x="58" y="345"/>
                  </a:lnTo>
                  <a:lnTo>
                    <a:pt x="55" y="347"/>
                  </a:lnTo>
                  <a:lnTo>
                    <a:pt x="55" y="350"/>
                  </a:lnTo>
                  <a:lnTo>
                    <a:pt x="57" y="354"/>
                  </a:lnTo>
                  <a:lnTo>
                    <a:pt x="61" y="356"/>
                  </a:lnTo>
                  <a:lnTo>
                    <a:pt x="64" y="356"/>
                  </a:lnTo>
                  <a:lnTo>
                    <a:pt x="68" y="355"/>
                  </a:lnTo>
                  <a:lnTo>
                    <a:pt x="72" y="353"/>
                  </a:lnTo>
                  <a:lnTo>
                    <a:pt x="77" y="349"/>
                  </a:lnTo>
                  <a:lnTo>
                    <a:pt x="84" y="347"/>
                  </a:lnTo>
                  <a:lnTo>
                    <a:pt x="89" y="343"/>
                  </a:lnTo>
                  <a:lnTo>
                    <a:pt x="94" y="339"/>
                  </a:lnTo>
                  <a:lnTo>
                    <a:pt x="98" y="335"/>
                  </a:lnTo>
                  <a:lnTo>
                    <a:pt x="101" y="333"/>
                  </a:lnTo>
                  <a:lnTo>
                    <a:pt x="106" y="333"/>
                  </a:lnTo>
                  <a:lnTo>
                    <a:pt x="109" y="334"/>
                  </a:lnTo>
                  <a:lnTo>
                    <a:pt x="113" y="333"/>
                  </a:lnTo>
                  <a:lnTo>
                    <a:pt x="115" y="330"/>
                  </a:lnTo>
                  <a:lnTo>
                    <a:pt x="116" y="325"/>
                  </a:lnTo>
                  <a:lnTo>
                    <a:pt x="117" y="320"/>
                  </a:lnTo>
                  <a:lnTo>
                    <a:pt x="118" y="318"/>
                  </a:lnTo>
                  <a:lnTo>
                    <a:pt x="121" y="316"/>
                  </a:lnTo>
                  <a:lnTo>
                    <a:pt x="125" y="312"/>
                  </a:lnTo>
                  <a:lnTo>
                    <a:pt x="131" y="309"/>
                  </a:lnTo>
                  <a:lnTo>
                    <a:pt x="136" y="307"/>
                  </a:lnTo>
                  <a:lnTo>
                    <a:pt x="138" y="305"/>
                  </a:lnTo>
                  <a:lnTo>
                    <a:pt x="138" y="304"/>
                  </a:lnTo>
                  <a:lnTo>
                    <a:pt x="137" y="302"/>
                  </a:lnTo>
                  <a:lnTo>
                    <a:pt x="138" y="300"/>
                  </a:lnTo>
                  <a:lnTo>
                    <a:pt x="141" y="297"/>
                  </a:lnTo>
                  <a:lnTo>
                    <a:pt x="145" y="296"/>
                  </a:lnTo>
                  <a:lnTo>
                    <a:pt x="148" y="294"/>
                  </a:lnTo>
                  <a:lnTo>
                    <a:pt x="149" y="290"/>
                  </a:lnTo>
                  <a:lnTo>
                    <a:pt x="148" y="287"/>
                  </a:lnTo>
                  <a:lnTo>
                    <a:pt x="146" y="283"/>
                  </a:lnTo>
                  <a:lnTo>
                    <a:pt x="142" y="281"/>
                  </a:lnTo>
                  <a:lnTo>
                    <a:pt x="142" y="278"/>
                  </a:lnTo>
                  <a:lnTo>
                    <a:pt x="144" y="274"/>
                  </a:lnTo>
                  <a:lnTo>
                    <a:pt x="146" y="271"/>
                  </a:lnTo>
                  <a:lnTo>
                    <a:pt x="148" y="269"/>
                  </a:lnTo>
                  <a:lnTo>
                    <a:pt x="151" y="265"/>
                  </a:lnTo>
                  <a:lnTo>
                    <a:pt x="154" y="258"/>
                  </a:lnTo>
                  <a:lnTo>
                    <a:pt x="159" y="249"/>
                  </a:lnTo>
                  <a:lnTo>
                    <a:pt x="164" y="241"/>
                  </a:lnTo>
                  <a:lnTo>
                    <a:pt x="169" y="235"/>
                  </a:lnTo>
                  <a:lnTo>
                    <a:pt x="175" y="234"/>
                  </a:lnTo>
                  <a:lnTo>
                    <a:pt x="177" y="236"/>
                  </a:lnTo>
                  <a:lnTo>
                    <a:pt x="176" y="240"/>
                  </a:lnTo>
                  <a:lnTo>
                    <a:pt x="174" y="243"/>
                  </a:lnTo>
                  <a:lnTo>
                    <a:pt x="170" y="248"/>
                  </a:lnTo>
                  <a:lnTo>
                    <a:pt x="168" y="254"/>
                  </a:lnTo>
                  <a:lnTo>
                    <a:pt x="167" y="260"/>
                  </a:lnTo>
                  <a:lnTo>
                    <a:pt x="166" y="267"/>
                  </a:lnTo>
                  <a:lnTo>
                    <a:pt x="164" y="270"/>
                  </a:lnTo>
                  <a:lnTo>
                    <a:pt x="163" y="272"/>
                  </a:lnTo>
                  <a:lnTo>
                    <a:pt x="163" y="277"/>
                  </a:lnTo>
                  <a:lnTo>
                    <a:pt x="164" y="280"/>
                  </a:lnTo>
                  <a:lnTo>
                    <a:pt x="168" y="280"/>
                  </a:lnTo>
                  <a:lnTo>
                    <a:pt x="172" y="277"/>
                  </a:lnTo>
                  <a:lnTo>
                    <a:pt x="178" y="273"/>
                  </a:lnTo>
                  <a:lnTo>
                    <a:pt x="183" y="270"/>
                  </a:lnTo>
                  <a:lnTo>
                    <a:pt x="186" y="266"/>
                  </a:lnTo>
                  <a:lnTo>
                    <a:pt x="189" y="264"/>
                  </a:lnTo>
                  <a:lnTo>
                    <a:pt x="189" y="263"/>
                  </a:lnTo>
                  <a:lnTo>
                    <a:pt x="191" y="260"/>
                  </a:lnTo>
                  <a:lnTo>
                    <a:pt x="194" y="260"/>
                  </a:lnTo>
                  <a:lnTo>
                    <a:pt x="199" y="259"/>
                  </a:lnTo>
                  <a:lnTo>
                    <a:pt x="204" y="255"/>
                  </a:lnTo>
                  <a:lnTo>
                    <a:pt x="206" y="251"/>
                  </a:lnTo>
                  <a:lnTo>
                    <a:pt x="207" y="250"/>
                  </a:lnTo>
                  <a:lnTo>
                    <a:pt x="206" y="249"/>
                  </a:lnTo>
                  <a:lnTo>
                    <a:pt x="204" y="245"/>
                  </a:lnTo>
                  <a:lnTo>
                    <a:pt x="204" y="242"/>
                  </a:lnTo>
                  <a:lnTo>
                    <a:pt x="207" y="239"/>
                  </a:lnTo>
                  <a:lnTo>
                    <a:pt x="213" y="237"/>
                  </a:lnTo>
                  <a:lnTo>
                    <a:pt x="219" y="237"/>
                  </a:lnTo>
                  <a:lnTo>
                    <a:pt x="223" y="239"/>
                  </a:lnTo>
                  <a:lnTo>
                    <a:pt x="227" y="240"/>
                  </a:lnTo>
                  <a:lnTo>
                    <a:pt x="230" y="242"/>
                  </a:lnTo>
                  <a:lnTo>
                    <a:pt x="235" y="243"/>
                  </a:lnTo>
                  <a:lnTo>
                    <a:pt x="242" y="245"/>
                  </a:lnTo>
                  <a:lnTo>
                    <a:pt x="250" y="248"/>
                  </a:lnTo>
                  <a:lnTo>
                    <a:pt x="257" y="249"/>
                  </a:lnTo>
                  <a:lnTo>
                    <a:pt x="260" y="249"/>
                  </a:lnTo>
                  <a:lnTo>
                    <a:pt x="262" y="248"/>
                  </a:lnTo>
                  <a:lnTo>
                    <a:pt x="266" y="248"/>
                  </a:lnTo>
                  <a:lnTo>
                    <a:pt x="270" y="248"/>
                  </a:lnTo>
                  <a:lnTo>
                    <a:pt x="275" y="249"/>
                  </a:lnTo>
                  <a:lnTo>
                    <a:pt x="280" y="250"/>
                  </a:lnTo>
                  <a:lnTo>
                    <a:pt x="288" y="250"/>
                  </a:lnTo>
                  <a:lnTo>
                    <a:pt x="296" y="250"/>
                  </a:lnTo>
                  <a:lnTo>
                    <a:pt x="301" y="250"/>
                  </a:lnTo>
                  <a:lnTo>
                    <a:pt x="306" y="251"/>
                  </a:lnTo>
                  <a:lnTo>
                    <a:pt x="311" y="255"/>
                  </a:lnTo>
                  <a:lnTo>
                    <a:pt x="316" y="258"/>
                  </a:lnTo>
                  <a:lnTo>
                    <a:pt x="322" y="259"/>
                  </a:lnTo>
                  <a:lnTo>
                    <a:pt x="327" y="260"/>
                  </a:lnTo>
                  <a:lnTo>
                    <a:pt x="328" y="260"/>
                  </a:lnTo>
                  <a:lnTo>
                    <a:pt x="329" y="262"/>
                  </a:lnTo>
                  <a:lnTo>
                    <a:pt x="330" y="263"/>
                  </a:lnTo>
                  <a:lnTo>
                    <a:pt x="334" y="266"/>
                  </a:lnTo>
                  <a:lnTo>
                    <a:pt x="338" y="269"/>
                  </a:lnTo>
                  <a:lnTo>
                    <a:pt x="344" y="270"/>
                  </a:lnTo>
                  <a:lnTo>
                    <a:pt x="349" y="271"/>
                  </a:lnTo>
                  <a:lnTo>
                    <a:pt x="352" y="271"/>
                  </a:lnTo>
                  <a:lnTo>
                    <a:pt x="354" y="269"/>
                  </a:lnTo>
                  <a:lnTo>
                    <a:pt x="356" y="265"/>
                  </a:lnTo>
                  <a:lnTo>
                    <a:pt x="357" y="262"/>
                  </a:lnTo>
                  <a:lnTo>
                    <a:pt x="359" y="262"/>
                  </a:lnTo>
                  <a:lnTo>
                    <a:pt x="365" y="263"/>
                  </a:lnTo>
                  <a:lnTo>
                    <a:pt x="372" y="265"/>
                  </a:lnTo>
                  <a:lnTo>
                    <a:pt x="377" y="266"/>
                  </a:lnTo>
                  <a:lnTo>
                    <a:pt x="383" y="269"/>
                  </a:lnTo>
                  <a:lnTo>
                    <a:pt x="388" y="273"/>
                  </a:lnTo>
                  <a:lnTo>
                    <a:pt x="392" y="279"/>
                  </a:lnTo>
                  <a:lnTo>
                    <a:pt x="397" y="283"/>
                  </a:lnTo>
                  <a:lnTo>
                    <a:pt x="401" y="286"/>
                  </a:lnTo>
                  <a:lnTo>
                    <a:pt x="402" y="287"/>
                  </a:lnTo>
                  <a:lnTo>
                    <a:pt x="412" y="297"/>
                  </a:lnTo>
                  <a:lnTo>
                    <a:pt x="418" y="303"/>
                  </a:lnTo>
                  <a:lnTo>
                    <a:pt x="419" y="303"/>
                  </a:lnTo>
                  <a:lnTo>
                    <a:pt x="421" y="303"/>
                  </a:lnTo>
                  <a:lnTo>
                    <a:pt x="424" y="304"/>
                  </a:lnTo>
                  <a:lnTo>
                    <a:pt x="427" y="307"/>
                  </a:lnTo>
                  <a:lnTo>
                    <a:pt x="432" y="311"/>
                  </a:lnTo>
                  <a:lnTo>
                    <a:pt x="437" y="317"/>
                  </a:lnTo>
                  <a:lnTo>
                    <a:pt x="441" y="321"/>
                  </a:lnTo>
                  <a:lnTo>
                    <a:pt x="443" y="324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" name="Google Shape;2864;p71" title="WA">
              <a:extLst>
                <a:ext uri="{FF2B5EF4-FFF2-40B4-BE49-F238E27FC236}">
                  <a16:creationId xmlns:a16="http://schemas.microsoft.com/office/drawing/2014/main" id="{F318C31B-7644-372B-D894-ADA43800086A}"/>
                </a:ext>
              </a:extLst>
            </p:cNvPr>
            <p:cNvSpPr/>
            <p:nvPr/>
          </p:nvSpPr>
          <p:spPr>
            <a:xfrm>
              <a:off x="1757127" y="2544064"/>
              <a:ext cx="738111" cy="533400"/>
            </a:xfrm>
            <a:custGeom>
              <a:avLst/>
              <a:gdLst/>
              <a:ahLst/>
              <a:cxnLst/>
              <a:rect l="l" t="t" r="r" b="b"/>
              <a:pathLst>
                <a:path w="730" h="517" extrusionOk="0">
                  <a:moveTo>
                    <a:pt x="26" y="112"/>
                  </a:moveTo>
                  <a:lnTo>
                    <a:pt x="17" y="255"/>
                  </a:lnTo>
                  <a:lnTo>
                    <a:pt x="34" y="255"/>
                  </a:lnTo>
                  <a:lnTo>
                    <a:pt x="24" y="285"/>
                  </a:lnTo>
                  <a:lnTo>
                    <a:pt x="11" y="268"/>
                  </a:lnTo>
                  <a:lnTo>
                    <a:pt x="0" y="304"/>
                  </a:lnTo>
                  <a:lnTo>
                    <a:pt x="51" y="333"/>
                  </a:lnTo>
                  <a:lnTo>
                    <a:pt x="53" y="346"/>
                  </a:lnTo>
                  <a:lnTo>
                    <a:pt x="66" y="348"/>
                  </a:lnTo>
                  <a:lnTo>
                    <a:pt x="133" y="452"/>
                  </a:lnTo>
                  <a:lnTo>
                    <a:pt x="207" y="449"/>
                  </a:lnTo>
                  <a:lnTo>
                    <a:pt x="262" y="473"/>
                  </a:lnTo>
                  <a:lnTo>
                    <a:pt x="289" y="469"/>
                  </a:lnTo>
                  <a:lnTo>
                    <a:pt x="456" y="473"/>
                  </a:lnTo>
                  <a:lnTo>
                    <a:pt x="646" y="517"/>
                  </a:lnTo>
                  <a:lnTo>
                    <a:pt x="650" y="460"/>
                  </a:lnTo>
                  <a:lnTo>
                    <a:pt x="730" y="129"/>
                  </a:lnTo>
                  <a:lnTo>
                    <a:pt x="224" y="0"/>
                  </a:lnTo>
                  <a:lnTo>
                    <a:pt x="228" y="97"/>
                  </a:lnTo>
                  <a:lnTo>
                    <a:pt x="203" y="177"/>
                  </a:lnTo>
                  <a:lnTo>
                    <a:pt x="199" y="219"/>
                  </a:lnTo>
                  <a:lnTo>
                    <a:pt x="146" y="234"/>
                  </a:lnTo>
                  <a:lnTo>
                    <a:pt x="142" y="213"/>
                  </a:lnTo>
                  <a:lnTo>
                    <a:pt x="186" y="186"/>
                  </a:lnTo>
                  <a:lnTo>
                    <a:pt x="182" y="165"/>
                  </a:lnTo>
                  <a:lnTo>
                    <a:pt x="144" y="169"/>
                  </a:lnTo>
                  <a:lnTo>
                    <a:pt x="173" y="144"/>
                  </a:lnTo>
                  <a:lnTo>
                    <a:pt x="194" y="127"/>
                  </a:lnTo>
                  <a:lnTo>
                    <a:pt x="30" y="25"/>
                  </a:lnTo>
                  <a:lnTo>
                    <a:pt x="17" y="53"/>
                  </a:lnTo>
                  <a:lnTo>
                    <a:pt x="26" y="112"/>
                  </a:lnTo>
                  <a:lnTo>
                    <a:pt x="26" y="112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" name="Google Shape;2865;p71" title="UT">
              <a:extLst>
                <a:ext uri="{FF2B5EF4-FFF2-40B4-BE49-F238E27FC236}">
                  <a16:creationId xmlns:a16="http://schemas.microsoft.com/office/drawing/2014/main" id="{BFDF502A-C576-AEB4-019D-C82755D99335}"/>
                </a:ext>
              </a:extLst>
            </p:cNvPr>
            <p:cNvSpPr/>
            <p:nvPr/>
          </p:nvSpPr>
          <p:spPr>
            <a:xfrm>
              <a:off x="2439679" y="3674363"/>
              <a:ext cx="626997" cy="779463"/>
            </a:xfrm>
            <a:custGeom>
              <a:avLst/>
              <a:gdLst/>
              <a:ahLst/>
              <a:cxnLst/>
              <a:rect l="l" t="t" r="r" b="b"/>
              <a:pathLst>
                <a:path w="618" h="752" extrusionOk="0">
                  <a:moveTo>
                    <a:pt x="135" y="0"/>
                  </a:moveTo>
                  <a:lnTo>
                    <a:pt x="433" y="55"/>
                  </a:lnTo>
                  <a:lnTo>
                    <a:pt x="410" y="186"/>
                  </a:lnTo>
                  <a:lnTo>
                    <a:pt x="618" y="218"/>
                  </a:lnTo>
                  <a:lnTo>
                    <a:pt x="538" y="752"/>
                  </a:lnTo>
                  <a:lnTo>
                    <a:pt x="0" y="663"/>
                  </a:lnTo>
                  <a:lnTo>
                    <a:pt x="135" y="0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4" name="Google Shape;2866;p71" title="OR">
              <a:extLst>
                <a:ext uri="{FF2B5EF4-FFF2-40B4-BE49-F238E27FC236}">
                  <a16:creationId xmlns:a16="http://schemas.microsoft.com/office/drawing/2014/main" id="{ED82ECCF-4210-DCA2-43A4-EA9CFC40A128}"/>
                </a:ext>
              </a:extLst>
            </p:cNvPr>
            <p:cNvSpPr/>
            <p:nvPr/>
          </p:nvSpPr>
          <p:spPr>
            <a:xfrm>
              <a:off x="1558710" y="2869501"/>
              <a:ext cx="884145" cy="739775"/>
            </a:xfrm>
            <a:custGeom>
              <a:avLst/>
              <a:gdLst/>
              <a:ahLst/>
              <a:cxnLst/>
              <a:rect l="l" t="t" r="r" b="b"/>
              <a:pathLst>
                <a:path w="871" h="720" extrusionOk="0">
                  <a:moveTo>
                    <a:pt x="0" y="537"/>
                  </a:moveTo>
                  <a:lnTo>
                    <a:pt x="38" y="355"/>
                  </a:lnTo>
                  <a:lnTo>
                    <a:pt x="82" y="302"/>
                  </a:lnTo>
                  <a:lnTo>
                    <a:pt x="188" y="0"/>
                  </a:lnTo>
                  <a:lnTo>
                    <a:pt x="243" y="15"/>
                  </a:lnTo>
                  <a:lnTo>
                    <a:pt x="245" y="28"/>
                  </a:lnTo>
                  <a:lnTo>
                    <a:pt x="258" y="30"/>
                  </a:lnTo>
                  <a:lnTo>
                    <a:pt x="325" y="134"/>
                  </a:lnTo>
                  <a:lnTo>
                    <a:pt x="399" y="133"/>
                  </a:lnTo>
                  <a:lnTo>
                    <a:pt x="454" y="157"/>
                  </a:lnTo>
                  <a:lnTo>
                    <a:pt x="481" y="152"/>
                  </a:lnTo>
                  <a:lnTo>
                    <a:pt x="648" y="157"/>
                  </a:lnTo>
                  <a:lnTo>
                    <a:pt x="838" y="199"/>
                  </a:lnTo>
                  <a:lnTo>
                    <a:pt x="848" y="224"/>
                  </a:lnTo>
                  <a:lnTo>
                    <a:pt x="871" y="256"/>
                  </a:lnTo>
                  <a:lnTo>
                    <a:pt x="806" y="353"/>
                  </a:lnTo>
                  <a:lnTo>
                    <a:pt x="766" y="389"/>
                  </a:lnTo>
                  <a:lnTo>
                    <a:pt x="760" y="416"/>
                  </a:lnTo>
                  <a:lnTo>
                    <a:pt x="783" y="444"/>
                  </a:lnTo>
                  <a:lnTo>
                    <a:pt x="756" y="503"/>
                  </a:lnTo>
                  <a:lnTo>
                    <a:pt x="703" y="720"/>
                  </a:lnTo>
                  <a:lnTo>
                    <a:pt x="410" y="650"/>
                  </a:lnTo>
                  <a:lnTo>
                    <a:pt x="0" y="537"/>
                  </a:lnTo>
                  <a:lnTo>
                    <a:pt x="0" y="537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5" name="Google Shape;2867;p71" title="CA">
              <a:extLst>
                <a:ext uri="{FF2B5EF4-FFF2-40B4-BE49-F238E27FC236}">
                  <a16:creationId xmlns:a16="http://schemas.microsoft.com/office/drawing/2014/main" id="{834CF463-33D9-2AED-5386-3680C976B11F}"/>
                </a:ext>
              </a:extLst>
            </p:cNvPr>
            <p:cNvSpPr/>
            <p:nvPr/>
          </p:nvSpPr>
          <p:spPr>
            <a:xfrm>
              <a:off x="1476169" y="3425126"/>
              <a:ext cx="879383" cy="1482725"/>
            </a:xfrm>
            <a:custGeom>
              <a:avLst/>
              <a:gdLst/>
              <a:ahLst/>
              <a:cxnLst/>
              <a:rect l="l" t="t" r="r" b="b"/>
              <a:pathLst>
                <a:path w="865" h="1443" extrusionOk="0">
                  <a:moveTo>
                    <a:pt x="29" y="293"/>
                  </a:moveTo>
                  <a:lnTo>
                    <a:pt x="4" y="405"/>
                  </a:lnTo>
                  <a:lnTo>
                    <a:pt x="87" y="586"/>
                  </a:lnTo>
                  <a:lnTo>
                    <a:pt x="103" y="574"/>
                  </a:lnTo>
                  <a:lnTo>
                    <a:pt x="129" y="650"/>
                  </a:lnTo>
                  <a:lnTo>
                    <a:pt x="87" y="597"/>
                  </a:lnTo>
                  <a:lnTo>
                    <a:pt x="78" y="681"/>
                  </a:lnTo>
                  <a:lnTo>
                    <a:pt x="125" y="732"/>
                  </a:lnTo>
                  <a:lnTo>
                    <a:pt x="93" y="803"/>
                  </a:lnTo>
                  <a:lnTo>
                    <a:pt x="184" y="994"/>
                  </a:lnTo>
                  <a:lnTo>
                    <a:pt x="164" y="1065"/>
                  </a:lnTo>
                  <a:lnTo>
                    <a:pt x="283" y="1120"/>
                  </a:lnTo>
                  <a:lnTo>
                    <a:pt x="327" y="1177"/>
                  </a:lnTo>
                  <a:lnTo>
                    <a:pt x="378" y="1196"/>
                  </a:lnTo>
                  <a:lnTo>
                    <a:pt x="378" y="1230"/>
                  </a:lnTo>
                  <a:lnTo>
                    <a:pt x="411" y="1238"/>
                  </a:lnTo>
                  <a:lnTo>
                    <a:pt x="481" y="1348"/>
                  </a:lnTo>
                  <a:lnTo>
                    <a:pt x="481" y="1426"/>
                  </a:lnTo>
                  <a:lnTo>
                    <a:pt x="789" y="1443"/>
                  </a:lnTo>
                  <a:lnTo>
                    <a:pt x="770" y="1413"/>
                  </a:lnTo>
                  <a:lnTo>
                    <a:pt x="779" y="1365"/>
                  </a:lnTo>
                  <a:lnTo>
                    <a:pt x="829" y="1287"/>
                  </a:lnTo>
                  <a:lnTo>
                    <a:pt x="865" y="1264"/>
                  </a:lnTo>
                  <a:lnTo>
                    <a:pt x="844" y="1236"/>
                  </a:lnTo>
                  <a:lnTo>
                    <a:pt x="831" y="1160"/>
                  </a:lnTo>
                  <a:lnTo>
                    <a:pt x="388" y="497"/>
                  </a:lnTo>
                  <a:lnTo>
                    <a:pt x="492" y="113"/>
                  </a:lnTo>
                  <a:lnTo>
                    <a:pt x="82" y="0"/>
                  </a:lnTo>
                  <a:lnTo>
                    <a:pt x="70" y="23"/>
                  </a:lnTo>
                  <a:lnTo>
                    <a:pt x="0" y="192"/>
                  </a:lnTo>
                  <a:lnTo>
                    <a:pt x="29" y="293"/>
                  </a:lnTo>
                  <a:lnTo>
                    <a:pt x="29" y="293"/>
                  </a:ln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6" name="Google Shape;2868;p71" title="NV">
              <a:extLst>
                <a:ext uri="{FF2B5EF4-FFF2-40B4-BE49-F238E27FC236}">
                  <a16:creationId xmlns:a16="http://schemas.microsoft.com/office/drawing/2014/main" id="{0F673499-379B-6F77-0CEF-0DB74F111B7C}"/>
                </a:ext>
              </a:extLst>
            </p:cNvPr>
            <p:cNvSpPr/>
            <p:nvPr/>
          </p:nvSpPr>
          <p:spPr>
            <a:xfrm>
              <a:off x="1868240" y="3541014"/>
              <a:ext cx="711126" cy="1076325"/>
            </a:xfrm>
            <a:custGeom>
              <a:avLst/>
              <a:gdLst/>
              <a:ahLst/>
              <a:cxnLst/>
              <a:rect l="l" t="t" r="r" b="b"/>
              <a:pathLst>
                <a:path w="696" h="1047" extrusionOk="0">
                  <a:moveTo>
                    <a:pt x="0" y="384"/>
                  </a:moveTo>
                  <a:lnTo>
                    <a:pt x="443" y="1047"/>
                  </a:lnTo>
                  <a:lnTo>
                    <a:pt x="458" y="904"/>
                  </a:lnTo>
                  <a:lnTo>
                    <a:pt x="483" y="897"/>
                  </a:lnTo>
                  <a:lnTo>
                    <a:pt x="525" y="921"/>
                  </a:lnTo>
                  <a:lnTo>
                    <a:pt x="561" y="796"/>
                  </a:lnTo>
                  <a:lnTo>
                    <a:pt x="696" y="133"/>
                  </a:lnTo>
                  <a:lnTo>
                    <a:pt x="397" y="70"/>
                  </a:lnTo>
                  <a:lnTo>
                    <a:pt x="104" y="0"/>
                  </a:lnTo>
                  <a:lnTo>
                    <a:pt x="0" y="384"/>
                  </a:lnTo>
                  <a:lnTo>
                    <a:pt x="0" y="38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7" name="Google Shape;2869;p71" title="ID">
              <a:extLst>
                <a:ext uri="{FF2B5EF4-FFF2-40B4-BE49-F238E27FC236}">
                  <a16:creationId xmlns:a16="http://schemas.microsoft.com/office/drawing/2014/main" id="{CF909AC0-AB97-9BD2-B5D9-C9DA97F69D62}"/>
                </a:ext>
              </a:extLst>
            </p:cNvPr>
            <p:cNvSpPr/>
            <p:nvPr/>
          </p:nvSpPr>
          <p:spPr>
            <a:xfrm>
              <a:off x="2273010" y="2674238"/>
              <a:ext cx="663506" cy="1055688"/>
            </a:xfrm>
            <a:custGeom>
              <a:avLst/>
              <a:gdLst/>
              <a:ahLst/>
              <a:cxnLst/>
              <a:rect l="l" t="t" r="r" b="b"/>
              <a:pathLst>
                <a:path w="654" h="1027" extrusionOk="0">
                  <a:moveTo>
                    <a:pt x="0" y="909"/>
                  </a:moveTo>
                  <a:lnTo>
                    <a:pt x="53" y="692"/>
                  </a:lnTo>
                  <a:lnTo>
                    <a:pt x="80" y="633"/>
                  </a:lnTo>
                  <a:lnTo>
                    <a:pt x="57" y="605"/>
                  </a:lnTo>
                  <a:lnTo>
                    <a:pt x="63" y="578"/>
                  </a:lnTo>
                  <a:lnTo>
                    <a:pt x="103" y="542"/>
                  </a:lnTo>
                  <a:lnTo>
                    <a:pt x="168" y="445"/>
                  </a:lnTo>
                  <a:lnTo>
                    <a:pt x="145" y="413"/>
                  </a:lnTo>
                  <a:lnTo>
                    <a:pt x="135" y="388"/>
                  </a:lnTo>
                  <a:lnTo>
                    <a:pt x="139" y="333"/>
                  </a:lnTo>
                  <a:lnTo>
                    <a:pt x="219" y="0"/>
                  </a:lnTo>
                  <a:lnTo>
                    <a:pt x="304" y="19"/>
                  </a:lnTo>
                  <a:lnTo>
                    <a:pt x="276" y="149"/>
                  </a:lnTo>
                  <a:lnTo>
                    <a:pt x="295" y="194"/>
                  </a:lnTo>
                  <a:lnTo>
                    <a:pt x="297" y="223"/>
                  </a:lnTo>
                  <a:lnTo>
                    <a:pt x="287" y="228"/>
                  </a:lnTo>
                  <a:lnTo>
                    <a:pt x="320" y="259"/>
                  </a:lnTo>
                  <a:lnTo>
                    <a:pt x="354" y="342"/>
                  </a:lnTo>
                  <a:lnTo>
                    <a:pt x="365" y="417"/>
                  </a:lnTo>
                  <a:lnTo>
                    <a:pt x="371" y="457"/>
                  </a:lnTo>
                  <a:lnTo>
                    <a:pt x="346" y="495"/>
                  </a:lnTo>
                  <a:lnTo>
                    <a:pt x="363" y="512"/>
                  </a:lnTo>
                  <a:lnTo>
                    <a:pt x="409" y="487"/>
                  </a:lnTo>
                  <a:lnTo>
                    <a:pt x="439" y="618"/>
                  </a:lnTo>
                  <a:lnTo>
                    <a:pt x="460" y="626"/>
                  </a:lnTo>
                  <a:lnTo>
                    <a:pt x="464" y="664"/>
                  </a:lnTo>
                  <a:lnTo>
                    <a:pt x="523" y="679"/>
                  </a:lnTo>
                  <a:lnTo>
                    <a:pt x="616" y="679"/>
                  </a:lnTo>
                  <a:lnTo>
                    <a:pt x="654" y="696"/>
                  </a:lnTo>
                  <a:lnTo>
                    <a:pt x="599" y="1027"/>
                  </a:lnTo>
                  <a:lnTo>
                    <a:pt x="299" y="972"/>
                  </a:lnTo>
                  <a:lnTo>
                    <a:pt x="0" y="909"/>
                  </a:lnTo>
                  <a:lnTo>
                    <a:pt x="0" y="909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8" name="Google Shape;2870;p71" title="MT">
              <a:extLst>
                <a:ext uri="{FF2B5EF4-FFF2-40B4-BE49-F238E27FC236}">
                  <a16:creationId xmlns:a16="http://schemas.microsoft.com/office/drawing/2014/main" id="{DB9E1283-5F56-4E4F-D286-17AF05E73973}"/>
                </a:ext>
              </a:extLst>
            </p:cNvPr>
            <p:cNvSpPr/>
            <p:nvPr/>
          </p:nvSpPr>
          <p:spPr>
            <a:xfrm>
              <a:off x="2552381" y="2694876"/>
              <a:ext cx="1138118" cy="712787"/>
            </a:xfrm>
            <a:custGeom>
              <a:avLst/>
              <a:gdLst/>
              <a:ahLst/>
              <a:cxnLst/>
              <a:rect l="l" t="t" r="r" b="b"/>
              <a:pathLst>
                <a:path w="1118" h="692" extrusionOk="0">
                  <a:moveTo>
                    <a:pt x="19" y="175"/>
                  </a:moveTo>
                  <a:lnTo>
                    <a:pt x="21" y="204"/>
                  </a:lnTo>
                  <a:lnTo>
                    <a:pt x="11" y="209"/>
                  </a:lnTo>
                  <a:lnTo>
                    <a:pt x="44" y="240"/>
                  </a:lnTo>
                  <a:lnTo>
                    <a:pt x="78" y="323"/>
                  </a:lnTo>
                  <a:lnTo>
                    <a:pt x="89" y="398"/>
                  </a:lnTo>
                  <a:lnTo>
                    <a:pt x="95" y="438"/>
                  </a:lnTo>
                  <a:lnTo>
                    <a:pt x="70" y="476"/>
                  </a:lnTo>
                  <a:lnTo>
                    <a:pt x="87" y="493"/>
                  </a:lnTo>
                  <a:lnTo>
                    <a:pt x="133" y="468"/>
                  </a:lnTo>
                  <a:lnTo>
                    <a:pt x="163" y="599"/>
                  </a:lnTo>
                  <a:lnTo>
                    <a:pt x="184" y="607"/>
                  </a:lnTo>
                  <a:lnTo>
                    <a:pt x="188" y="645"/>
                  </a:lnTo>
                  <a:lnTo>
                    <a:pt x="205" y="662"/>
                  </a:lnTo>
                  <a:lnTo>
                    <a:pt x="247" y="660"/>
                  </a:lnTo>
                  <a:lnTo>
                    <a:pt x="340" y="660"/>
                  </a:lnTo>
                  <a:lnTo>
                    <a:pt x="378" y="677"/>
                  </a:lnTo>
                  <a:lnTo>
                    <a:pt x="390" y="609"/>
                  </a:lnTo>
                  <a:lnTo>
                    <a:pt x="694" y="654"/>
                  </a:lnTo>
                  <a:lnTo>
                    <a:pt x="1068" y="692"/>
                  </a:lnTo>
                  <a:lnTo>
                    <a:pt x="1080" y="567"/>
                  </a:lnTo>
                  <a:lnTo>
                    <a:pt x="1118" y="162"/>
                  </a:lnTo>
                  <a:lnTo>
                    <a:pt x="622" y="105"/>
                  </a:lnTo>
                  <a:lnTo>
                    <a:pt x="376" y="67"/>
                  </a:lnTo>
                  <a:lnTo>
                    <a:pt x="28" y="0"/>
                  </a:lnTo>
                  <a:lnTo>
                    <a:pt x="0" y="130"/>
                  </a:lnTo>
                  <a:lnTo>
                    <a:pt x="19" y="175"/>
                  </a:lnTo>
                  <a:lnTo>
                    <a:pt x="19" y="175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9" name="Google Shape;2871;p71" title="AZ">
              <a:extLst>
                <a:ext uri="{FF2B5EF4-FFF2-40B4-BE49-F238E27FC236}">
                  <a16:creationId xmlns:a16="http://schemas.microsoft.com/office/drawing/2014/main" id="{4161F30A-CC9B-E1A8-CABB-46B0D54D5830}"/>
                </a:ext>
              </a:extLst>
            </p:cNvPr>
            <p:cNvSpPr/>
            <p:nvPr/>
          </p:nvSpPr>
          <p:spPr>
            <a:xfrm>
              <a:off x="2231740" y="4360163"/>
              <a:ext cx="755571" cy="863600"/>
            </a:xfrm>
            <a:custGeom>
              <a:avLst/>
              <a:gdLst/>
              <a:ahLst/>
              <a:cxnLst/>
              <a:rect l="l" t="t" r="r" b="b"/>
              <a:pathLst>
                <a:path w="746" h="840" extrusionOk="0">
                  <a:moveTo>
                    <a:pt x="48" y="534"/>
                  </a:moveTo>
                  <a:lnTo>
                    <a:pt x="29" y="504"/>
                  </a:lnTo>
                  <a:lnTo>
                    <a:pt x="38" y="456"/>
                  </a:lnTo>
                  <a:lnTo>
                    <a:pt x="88" y="378"/>
                  </a:lnTo>
                  <a:lnTo>
                    <a:pt x="124" y="355"/>
                  </a:lnTo>
                  <a:lnTo>
                    <a:pt x="103" y="327"/>
                  </a:lnTo>
                  <a:lnTo>
                    <a:pt x="90" y="251"/>
                  </a:lnTo>
                  <a:lnTo>
                    <a:pt x="105" y="108"/>
                  </a:lnTo>
                  <a:lnTo>
                    <a:pt x="130" y="101"/>
                  </a:lnTo>
                  <a:lnTo>
                    <a:pt x="172" y="125"/>
                  </a:lnTo>
                  <a:lnTo>
                    <a:pt x="208" y="0"/>
                  </a:lnTo>
                  <a:lnTo>
                    <a:pt x="746" y="89"/>
                  </a:lnTo>
                  <a:lnTo>
                    <a:pt x="634" y="840"/>
                  </a:lnTo>
                  <a:lnTo>
                    <a:pt x="468" y="817"/>
                  </a:lnTo>
                  <a:lnTo>
                    <a:pt x="366" y="789"/>
                  </a:lnTo>
                  <a:lnTo>
                    <a:pt x="154" y="705"/>
                  </a:lnTo>
                  <a:lnTo>
                    <a:pt x="0" y="576"/>
                  </a:lnTo>
                  <a:lnTo>
                    <a:pt x="48" y="534"/>
                  </a:lnTo>
                  <a:lnTo>
                    <a:pt x="48" y="534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3200">
                <a:ea typeface="Verdana"/>
                <a:sym typeface="Verdana"/>
              </a:endParaRPr>
            </a:p>
          </p:txBody>
        </p:sp>
        <p:sp>
          <p:nvSpPr>
            <p:cNvPr id="70" name="Google Shape;2872;p71" title="WY">
              <a:extLst>
                <a:ext uri="{FF2B5EF4-FFF2-40B4-BE49-F238E27FC236}">
                  <a16:creationId xmlns:a16="http://schemas.microsoft.com/office/drawing/2014/main" id="{3FFF6764-AC69-C94F-4FBC-CB106A31FE12}"/>
                </a:ext>
              </a:extLst>
            </p:cNvPr>
            <p:cNvSpPr/>
            <p:nvPr/>
          </p:nvSpPr>
          <p:spPr>
            <a:xfrm>
              <a:off x="2857149" y="3321938"/>
              <a:ext cx="782555" cy="636588"/>
            </a:xfrm>
            <a:custGeom>
              <a:avLst/>
              <a:gdLst/>
              <a:ahLst/>
              <a:cxnLst/>
              <a:rect l="l" t="t" r="r" b="b"/>
              <a:pathLst>
                <a:path w="770" h="619" extrusionOk="0">
                  <a:moveTo>
                    <a:pt x="0" y="530"/>
                  </a:moveTo>
                  <a:lnTo>
                    <a:pt x="92" y="0"/>
                  </a:lnTo>
                  <a:lnTo>
                    <a:pt x="396" y="45"/>
                  </a:lnTo>
                  <a:lnTo>
                    <a:pt x="770" y="83"/>
                  </a:lnTo>
                  <a:lnTo>
                    <a:pt x="744" y="351"/>
                  </a:lnTo>
                  <a:lnTo>
                    <a:pt x="719" y="619"/>
                  </a:lnTo>
                  <a:lnTo>
                    <a:pt x="208" y="562"/>
                  </a:lnTo>
                  <a:lnTo>
                    <a:pt x="0" y="530"/>
                  </a:lnTo>
                  <a:lnTo>
                    <a:pt x="0" y="53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1" name="Google Shape;2873;p71" title="CO">
              <a:extLst>
                <a:ext uri="{FF2B5EF4-FFF2-40B4-BE49-F238E27FC236}">
                  <a16:creationId xmlns:a16="http://schemas.microsoft.com/office/drawing/2014/main" id="{4A23B907-D147-6120-F689-3F198E1BCE4A}"/>
                </a:ext>
              </a:extLst>
            </p:cNvPr>
            <p:cNvSpPr/>
            <p:nvPr/>
          </p:nvSpPr>
          <p:spPr>
            <a:xfrm>
              <a:off x="2987310" y="3899788"/>
              <a:ext cx="809540" cy="631825"/>
            </a:xfrm>
            <a:custGeom>
              <a:avLst/>
              <a:gdLst/>
              <a:ahLst/>
              <a:cxnLst/>
              <a:rect l="l" t="t" r="r" b="b"/>
              <a:pathLst>
                <a:path w="796" h="612" extrusionOk="0">
                  <a:moveTo>
                    <a:pt x="80" y="0"/>
                  </a:moveTo>
                  <a:lnTo>
                    <a:pt x="591" y="57"/>
                  </a:lnTo>
                  <a:lnTo>
                    <a:pt x="796" y="74"/>
                  </a:lnTo>
                  <a:lnTo>
                    <a:pt x="789" y="207"/>
                  </a:lnTo>
                  <a:lnTo>
                    <a:pt x="760" y="612"/>
                  </a:lnTo>
                  <a:lnTo>
                    <a:pt x="656" y="605"/>
                  </a:lnTo>
                  <a:lnTo>
                    <a:pt x="331" y="576"/>
                  </a:lnTo>
                  <a:lnTo>
                    <a:pt x="0" y="534"/>
                  </a:lnTo>
                  <a:lnTo>
                    <a:pt x="80" y="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2" name="Google Shape;2874;p71" title="NM">
              <a:extLst>
                <a:ext uri="{FF2B5EF4-FFF2-40B4-BE49-F238E27FC236}">
                  <a16:creationId xmlns:a16="http://schemas.microsoft.com/office/drawing/2014/main" id="{65D9B606-0BD3-8D87-23F2-BB86DFD6A5D8}"/>
                </a:ext>
              </a:extLst>
            </p:cNvPr>
            <p:cNvSpPr/>
            <p:nvPr/>
          </p:nvSpPr>
          <p:spPr>
            <a:xfrm>
              <a:off x="2869847" y="4450651"/>
              <a:ext cx="782555" cy="785812"/>
            </a:xfrm>
            <a:custGeom>
              <a:avLst/>
              <a:gdLst/>
              <a:ahLst/>
              <a:cxnLst/>
              <a:rect l="l" t="t" r="r" b="b"/>
              <a:pathLst>
                <a:path w="768" h="764" extrusionOk="0">
                  <a:moveTo>
                    <a:pt x="97" y="764"/>
                  </a:moveTo>
                  <a:lnTo>
                    <a:pt x="106" y="707"/>
                  </a:lnTo>
                  <a:lnTo>
                    <a:pt x="298" y="732"/>
                  </a:lnTo>
                  <a:lnTo>
                    <a:pt x="290" y="704"/>
                  </a:lnTo>
                  <a:lnTo>
                    <a:pt x="705" y="742"/>
                  </a:lnTo>
                  <a:lnTo>
                    <a:pt x="768" y="71"/>
                  </a:lnTo>
                  <a:lnTo>
                    <a:pt x="443" y="42"/>
                  </a:lnTo>
                  <a:lnTo>
                    <a:pt x="112" y="0"/>
                  </a:lnTo>
                  <a:lnTo>
                    <a:pt x="0" y="751"/>
                  </a:lnTo>
                  <a:lnTo>
                    <a:pt x="97" y="764"/>
                  </a:lnTo>
                  <a:lnTo>
                    <a:pt x="97" y="764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3" name="Google Shape;2875;p71" title="TX">
              <a:extLst>
                <a:ext uri="{FF2B5EF4-FFF2-40B4-BE49-F238E27FC236}">
                  <a16:creationId xmlns:a16="http://schemas.microsoft.com/office/drawing/2014/main" id="{8912AD61-F452-FB28-D024-C0387EC2F94D}"/>
                </a:ext>
              </a:extLst>
            </p:cNvPr>
            <p:cNvSpPr/>
            <p:nvPr/>
          </p:nvSpPr>
          <p:spPr>
            <a:xfrm>
              <a:off x="3168266" y="4593526"/>
              <a:ext cx="1547650" cy="1482725"/>
            </a:xfrm>
            <a:custGeom>
              <a:avLst/>
              <a:gdLst/>
              <a:ahLst/>
              <a:cxnLst/>
              <a:rect l="l" t="t" r="r" b="b"/>
              <a:pathLst>
                <a:path w="1527" h="1439" extrusionOk="0">
                  <a:moveTo>
                    <a:pt x="0" y="563"/>
                  </a:moveTo>
                  <a:lnTo>
                    <a:pt x="415" y="601"/>
                  </a:lnTo>
                  <a:lnTo>
                    <a:pt x="472" y="0"/>
                  </a:lnTo>
                  <a:lnTo>
                    <a:pt x="803" y="19"/>
                  </a:lnTo>
                  <a:lnTo>
                    <a:pt x="791" y="277"/>
                  </a:lnTo>
                  <a:lnTo>
                    <a:pt x="824" y="304"/>
                  </a:lnTo>
                  <a:lnTo>
                    <a:pt x="854" y="304"/>
                  </a:lnTo>
                  <a:lnTo>
                    <a:pt x="879" y="329"/>
                  </a:lnTo>
                  <a:lnTo>
                    <a:pt x="928" y="340"/>
                  </a:lnTo>
                  <a:lnTo>
                    <a:pt x="1029" y="384"/>
                  </a:lnTo>
                  <a:lnTo>
                    <a:pt x="1046" y="365"/>
                  </a:lnTo>
                  <a:lnTo>
                    <a:pt x="1111" y="403"/>
                  </a:lnTo>
                  <a:lnTo>
                    <a:pt x="1196" y="401"/>
                  </a:lnTo>
                  <a:lnTo>
                    <a:pt x="1255" y="384"/>
                  </a:lnTo>
                  <a:lnTo>
                    <a:pt x="1337" y="369"/>
                  </a:lnTo>
                  <a:lnTo>
                    <a:pt x="1411" y="409"/>
                  </a:lnTo>
                  <a:lnTo>
                    <a:pt x="1423" y="422"/>
                  </a:lnTo>
                  <a:lnTo>
                    <a:pt x="1463" y="422"/>
                  </a:lnTo>
                  <a:lnTo>
                    <a:pt x="1470" y="635"/>
                  </a:lnTo>
                  <a:lnTo>
                    <a:pt x="1527" y="739"/>
                  </a:lnTo>
                  <a:lnTo>
                    <a:pt x="1506" y="821"/>
                  </a:lnTo>
                  <a:lnTo>
                    <a:pt x="1510" y="889"/>
                  </a:lnTo>
                  <a:lnTo>
                    <a:pt x="1485" y="924"/>
                  </a:lnTo>
                  <a:lnTo>
                    <a:pt x="1495" y="935"/>
                  </a:lnTo>
                  <a:lnTo>
                    <a:pt x="1432" y="954"/>
                  </a:lnTo>
                  <a:lnTo>
                    <a:pt x="1383" y="960"/>
                  </a:lnTo>
                  <a:lnTo>
                    <a:pt x="1392" y="924"/>
                  </a:lnTo>
                  <a:lnTo>
                    <a:pt x="1366" y="945"/>
                  </a:lnTo>
                  <a:lnTo>
                    <a:pt x="1367" y="986"/>
                  </a:lnTo>
                  <a:lnTo>
                    <a:pt x="1333" y="1030"/>
                  </a:lnTo>
                  <a:lnTo>
                    <a:pt x="1153" y="1121"/>
                  </a:lnTo>
                  <a:lnTo>
                    <a:pt x="1096" y="1180"/>
                  </a:lnTo>
                  <a:lnTo>
                    <a:pt x="1042" y="1308"/>
                  </a:lnTo>
                  <a:lnTo>
                    <a:pt x="1086" y="1439"/>
                  </a:lnTo>
                  <a:lnTo>
                    <a:pt x="1044" y="1439"/>
                  </a:lnTo>
                  <a:lnTo>
                    <a:pt x="848" y="1370"/>
                  </a:lnTo>
                  <a:lnTo>
                    <a:pt x="827" y="1313"/>
                  </a:lnTo>
                  <a:lnTo>
                    <a:pt x="807" y="1289"/>
                  </a:lnTo>
                  <a:lnTo>
                    <a:pt x="801" y="1213"/>
                  </a:lnTo>
                  <a:lnTo>
                    <a:pt x="763" y="1186"/>
                  </a:lnTo>
                  <a:lnTo>
                    <a:pt x="658" y="984"/>
                  </a:lnTo>
                  <a:lnTo>
                    <a:pt x="607" y="946"/>
                  </a:lnTo>
                  <a:lnTo>
                    <a:pt x="592" y="914"/>
                  </a:lnTo>
                  <a:lnTo>
                    <a:pt x="438" y="907"/>
                  </a:lnTo>
                  <a:lnTo>
                    <a:pt x="356" y="1002"/>
                  </a:lnTo>
                  <a:lnTo>
                    <a:pt x="217" y="903"/>
                  </a:lnTo>
                  <a:lnTo>
                    <a:pt x="175" y="766"/>
                  </a:lnTo>
                  <a:lnTo>
                    <a:pt x="42" y="639"/>
                  </a:lnTo>
                  <a:lnTo>
                    <a:pt x="27" y="597"/>
                  </a:lnTo>
                  <a:lnTo>
                    <a:pt x="8" y="591"/>
                  </a:lnTo>
                  <a:lnTo>
                    <a:pt x="0" y="563"/>
                  </a:lnTo>
                  <a:lnTo>
                    <a:pt x="0" y="563"/>
                  </a:ln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3200">
                <a:ea typeface="Verdana"/>
                <a:sym typeface="Verdana"/>
              </a:endParaRPr>
            </a:p>
          </p:txBody>
        </p:sp>
        <p:sp>
          <p:nvSpPr>
            <p:cNvPr id="74" name="Google Shape;2876;p71" title="ND">
              <a:extLst>
                <a:ext uri="{FF2B5EF4-FFF2-40B4-BE49-F238E27FC236}">
                  <a16:creationId xmlns:a16="http://schemas.microsoft.com/office/drawing/2014/main" id="{12186565-2B66-F5E1-4D39-64432782392C}"/>
                </a:ext>
              </a:extLst>
            </p:cNvPr>
            <p:cNvSpPr/>
            <p:nvPr/>
          </p:nvSpPr>
          <p:spPr>
            <a:xfrm>
              <a:off x="3647641" y="2861563"/>
              <a:ext cx="733348" cy="450850"/>
            </a:xfrm>
            <a:custGeom>
              <a:avLst/>
              <a:gdLst/>
              <a:ahLst/>
              <a:cxnLst/>
              <a:rect l="l" t="t" r="r" b="b"/>
              <a:pathLst>
                <a:path w="718" h="441" extrusionOk="0">
                  <a:moveTo>
                    <a:pt x="38" y="0"/>
                  </a:moveTo>
                  <a:lnTo>
                    <a:pt x="663" y="32"/>
                  </a:lnTo>
                  <a:lnTo>
                    <a:pt x="667" y="142"/>
                  </a:lnTo>
                  <a:lnTo>
                    <a:pt x="696" y="234"/>
                  </a:lnTo>
                  <a:lnTo>
                    <a:pt x="699" y="348"/>
                  </a:lnTo>
                  <a:lnTo>
                    <a:pt x="718" y="441"/>
                  </a:lnTo>
                  <a:lnTo>
                    <a:pt x="340" y="429"/>
                  </a:lnTo>
                  <a:lnTo>
                    <a:pt x="0" y="405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5" name="Google Shape;2877;p71" title="SD">
              <a:extLst>
                <a:ext uri="{FF2B5EF4-FFF2-40B4-BE49-F238E27FC236}">
                  <a16:creationId xmlns:a16="http://schemas.microsoft.com/office/drawing/2014/main" id="{22324CE8-A864-DF2B-C3C3-8EC4D6497F2E}"/>
                </a:ext>
              </a:extLst>
            </p:cNvPr>
            <p:cNvSpPr/>
            <p:nvPr/>
          </p:nvSpPr>
          <p:spPr>
            <a:xfrm>
              <a:off x="3609545" y="3275901"/>
              <a:ext cx="782555" cy="515937"/>
            </a:xfrm>
            <a:custGeom>
              <a:avLst/>
              <a:gdLst/>
              <a:ahLst/>
              <a:cxnLst/>
              <a:rect l="l" t="t" r="r" b="b"/>
              <a:pathLst>
                <a:path w="768" h="502" extrusionOk="0">
                  <a:moveTo>
                    <a:pt x="38" y="0"/>
                  </a:moveTo>
                  <a:lnTo>
                    <a:pt x="378" y="24"/>
                  </a:lnTo>
                  <a:lnTo>
                    <a:pt x="756" y="36"/>
                  </a:lnTo>
                  <a:lnTo>
                    <a:pt x="732" y="83"/>
                  </a:lnTo>
                  <a:lnTo>
                    <a:pt x="768" y="118"/>
                  </a:lnTo>
                  <a:lnTo>
                    <a:pt x="766" y="365"/>
                  </a:lnTo>
                  <a:lnTo>
                    <a:pt x="751" y="363"/>
                  </a:lnTo>
                  <a:lnTo>
                    <a:pt x="753" y="395"/>
                  </a:lnTo>
                  <a:lnTo>
                    <a:pt x="764" y="420"/>
                  </a:lnTo>
                  <a:lnTo>
                    <a:pt x="756" y="443"/>
                  </a:lnTo>
                  <a:lnTo>
                    <a:pt x="764" y="502"/>
                  </a:lnTo>
                  <a:lnTo>
                    <a:pt x="747" y="496"/>
                  </a:lnTo>
                  <a:lnTo>
                    <a:pt x="728" y="473"/>
                  </a:lnTo>
                  <a:lnTo>
                    <a:pt x="659" y="450"/>
                  </a:lnTo>
                  <a:lnTo>
                    <a:pt x="593" y="454"/>
                  </a:lnTo>
                  <a:lnTo>
                    <a:pt x="555" y="426"/>
                  </a:lnTo>
                  <a:lnTo>
                    <a:pt x="0" y="393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6" name="Google Shape;2878;p71" title="NE">
              <a:extLst>
                <a:ext uri="{FF2B5EF4-FFF2-40B4-BE49-F238E27FC236}">
                  <a16:creationId xmlns:a16="http://schemas.microsoft.com/office/drawing/2014/main" id="{B02AD8C8-B475-FAC1-8A6E-602C17886B72}"/>
                </a:ext>
              </a:extLst>
            </p:cNvPr>
            <p:cNvSpPr/>
            <p:nvPr/>
          </p:nvSpPr>
          <p:spPr>
            <a:xfrm>
              <a:off x="3587322" y="3680713"/>
              <a:ext cx="914304" cy="455613"/>
            </a:xfrm>
            <a:custGeom>
              <a:avLst/>
              <a:gdLst/>
              <a:ahLst/>
              <a:cxnLst/>
              <a:rect l="l" t="t" r="r" b="b"/>
              <a:pathLst>
                <a:path w="901" h="439" extrusionOk="0">
                  <a:moveTo>
                    <a:pt x="25" y="0"/>
                  </a:moveTo>
                  <a:lnTo>
                    <a:pt x="580" y="33"/>
                  </a:lnTo>
                  <a:lnTo>
                    <a:pt x="618" y="61"/>
                  </a:lnTo>
                  <a:lnTo>
                    <a:pt x="684" y="57"/>
                  </a:lnTo>
                  <a:lnTo>
                    <a:pt x="753" y="80"/>
                  </a:lnTo>
                  <a:lnTo>
                    <a:pt x="772" y="103"/>
                  </a:lnTo>
                  <a:lnTo>
                    <a:pt x="789" y="109"/>
                  </a:lnTo>
                  <a:lnTo>
                    <a:pt x="819" y="192"/>
                  </a:lnTo>
                  <a:lnTo>
                    <a:pt x="819" y="217"/>
                  </a:lnTo>
                  <a:lnTo>
                    <a:pt x="840" y="257"/>
                  </a:lnTo>
                  <a:lnTo>
                    <a:pt x="850" y="320"/>
                  </a:lnTo>
                  <a:lnTo>
                    <a:pt x="844" y="339"/>
                  </a:lnTo>
                  <a:lnTo>
                    <a:pt x="857" y="359"/>
                  </a:lnTo>
                  <a:lnTo>
                    <a:pt x="901" y="439"/>
                  </a:lnTo>
                  <a:lnTo>
                    <a:pt x="500" y="435"/>
                  </a:lnTo>
                  <a:lnTo>
                    <a:pt x="198" y="418"/>
                  </a:lnTo>
                  <a:lnTo>
                    <a:pt x="205" y="285"/>
                  </a:lnTo>
                  <a:lnTo>
                    <a:pt x="0" y="268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7" name="Google Shape;2879;p71" title="KS">
              <a:extLst>
                <a:ext uri="{FF2B5EF4-FFF2-40B4-BE49-F238E27FC236}">
                  <a16:creationId xmlns:a16="http://schemas.microsoft.com/office/drawing/2014/main" id="{79C43812-DFA3-A192-9A9A-6048B5EB74E7}"/>
                </a:ext>
              </a:extLst>
            </p:cNvPr>
            <p:cNvSpPr/>
            <p:nvPr/>
          </p:nvSpPr>
          <p:spPr>
            <a:xfrm>
              <a:off x="3761929" y="4115688"/>
              <a:ext cx="822239" cy="436563"/>
            </a:xfrm>
            <a:custGeom>
              <a:avLst/>
              <a:gdLst/>
              <a:ahLst/>
              <a:cxnLst/>
              <a:rect l="l" t="t" r="r" b="b"/>
              <a:pathLst>
                <a:path w="812" h="426" extrusionOk="0">
                  <a:moveTo>
                    <a:pt x="29" y="0"/>
                  </a:moveTo>
                  <a:lnTo>
                    <a:pt x="331" y="17"/>
                  </a:lnTo>
                  <a:lnTo>
                    <a:pt x="732" y="21"/>
                  </a:lnTo>
                  <a:lnTo>
                    <a:pt x="755" y="40"/>
                  </a:lnTo>
                  <a:lnTo>
                    <a:pt x="766" y="36"/>
                  </a:lnTo>
                  <a:lnTo>
                    <a:pt x="782" y="57"/>
                  </a:lnTo>
                  <a:lnTo>
                    <a:pt x="768" y="57"/>
                  </a:lnTo>
                  <a:lnTo>
                    <a:pt x="755" y="86"/>
                  </a:lnTo>
                  <a:lnTo>
                    <a:pt x="787" y="132"/>
                  </a:lnTo>
                  <a:lnTo>
                    <a:pt x="812" y="137"/>
                  </a:lnTo>
                  <a:lnTo>
                    <a:pt x="808" y="424"/>
                  </a:lnTo>
                  <a:lnTo>
                    <a:pt x="464" y="426"/>
                  </a:lnTo>
                  <a:lnTo>
                    <a:pt x="0" y="405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8" name="Google Shape;2880;p71" title="OK">
              <a:extLst>
                <a:ext uri="{FF2B5EF4-FFF2-40B4-BE49-F238E27FC236}">
                  <a16:creationId xmlns:a16="http://schemas.microsoft.com/office/drawing/2014/main" id="{4DFB9BB4-41B5-E42B-7AC5-F1BC87AC268F}"/>
                </a:ext>
              </a:extLst>
            </p:cNvPr>
            <p:cNvSpPr/>
            <p:nvPr/>
          </p:nvSpPr>
          <p:spPr>
            <a:xfrm>
              <a:off x="3644466" y="4525263"/>
              <a:ext cx="958750" cy="490538"/>
            </a:xfrm>
            <a:custGeom>
              <a:avLst/>
              <a:gdLst/>
              <a:ahLst/>
              <a:cxnLst/>
              <a:rect l="l" t="t" r="r" b="b"/>
              <a:pathLst>
                <a:path w="943" h="479" extrusionOk="0">
                  <a:moveTo>
                    <a:pt x="6" y="0"/>
                  </a:moveTo>
                  <a:lnTo>
                    <a:pt x="110" y="7"/>
                  </a:lnTo>
                  <a:lnTo>
                    <a:pt x="574" y="28"/>
                  </a:lnTo>
                  <a:lnTo>
                    <a:pt x="918" y="26"/>
                  </a:lnTo>
                  <a:lnTo>
                    <a:pt x="922" y="97"/>
                  </a:lnTo>
                  <a:lnTo>
                    <a:pt x="943" y="247"/>
                  </a:lnTo>
                  <a:lnTo>
                    <a:pt x="939" y="479"/>
                  </a:lnTo>
                  <a:lnTo>
                    <a:pt x="865" y="439"/>
                  </a:lnTo>
                  <a:lnTo>
                    <a:pt x="783" y="454"/>
                  </a:lnTo>
                  <a:lnTo>
                    <a:pt x="724" y="471"/>
                  </a:lnTo>
                  <a:lnTo>
                    <a:pt x="639" y="473"/>
                  </a:lnTo>
                  <a:lnTo>
                    <a:pt x="574" y="435"/>
                  </a:lnTo>
                  <a:lnTo>
                    <a:pt x="557" y="454"/>
                  </a:lnTo>
                  <a:lnTo>
                    <a:pt x="456" y="410"/>
                  </a:lnTo>
                  <a:lnTo>
                    <a:pt x="407" y="399"/>
                  </a:lnTo>
                  <a:lnTo>
                    <a:pt x="382" y="376"/>
                  </a:lnTo>
                  <a:lnTo>
                    <a:pt x="352" y="374"/>
                  </a:lnTo>
                  <a:lnTo>
                    <a:pt x="319" y="347"/>
                  </a:lnTo>
                  <a:lnTo>
                    <a:pt x="331" y="89"/>
                  </a:lnTo>
                  <a:lnTo>
                    <a:pt x="0" y="7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9" name="Google Shape;2881;p71" title="MN">
              <a:extLst>
                <a:ext uri="{FF2B5EF4-FFF2-40B4-BE49-F238E27FC236}">
                  <a16:creationId xmlns:a16="http://schemas.microsoft.com/office/drawing/2014/main" id="{189F4E79-004E-302E-E525-AAE4146F6973}"/>
                </a:ext>
              </a:extLst>
            </p:cNvPr>
            <p:cNvSpPr/>
            <p:nvPr/>
          </p:nvSpPr>
          <p:spPr>
            <a:xfrm>
              <a:off x="4323844" y="2858388"/>
              <a:ext cx="725411" cy="798513"/>
            </a:xfrm>
            <a:custGeom>
              <a:avLst/>
              <a:gdLst/>
              <a:ahLst/>
              <a:cxnLst/>
              <a:rect l="l" t="t" r="r" b="b"/>
              <a:pathLst>
                <a:path w="711" h="774" extrusionOk="0">
                  <a:moveTo>
                    <a:pt x="4" y="146"/>
                  </a:moveTo>
                  <a:lnTo>
                    <a:pt x="33" y="238"/>
                  </a:lnTo>
                  <a:lnTo>
                    <a:pt x="36" y="352"/>
                  </a:lnTo>
                  <a:lnTo>
                    <a:pt x="55" y="445"/>
                  </a:lnTo>
                  <a:lnTo>
                    <a:pt x="31" y="492"/>
                  </a:lnTo>
                  <a:lnTo>
                    <a:pt x="67" y="527"/>
                  </a:lnTo>
                  <a:lnTo>
                    <a:pt x="65" y="774"/>
                  </a:lnTo>
                  <a:lnTo>
                    <a:pt x="584" y="764"/>
                  </a:lnTo>
                  <a:lnTo>
                    <a:pt x="576" y="715"/>
                  </a:lnTo>
                  <a:lnTo>
                    <a:pt x="519" y="673"/>
                  </a:lnTo>
                  <a:lnTo>
                    <a:pt x="493" y="643"/>
                  </a:lnTo>
                  <a:lnTo>
                    <a:pt x="422" y="599"/>
                  </a:lnTo>
                  <a:lnTo>
                    <a:pt x="424" y="529"/>
                  </a:lnTo>
                  <a:lnTo>
                    <a:pt x="409" y="481"/>
                  </a:lnTo>
                  <a:lnTo>
                    <a:pt x="466" y="413"/>
                  </a:lnTo>
                  <a:lnTo>
                    <a:pt x="462" y="344"/>
                  </a:lnTo>
                  <a:lnTo>
                    <a:pt x="557" y="274"/>
                  </a:lnTo>
                  <a:lnTo>
                    <a:pt x="580" y="234"/>
                  </a:lnTo>
                  <a:lnTo>
                    <a:pt x="711" y="165"/>
                  </a:lnTo>
                  <a:lnTo>
                    <a:pt x="652" y="141"/>
                  </a:lnTo>
                  <a:lnTo>
                    <a:pt x="601" y="146"/>
                  </a:lnTo>
                  <a:lnTo>
                    <a:pt x="590" y="127"/>
                  </a:lnTo>
                  <a:lnTo>
                    <a:pt x="495" y="126"/>
                  </a:lnTo>
                  <a:lnTo>
                    <a:pt x="432" y="107"/>
                  </a:lnTo>
                  <a:lnTo>
                    <a:pt x="301" y="93"/>
                  </a:lnTo>
                  <a:lnTo>
                    <a:pt x="282" y="70"/>
                  </a:lnTo>
                  <a:lnTo>
                    <a:pt x="228" y="50"/>
                  </a:lnTo>
                  <a:lnTo>
                    <a:pt x="219" y="0"/>
                  </a:lnTo>
                  <a:lnTo>
                    <a:pt x="187" y="0"/>
                  </a:lnTo>
                  <a:lnTo>
                    <a:pt x="187" y="36"/>
                  </a:lnTo>
                  <a:lnTo>
                    <a:pt x="0" y="36"/>
                  </a:lnTo>
                  <a:lnTo>
                    <a:pt x="4" y="146"/>
                  </a:lnTo>
                  <a:lnTo>
                    <a:pt x="4" y="146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solidFill>
                  <a:schemeClr val="bg1"/>
                </a:solidFill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0" name="Google Shape;2882;p71" title="IA">
              <a:extLst>
                <a:ext uri="{FF2B5EF4-FFF2-40B4-BE49-F238E27FC236}">
                  <a16:creationId xmlns:a16="http://schemas.microsoft.com/office/drawing/2014/main" id="{0579A6C3-4CEC-0601-6438-66FB37D83C88}"/>
                </a:ext>
              </a:extLst>
            </p:cNvPr>
            <p:cNvSpPr/>
            <p:nvPr/>
          </p:nvSpPr>
          <p:spPr>
            <a:xfrm>
              <a:off x="4377816" y="3644201"/>
              <a:ext cx="660331" cy="431800"/>
            </a:xfrm>
            <a:custGeom>
              <a:avLst/>
              <a:gdLst/>
              <a:ahLst/>
              <a:cxnLst/>
              <a:rect l="l" t="t" r="r" b="b"/>
              <a:pathLst>
                <a:path w="652" h="420" extrusionOk="0">
                  <a:moveTo>
                    <a:pt x="2" y="40"/>
                  </a:moveTo>
                  <a:lnTo>
                    <a:pt x="13" y="65"/>
                  </a:lnTo>
                  <a:lnTo>
                    <a:pt x="5" y="88"/>
                  </a:lnTo>
                  <a:lnTo>
                    <a:pt x="13" y="147"/>
                  </a:lnTo>
                  <a:lnTo>
                    <a:pt x="43" y="230"/>
                  </a:lnTo>
                  <a:lnTo>
                    <a:pt x="43" y="255"/>
                  </a:lnTo>
                  <a:lnTo>
                    <a:pt x="64" y="295"/>
                  </a:lnTo>
                  <a:lnTo>
                    <a:pt x="74" y="358"/>
                  </a:lnTo>
                  <a:lnTo>
                    <a:pt x="68" y="377"/>
                  </a:lnTo>
                  <a:lnTo>
                    <a:pt x="81" y="397"/>
                  </a:lnTo>
                  <a:lnTo>
                    <a:pt x="504" y="388"/>
                  </a:lnTo>
                  <a:lnTo>
                    <a:pt x="534" y="420"/>
                  </a:lnTo>
                  <a:lnTo>
                    <a:pt x="578" y="325"/>
                  </a:lnTo>
                  <a:lnTo>
                    <a:pt x="564" y="289"/>
                  </a:lnTo>
                  <a:lnTo>
                    <a:pt x="639" y="232"/>
                  </a:lnTo>
                  <a:lnTo>
                    <a:pt x="652" y="190"/>
                  </a:lnTo>
                  <a:lnTo>
                    <a:pt x="599" y="129"/>
                  </a:lnTo>
                  <a:lnTo>
                    <a:pt x="545" y="67"/>
                  </a:lnTo>
                  <a:lnTo>
                    <a:pt x="534" y="0"/>
                  </a:lnTo>
                  <a:lnTo>
                    <a:pt x="15" y="10"/>
                  </a:lnTo>
                  <a:lnTo>
                    <a:pt x="0" y="8"/>
                  </a:lnTo>
                  <a:lnTo>
                    <a:pt x="2" y="40"/>
                  </a:lnTo>
                  <a:lnTo>
                    <a:pt x="2" y="4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1" name="Google Shape;2883;p71" title="MO">
              <a:extLst>
                <a:ext uri="{FF2B5EF4-FFF2-40B4-BE49-F238E27FC236}">
                  <a16:creationId xmlns:a16="http://schemas.microsoft.com/office/drawing/2014/main" id="{0563C4B7-22E8-1CCF-F342-F812FBED5816}"/>
                </a:ext>
              </a:extLst>
            </p:cNvPr>
            <p:cNvSpPr/>
            <p:nvPr/>
          </p:nvSpPr>
          <p:spPr>
            <a:xfrm>
              <a:off x="4460356" y="4041076"/>
              <a:ext cx="738110" cy="636587"/>
            </a:xfrm>
            <a:custGeom>
              <a:avLst/>
              <a:gdLst/>
              <a:ahLst/>
              <a:cxnLst/>
              <a:rect l="l" t="t" r="r" b="b"/>
              <a:pathLst>
                <a:path w="727" h="616" extrusionOk="0">
                  <a:moveTo>
                    <a:pt x="44" y="89"/>
                  </a:moveTo>
                  <a:lnTo>
                    <a:pt x="67" y="108"/>
                  </a:lnTo>
                  <a:lnTo>
                    <a:pt x="78" y="104"/>
                  </a:lnTo>
                  <a:lnTo>
                    <a:pt x="94" y="125"/>
                  </a:lnTo>
                  <a:lnTo>
                    <a:pt x="80" y="125"/>
                  </a:lnTo>
                  <a:lnTo>
                    <a:pt x="67" y="154"/>
                  </a:lnTo>
                  <a:lnTo>
                    <a:pt x="99" y="200"/>
                  </a:lnTo>
                  <a:lnTo>
                    <a:pt x="124" y="205"/>
                  </a:lnTo>
                  <a:lnTo>
                    <a:pt x="120" y="492"/>
                  </a:lnTo>
                  <a:lnTo>
                    <a:pt x="124" y="563"/>
                  </a:lnTo>
                  <a:lnTo>
                    <a:pt x="607" y="547"/>
                  </a:lnTo>
                  <a:lnTo>
                    <a:pt x="613" y="589"/>
                  </a:lnTo>
                  <a:lnTo>
                    <a:pt x="592" y="616"/>
                  </a:lnTo>
                  <a:lnTo>
                    <a:pt x="666" y="612"/>
                  </a:lnTo>
                  <a:lnTo>
                    <a:pt x="679" y="589"/>
                  </a:lnTo>
                  <a:lnTo>
                    <a:pt x="679" y="563"/>
                  </a:lnTo>
                  <a:lnTo>
                    <a:pt x="698" y="544"/>
                  </a:lnTo>
                  <a:lnTo>
                    <a:pt x="702" y="523"/>
                  </a:lnTo>
                  <a:lnTo>
                    <a:pt x="721" y="521"/>
                  </a:lnTo>
                  <a:lnTo>
                    <a:pt x="727" y="479"/>
                  </a:lnTo>
                  <a:lnTo>
                    <a:pt x="700" y="473"/>
                  </a:lnTo>
                  <a:lnTo>
                    <a:pt x="683" y="443"/>
                  </a:lnTo>
                  <a:lnTo>
                    <a:pt x="656" y="369"/>
                  </a:lnTo>
                  <a:lnTo>
                    <a:pt x="626" y="359"/>
                  </a:lnTo>
                  <a:lnTo>
                    <a:pt x="592" y="331"/>
                  </a:lnTo>
                  <a:lnTo>
                    <a:pt x="578" y="293"/>
                  </a:lnTo>
                  <a:lnTo>
                    <a:pt x="599" y="234"/>
                  </a:lnTo>
                  <a:lnTo>
                    <a:pt x="582" y="222"/>
                  </a:lnTo>
                  <a:lnTo>
                    <a:pt x="540" y="222"/>
                  </a:lnTo>
                  <a:lnTo>
                    <a:pt x="531" y="186"/>
                  </a:lnTo>
                  <a:lnTo>
                    <a:pt x="462" y="114"/>
                  </a:lnTo>
                  <a:lnTo>
                    <a:pt x="445" y="55"/>
                  </a:lnTo>
                  <a:lnTo>
                    <a:pt x="453" y="32"/>
                  </a:lnTo>
                  <a:lnTo>
                    <a:pt x="423" y="0"/>
                  </a:lnTo>
                  <a:lnTo>
                    <a:pt x="0" y="9"/>
                  </a:lnTo>
                  <a:lnTo>
                    <a:pt x="44" y="89"/>
                  </a:lnTo>
                  <a:lnTo>
                    <a:pt x="44" y="8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2" name="Google Shape;2884;p71" title="AR">
              <a:extLst>
                <a:ext uri="{FF2B5EF4-FFF2-40B4-BE49-F238E27FC236}">
                  <a16:creationId xmlns:a16="http://schemas.microsoft.com/office/drawing/2014/main" id="{BA89E1C9-8900-E56D-E816-0E35B80CD809}"/>
                </a:ext>
              </a:extLst>
            </p:cNvPr>
            <p:cNvSpPr/>
            <p:nvPr/>
          </p:nvSpPr>
          <p:spPr>
            <a:xfrm>
              <a:off x="4584169" y="4609401"/>
              <a:ext cx="558742" cy="495300"/>
            </a:xfrm>
            <a:custGeom>
              <a:avLst/>
              <a:gdLst/>
              <a:ahLst/>
              <a:cxnLst/>
              <a:rect l="l" t="t" r="r" b="b"/>
              <a:pathLst>
                <a:path w="551" h="481" extrusionOk="0">
                  <a:moveTo>
                    <a:pt x="21" y="166"/>
                  </a:moveTo>
                  <a:lnTo>
                    <a:pt x="17" y="398"/>
                  </a:lnTo>
                  <a:lnTo>
                    <a:pt x="29" y="411"/>
                  </a:lnTo>
                  <a:lnTo>
                    <a:pt x="69" y="411"/>
                  </a:lnTo>
                  <a:lnTo>
                    <a:pt x="70" y="481"/>
                  </a:lnTo>
                  <a:lnTo>
                    <a:pt x="397" y="477"/>
                  </a:lnTo>
                  <a:lnTo>
                    <a:pt x="392" y="405"/>
                  </a:lnTo>
                  <a:lnTo>
                    <a:pt x="418" y="325"/>
                  </a:lnTo>
                  <a:lnTo>
                    <a:pt x="460" y="270"/>
                  </a:lnTo>
                  <a:lnTo>
                    <a:pt x="456" y="255"/>
                  </a:lnTo>
                  <a:lnTo>
                    <a:pt x="487" y="204"/>
                  </a:lnTo>
                  <a:lnTo>
                    <a:pt x="504" y="149"/>
                  </a:lnTo>
                  <a:lnTo>
                    <a:pt x="498" y="145"/>
                  </a:lnTo>
                  <a:lnTo>
                    <a:pt x="525" y="124"/>
                  </a:lnTo>
                  <a:lnTo>
                    <a:pt x="551" y="76"/>
                  </a:lnTo>
                  <a:lnTo>
                    <a:pt x="542" y="65"/>
                  </a:lnTo>
                  <a:lnTo>
                    <a:pt x="468" y="69"/>
                  </a:lnTo>
                  <a:lnTo>
                    <a:pt x="489" y="42"/>
                  </a:lnTo>
                  <a:lnTo>
                    <a:pt x="483" y="0"/>
                  </a:lnTo>
                  <a:lnTo>
                    <a:pt x="0" y="16"/>
                  </a:lnTo>
                  <a:lnTo>
                    <a:pt x="21" y="166"/>
                  </a:lnTo>
                  <a:lnTo>
                    <a:pt x="21" y="166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3" name="Google Shape;2885;p71" title="LA">
              <a:extLst>
                <a:ext uri="{FF2B5EF4-FFF2-40B4-BE49-F238E27FC236}">
                  <a16:creationId xmlns:a16="http://schemas.microsoft.com/office/drawing/2014/main" id="{49E6694A-C025-E6B7-06A6-64FC12F41B39}"/>
                </a:ext>
              </a:extLst>
            </p:cNvPr>
            <p:cNvSpPr/>
            <p:nvPr/>
          </p:nvSpPr>
          <p:spPr>
            <a:xfrm>
              <a:off x="4657187" y="5099938"/>
              <a:ext cx="634934" cy="544513"/>
            </a:xfrm>
            <a:custGeom>
              <a:avLst/>
              <a:gdLst/>
              <a:ahLst/>
              <a:cxnLst/>
              <a:rect l="l" t="t" r="r" b="b"/>
              <a:pathLst>
                <a:path w="624" h="529" extrusionOk="0">
                  <a:moveTo>
                    <a:pt x="0" y="4"/>
                  </a:moveTo>
                  <a:lnTo>
                    <a:pt x="6" y="147"/>
                  </a:lnTo>
                  <a:lnTo>
                    <a:pt x="63" y="251"/>
                  </a:lnTo>
                  <a:lnTo>
                    <a:pt x="42" y="333"/>
                  </a:lnTo>
                  <a:lnTo>
                    <a:pt x="46" y="401"/>
                  </a:lnTo>
                  <a:lnTo>
                    <a:pt x="21" y="436"/>
                  </a:lnTo>
                  <a:lnTo>
                    <a:pt x="31" y="447"/>
                  </a:lnTo>
                  <a:lnTo>
                    <a:pt x="114" y="438"/>
                  </a:lnTo>
                  <a:lnTo>
                    <a:pt x="217" y="464"/>
                  </a:lnTo>
                  <a:lnTo>
                    <a:pt x="251" y="438"/>
                  </a:lnTo>
                  <a:lnTo>
                    <a:pt x="352" y="479"/>
                  </a:lnTo>
                  <a:lnTo>
                    <a:pt x="360" y="502"/>
                  </a:lnTo>
                  <a:lnTo>
                    <a:pt x="398" y="519"/>
                  </a:lnTo>
                  <a:lnTo>
                    <a:pt x="419" y="498"/>
                  </a:lnTo>
                  <a:lnTo>
                    <a:pt x="466" y="517"/>
                  </a:lnTo>
                  <a:lnTo>
                    <a:pt x="497" y="502"/>
                  </a:lnTo>
                  <a:lnTo>
                    <a:pt x="491" y="472"/>
                  </a:lnTo>
                  <a:lnTo>
                    <a:pt x="573" y="498"/>
                  </a:lnTo>
                  <a:lnTo>
                    <a:pt x="569" y="529"/>
                  </a:lnTo>
                  <a:lnTo>
                    <a:pt x="624" y="491"/>
                  </a:lnTo>
                  <a:lnTo>
                    <a:pt x="575" y="485"/>
                  </a:lnTo>
                  <a:lnTo>
                    <a:pt x="538" y="445"/>
                  </a:lnTo>
                  <a:lnTo>
                    <a:pt x="584" y="396"/>
                  </a:lnTo>
                  <a:lnTo>
                    <a:pt x="584" y="367"/>
                  </a:lnTo>
                  <a:lnTo>
                    <a:pt x="533" y="409"/>
                  </a:lnTo>
                  <a:lnTo>
                    <a:pt x="508" y="396"/>
                  </a:lnTo>
                  <a:lnTo>
                    <a:pt x="529" y="373"/>
                  </a:lnTo>
                  <a:lnTo>
                    <a:pt x="472" y="390"/>
                  </a:lnTo>
                  <a:lnTo>
                    <a:pt x="436" y="375"/>
                  </a:lnTo>
                  <a:lnTo>
                    <a:pt x="445" y="350"/>
                  </a:lnTo>
                  <a:lnTo>
                    <a:pt x="542" y="367"/>
                  </a:lnTo>
                  <a:lnTo>
                    <a:pt x="504" y="305"/>
                  </a:lnTo>
                  <a:lnTo>
                    <a:pt x="510" y="259"/>
                  </a:lnTo>
                  <a:lnTo>
                    <a:pt x="289" y="268"/>
                  </a:lnTo>
                  <a:lnTo>
                    <a:pt x="316" y="170"/>
                  </a:lnTo>
                  <a:lnTo>
                    <a:pt x="354" y="120"/>
                  </a:lnTo>
                  <a:lnTo>
                    <a:pt x="343" y="107"/>
                  </a:lnTo>
                  <a:lnTo>
                    <a:pt x="327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4" name="Google Shape;2886;p71" title="MI">
              <a:extLst>
                <a:ext uri="{FF2B5EF4-FFF2-40B4-BE49-F238E27FC236}">
                  <a16:creationId xmlns:a16="http://schemas.microsoft.com/office/drawing/2014/main" id="{EBD363F2-922E-76F1-C306-96FF2583C3D9}"/>
                </a:ext>
              </a:extLst>
            </p:cNvPr>
            <p:cNvSpPr/>
            <p:nvPr/>
          </p:nvSpPr>
          <p:spPr>
            <a:xfrm>
              <a:off x="4977828" y="3079050"/>
              <a:ext cx="631759" cy="317500"/>
            </a:xfrm>
            <a:custGeom>
              <a:avLst/>
              <a:gdLst/>
              <a:ahLst/>
              <a:cxnLst/>
              <a:rect l="l" t="t" r="r" b="b"/>
              <a:pathLst>
                <a:path w="622" h="310" extrusionOk="0">
                  <a:moveTo>
                    <a:pt x="224" y="203"/>
                  </a:moveTo>
                  <a:lnTo>
                    <a:pt x="232" y="222"/>
                  </a:lnTo>
                  <a:lnTo>
                    <a:pt x="253" y="228"/>
                  </a:lnTo>
                  <a:lnTo>
                    <a:pt x="283" y="310"/>
                  </a:lnTo>
                  <a:lnTo>
                    <a:pt x="338" y="197"/>
                  </a:lnTo>
                  <a:lnTo>
                    <a:pt x="367" y="201"/>
                  </a:lnTo>
                  <a:lnTo>
                    <a:pt x="403" y="184"/>
                  </a:lnTo>
                  <a:lnTo>
                    <a:pt x="462" y="184"/>
                  </a:lnTo>
                  <a:lnTo>
                    <a:pt x="483" y="158"/>
                  </a:lnTo>
                  <a:lnTo>
                    <a:pt x="599" y="161"/>
                  </a:lnTo>
                  <a:lnTo>
                    <a:pt x="622" y="144"/>
                  </a:lnTo>
                  <a:lnTo>
                    <a:pt x="584" y="101"/>
                  </a:lnTo>
                  <a:lnTo>
                    <a:pt x="513" y="102"/>
                  </a:lnTo>
                  <a:lnTo>
                    <a:pt x="456" y="95"/>
                  </a:lnTo>
                  <a:lnTo>
                    <a:pt x="384" y="95"/>
                  </a:lnTo>
                  <a:lnTo>
                    <a:pt x="359" y="131"/>
                  </a:lnTo>
                  <a:lnTo>
                    <a:pt x="323" y="110"/>
                  </a:lnTo>
                  <a:lnTo>
                    <a:pt x="285" y="114"/>
                  </a:lnTo>
                  <a:lnTo>
                    <a:pt x="272" y="76"/>
                  </a:lnTo>
                  <a:lnTo>
                    <a:pt x="190" y="70"/>
                  </a:lnTo>
                  <a:lnTo>
                    <a:pt x="181" y="57"/>
                  </a:lnTo>
                  <a:lnTo>
                    <a:pt x="217" y="17"/>
                  </a:lnTo>
                  <a:lnTo>
                    <a:pt x="247" y="15"/>
                  </a:lnTo>
                  <a:lnTo>
                    <a:pt x="217" y="0"/>
                  </a:lnTo>
                  <a:lnTo>
                    <a:pt x="171" y="11"/>
                  </a:lnTo>
                  <a:lnTo>
                    <a:pt x="95" y="87"/>
                  </a:lnTo>
                  <a:lnTo>
                    <a:pt x="57" y="95"/>
                  </a:lnTo>
                  <a:lnTo>
                    <a:pt x="0" y="133"/>
                  </a:lnTo>
                  <a:lnTo>
                    <a:pt x="224" y="203"/>
                  </a:lnTo>
                  <a:lnTo>
                    <a:pt x="224" y="20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5" name="Google Shape;2887;p71" title="MI">
              <a:extLst>
                <a:ext uri="{FF2B5EF4-FFF2-40B4-BE49-F238E27FC236}">
                  <a16:creationId xmlns:a16="http://schemas.microsoft.com/office/drawing/2014/main" id="{947DC29C-E570-DECE-775F-FB5889B6C327}"/>
                </a:ext>
              </a:extLst>
            </p:cNvPr>
            <p:cNvSpPr/>
            <p:nvPr/>
          </p:nvSpPr>
          <p:spPr>
            <a:xfrm>
              <a:off x="5384186" y="3275901"/>
              <a:ext cx="426992" cy="577850"/>
            </a:xfrm>
            <a:custGeom>
              <a:avLst/>
              <a:gdLst/>
              <a:ahLst/>
              <a:cxnLst/>
              <a:rect l="l" t="t" r="r" b="b"/>
              <a:pathLst>
                <a:path w="422" h="559" extrusionOk="0">
                  <a:moveTo>
                    <a:pt x="48" y="464"/>
                  </a:moveTo>
                  <a:lnTo>
                    <a:pt x="42" y="370"/>
                  </a:lnTo>
                  <a:lnTo>
                    <a:pt x="6" y="302"/>
                  </a:lnTo>
                  <a:lnTo>
                    <a:pt x="21" y="159"/>
                  </a:lnTo>
                  <a:lnTo>
                    <a:pt x="82" y="85"/>
                  </a:lnTo>
                  <a:lnTo>
                    <a:pt x="78" y="140"/>
                  </a:lnTo>
                  <a:lnTo>
                    <a:pt x="97" y="129"/>
                  </a:lnTo>
                  <a:lnTo>
                    <a:pt x="97" y="83"/>
                  </a:lnTo>
                  <a:lnTo>
                    <a:pt x="120" y="57"/>
                  </a:lnTo>
                  <a:lnTo>
                    <a:pt x="127" y="7"/>
                  </a:lnTo>
                  <a:lnTo>
                    <a:pt x="148" y="0"/>
                  </a:lnTo>
                  <a:lnTo>
                    <a:pt x="276" y="43"/>
                  </a:lnTo>
                  <a:lnTo>
                    <a:pt x="287" y="80"/>
                  </a:lnTo>
                  <a:lnTo>
                    <a:pt x="304" y="114"/>
                  </a:lnTo>
                  <a:lnTo>
                    <a:pt x="308" y="175"/>
                  </a:lnTo>
                  <a:lnTo>
                    <a:pt x="264" y="228"/>
                  </a:lnTo>
                  <a:lnTo>
                    <a:pt x="262" y="268"/>
                  </a:lnTo>
                  <a:lnTo>
                    <a:pt x="287" y="281"/>
                  </a:lnTo>
                  <a:lnTo>
                    <a:pt x="321" y="226"/>
                  </a:lnTo>
                  <a:lnTo>
                    <a:pt x="356" y="207"/>
                  </a:lnTo>
                  <a:lnTo>
                    <a:pt x="378" y="218"/>
                  </a:lnTo>
                  <a:lnTo>
                    <a:pt x="422" y="342"/>
                  </a:lnTo>
                  <a:lnTo>
                    <a:pt x="392" y="395"/>
                  </a:lnTo>
                  <a:lnTo>
                    <a:pt x="384" y="433"/>
                  </a:lnTo>
                  <a:lnTo>
                    <a:pt x="367" y="445"/>
                  </a:lnTo>
                  <a:lnTo>
                    <a:pt x="367" y="479"/>
                  </a:lnTo>
                  <a:lnTo>
                    <a:pt x="344" y="524"/>
                  </a:lnTo>
                  <a:lnTo>
                    <a:pt x="205" y="543"/>
                  </a:lnTo>
                  <a:lnTo>
                    <a:pt x="202" y="536"/>
                  </a:lnTo>
                  <a:lnTo>
                    <a:pt x="0" y="559"/>
                  </a:lnTo>
                  <a:lnTo>
                    <a:pt x="48" y="464"/>
                  </a:lnTo>
                  <a:lnTo>
                    <a:pt x="48" y="464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6" name="Google Shape;2888;p71" title="WI">
              <a:extLst>
                <a:ext uri="{FF2B5EF4-FFF2-40B4-BE49-F238E27FC236}">
                  <a16:creationId xmlns:a16="http://schemas.microsoft.com/office/drawing/2014/main" id="{6635568C-1228-AB43-FD52-50124F7227C8}"/>
                </a:ext>
              </a:extLst>
            </p:cNvPr>
            <p:cNvSpPr/>
            <p:nvPr/>
          </p:nvSpPr>
          <p:spPr>
            <a:xfrm>
              <a:off x="4738140" y="3167951"/>
              <a:ext cx="590488" cy="609600"/>
            </a:xfrm>
            <a:custGeom>
              <a:avLst/>
              <a:gdLst/>
              <a:ahLst/>
              <a:cxnLst/>
              <a:rect l="l" t="t" r="r" b="b"/>
              <a:pathLst>
                <a:path w="578" h="591" extrusionOk="0">
                  <a:moveTo>
                    <a:pt x="15" y="227"/>
                  </a:moveTo>
                  <a:lnTo>
                    <a:pt x="13" y="297"/>
                  </a:lnTo>
                  <a:lnTo>
                    <a:pt x="84" y="341"/>
                  </a:lnTo>
                  <a:lnTo>
                    <a:pt x="110" y="371"/>
                  </a:lnTo>
                  <a:lnTo>
                    <a:pt x="167" y="413"/>
                  </a:lnTo>
                  <a:lnTo>
                    <a:pt x="175" y="462"/>
                  </a:lnTo>
                  <a:lnTo>
                    <a:pt x="186" y="529"/>
                  </a:lnTo>
                  <a:lnTo>
                    <a:pt x="240" y="591"/>
                  </a:lnTo>
                  <a:lnTo>
                    <a:pt x="527" y="574"/>
                  </a:lnTo>
                  <a:lnTo>
                    <a:pt x="511" y="483"/>
                  </a:lnTo>
                  <a:lnTo>
                    <a:pt x="536" y="344"/>
                  </a:lnTo>
                  <a:lnTo>
                    <a:pt x="536" y="306"/>
                  </a:lnTo>
                  <a:lnTo>
                    <a:pt x="578" y="198"/>
                  </a:lnTo>
                  <a:lnTo>
                    <a:pt x="567" y="194"/>
                  </a:lnTo>
                  <a:lnTo>
                    <a:pt x="540" y="257"/>
                  </a:lnTo>
                  <a:lnTo>
                    <a:pt x="517" y="261"/>
                  </a:lnTo>
                  <a:lnTo>
                    <a:pt x="508" y="287"/>
                  </a:lnTo>
                  <a:lnTo>
                    <a:pt x="483" y="304"/>
                  </a:lnTo>
                  <a:lnTo>
                    <a:pt x="500" y="247"/>
                  </a:lnTo>
                  <a:lnTo>
                    <a:pt x="517" y="225"/>
                  </a:lnTo>
                  <a:lnTo>
                    <a:pt x="487" y="143"/>
                  </a:lnTo>
                  <a:lnTo>
                    <a:pt x="466" y="137"/>
                  </a:lnTo>
                  <a:lnTo>
                    <a:pt x="458" y="118"/>
                  </a:lnTo>
                  <a:lnTo>
                    <a:pt x="234" y="48"/>
                  </a:lnTo>
                  <a:lnTo>
                    <a:pt x="205" y="35"/>
                  </a:lnTo>
                  <a:lnTo>
                    <a:pt x="190" y="48"/>
                  </a:lnTo>
                  <a:lnTo>
                    <a:pt x="184" y="44"/>
                  </a:lnTo>
                  <a:lnTo>
                    <a:pt x="192" y="19"/>
                  </a:lnTo>
                  <a:lnTo>
                    <a:pt x="198" y="4"/>
                  </a:lnTo>
                  <a:lnTo>
                    <a:pt x="190" y="0"/>
                  </a:lnTo>
                  <a:lnTo>
                    <a:pt x="99" y="38"/>
                  </a:lnTo>
                  <a:lnTo>
                    <a:pt x="89" y="40"/>
                  </a:lnTo>
                  <a:lnTo>
                    <a:pt x="70" y="31"/>
                  </a:lnTo>
                  <a:lnTo>
                    <a:pt x="53" y="42"/>
                  </a:lnTo>
                  <a:lnTo>
                    <a:pt x="57" y="111"/>
                  </a:lnTo>
                  <a:lnTo>
                    <a:pt x="0" y="179"/>
                  </a:lnTo>
                  <a:lnTo>
                    <a:pt x="15" y="227"/>
                  </a:lnTo>
                  <a:lnTo>
                    <a:pt x="15" y="227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7" name="Google Shape;2889;p71" title="IL">
              <a:extLst>
                <a:ext uri="{FF2B5EF4-FFF2-40B4-BE49-F238E27FC236}">
                  <a16:creationId xmlns:a16="http://schemas.microsoft.com/office/drawing/2014/main" id="{928D1F70-CD12-A272-EBCE-6C00DA8C6A12}"/>
                </a:ext>
              </a:extLst>
            </p:cNvPr>
            <p:cNvSpPr/>
            <p:nvPr/>
          </p:nvSpPr>
          <p:spPr>
            <a:xfrm>
              <a:off x="4909572" y="3758501"/>
              <a:ext cx="438104" cy="779462"/>
            </a:xfrm>
            <a:custGeom>
              <a:avLst/>
              <a:gdLst/>
              <a:ahLst/>
              <a:cxnLst/>
              <a:rect l="l" t="t" r="r" b="b"/>
              <a:pathLst>
                <a:path w="430" h="753" extrusionOk="0">
                  <a:moveTo>
                    <a:pt x="8" y="308"/>
                  </a:moveTo>
                  <a:lnTo>
                    <a:pt x="52" y="213"/>
                  </a:lnTo>
                  <a:lnTo>
                    <a:pt x="38" y="177"/>
                  </a:lnTo>
                  <a:lnTo>
                    <a:pt x="113" y="120"/>
                  </a:lnTo>
                  <a:lnTo>
                    <a:pt x="126" y="78"/>
                  </a:lnTo>
                  <a:lnTo>
                    <a:pt x="73" y="17"/>
                  </a:lnTo>
                  <a:lnTo>
                    <a:pt x="360" y="0"/>
                  </a:lnTo>
                  <a:lnTo>
                    <a:pt x="367" y="44"/>
                  </a:lnTo>
                  <a:lnTo>
                    <a:pt x="396" y="101"/>
                  </a:lnTo>
                  <a:lnTo>
                    <a:pt x="421" y="388"/>
                  </a:lnTo>
                  <a:lnTo>
                    <a:pt x="415" y="447"/>
                  </a:lnTo>
                  <a:lnTo>
                    <a:pt x="430" y="481"/>
                  </a:lnTo>
                  <a:lnTo>
                    <a:pt x="413" y="546"/>
                  </a:lnTo>
                  <a:lnTo>
                    <a:pt x="390" y="574"/>
                  </a:lnTo>
                  <a:lnTo>
                    <a:pt x="379" y="622"/>
                  </a:lnTo>
                  <a:lnTo>
                    <a:pt x="392" y="637"/>
                  </a:lnTo>
                  <a:lnTo>
                    <a:pt x="381" y="664"/>
                  </a:lnTo>
                  <a:lnTo>
                    <a:pt x="386" y="673"/>
                  </a:lnTo>
                  <a:lnTo>
                    <a:pt x="352" y="686"/>
                  </a:lnTo>
                  <a:lnTo>
                    <a:pt x="344" y="734"/>
                  </a:lnTo>
                  <a:lnTo>
                    <a:pt x="295" y="719"/>
                  </a:lnTo>
                  <a:lnTo>
                    <a:pt x="270" y="753"/>
                  </a:lnTo>
                  <a:lnTo>
                    <a:pt x="255" y="749"/>
                  </a:lnTo>
                  <a:lnTo>
                    <a:pt x="238" y="719"/>
                  </a:lnTo>
                  <a:lnTo>
                    <a:pt x="211" y="645"/>
                  </a:lnTo>
                  <a:lnTo>
                    <a:pt x="147" y="607"/>
                  </a:lnTo>
                  <a:lnTo>
                    <a:pt x="133" y="569"/>
                  </a:lnTo>
                  <a:lnTo>
                    <a:pt x="154" y="510"/>
                  </a:lnTo>
                  <a:lnTo>
                    <a:pt x="137" y="498"/>
                  </a:lnTo>
                  <a:lnTo>
                    <a:pt x="95" y="498"/>
                  </a:lnTo>
                  <a:lnTo>
                    <a:pt x="86" y="462"/>
                  </a:lnTo>
                  <a:lnTo>
                    <a:pt x="17" y="390"/>
                  </a:lnTo>
                  <a:lnTo>
                    <a:pt x="0" y="331"/>
                  </a:lnTo>
                  <a:lnTo>
                    <a:pt x="8" y="308"/>
                  </a:lnTo>
                  <a:lnTo>
                    <a:pt x="8" y="308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8" name="Google Shape;2890;p71" title="IN">
              <a:extLst>
                <a:ext uri="{FF2B5EF4-FFF2-40B4-BE49-F238E27FC236}">
                  <a16:creationId xmlns:a16="http://schemas.microsoft.com/office/drawing/2014/main" id="{AE346402-1851-4673-61A5-8804C75C6A11}"/>
                </a:ext>
              </a:extLst>
            </p:cNvPr>
            <p:cNvSpPr/>
            <p:nvPr/>
          </p:nvSpPr>
          <p:spPr>
            <a:xfrm>
              <a:off x="5295295" y="3826763"/>
              <a:ext cx="342864" cy="587375"/>
            </a:xfrm>
            <a:custGeom>
              <a:avLst/>
              <a:gdLst/>
              <a:ahLst/>
              <a:cxnLst/>
              <a:rect l="l" t="t" r="r" b="b"/>
              <a:pathLst>
                <a:path w="338" h="566" extrusionOk="0">
                  <a:moveTo>
                    <a:pt x="11" y="566"/>
                  </a:moveTo>
                  <a:lnTo>
                    <a:pt x="21" y="549"/>
                  </a:lnTo>
                  <a:lnTo>
                    <a:pt x="85" y="545"/>
                  </a:lnTo>
                  <a:lnTo>
                    <a:pt x="138" y="528"/>
                  </a:lnTo>
                  <a:lnTo>
                    <a:pt x="192" y="496"/>
                  </a:lnTo>
                  <a:lnTo>
                    <a:pt x="235" y="494"/>
                  </a:lnTo>
                  <a:lnTo>
                    <a:pt x="285" y="412"/>
                  </a:lnTo>
                  <a:lnTo>
                    <a:pt x="300" y="418"/>
                  </a:lnTo>
                  <a:lnTo>
                    <a:pt x="338" y="389"/>
                  </a:lnTo>
                  <a:lnTo>
                    <a:pt x="329" y="368"/>
                  </a:lnTo>
                  <a:lnTo>
                    <a:pt x="332" y="357"/>
                  </a:lnTo>
                  <a:lnTo>
                    <a:pt x="294" y="7"/>
                  </a:lnTo>
                  <a:lnTo>
                    <a:pt x="291" y="0"/>
                  </a:lnTo>
                  <a:lnTo>
                    <a:pt x="89" y="23"/>
                  </a:lnTo>
                  <a:lnTo>
                    <a:pt x="51" y="42"/>
                  </a:lnTo>
                  <a:lnTo>
                    <a:pt x="17" y="32"/>
                  </a:lnTo>
                  <a:lnTo>
                    <a:pt x="42" y="319"/>
                  </a:lnTo>
                  <a:lnTo>
                    <a:pt x="36" y="378"/>
                  </a:lnTo>
                  <a:lnTo>
                    <a:pt x="51" y="412"/>
                  </a:lnTo>
                  <a:lnTo>
                    <a:pt x="34" y="477"/>
                  </a:lnTo>
                  <a:lnTo>
                    <a:pt x="11" y="505"/>
                  </a:lnTo>
                  <a:lnTo>
                    <a:pt x="0" y="553"/>
                  </a:lnTo>
                  <a:lnTo>
                    <a:pt x="11" y="566"/>
                  </a:lnTo>
                  <a:lnTo>
                    <a:pt x="11" y="566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9" name="Google Shape;2891;p71" title="KY">
              <a:extLst>
                <a:ext uri="{FF2B5EF4-FFF2-40B4-BE49-F238E27FC236}">
                  <a16:creationId xmlns:a16="http://schemas.microsoft.com/office/drawing/2014/main" id="{7A6B3164-926E-334C-9A09-179CEE8D0A21}"/>
                </a:ext>
              </a:extLst>
            </p:cNvPr>
            <p:cNvSpPr/>
            <p:nvPr/>
          </p:nvSpPr>
          <p:spPr>
            <a:xfrm>
              <a:off x="5177832" y="4190301"/>
              <a:ext cx="804778" cy="409575"/>
            </a:xfrm>
            <a:custGeom>
              <a:avLst/>
              <a:gdLst/>
              <a:ahLst/>
              <a:cxnLst/>
              <a:rect l="l" t="t" r="r" b="b"/>
              <a:pathLst>
                <a:path w="791" h="396" extrusionOk="0">
                  <a:moveTo>
                    <a:pt x="4" y="375"/>
                  </a:moveTo>
                  <a:lnTo>
                    <a:pt x="23" y="373"/>
                  </a:lnTo>
                  <a:lnTo>
                    <a:pt x="29" y="331"/>
                  </a:lnTo>
                  <a:lnTo>
                    <a:pt x="17" y="329"/>
                  </a:lnTo>
                  <a:lnTo>
                    <a:pt x="42" y="295"/>
                  </a:lnTo>
                  <a:lnTo>
                    <a:pt x="91" y="310"/>
                  </a:lnTo>
                  <a:lnTo>
                    <a:pt x="99" y="262"/>
                  </a:lnTo>
                  <a:lnTo>
                    <a:pt x="133" y="249"/>
                  </a:lnTo>
                  <a:lnTo>
                    <a:pt x="128" y="240"/>
                  </a:lnTo>
                  <a:lnTo>
                    <a:pt x="147" y="194"/>
                  </a:lnTo>
                  <a:lnTo>
                    <a:pt x="211" y="190"/>
                  </a:lnTo>
                  <a:lnTo>
                    <a:pt x="264" y="173"/>
                  </a:lnTo>
                  <a:lnTo>
                    <a:pt x="299" y="150"/>
                  </a:lnTo>
                  <a:lnTo>
                    <a:pt x="318" y="141"/>
                  </a:lnTo>
                  <a:lnTo>
                    <a:pt x="361" y="139"/>
                  </a:lnTo>
                  <a:lnTo>
                    <a:pt x="411" y="57"/>
                  </a:lnTo>
                  <a:lnTo>
                    <a:pt x="426" y="63"/>
                  </a:lnTo>
                  <a:lnTo>
                    <a:pt x="464" y="34"/>
                  </a:lnTo>
                  <a:lnTo>
                    <a:pt x="455" y="13"/>
                  </a:lnTo>
                  <a:lnTo>
                    <a:pt x="458" y="2"/>
                  </a:lnTo>
                  <a:lnTo>
                    <a:pt x="493" y="0"/>
                  </a:lnTo>
                  <a:lnTo>
                    <a:pt x="515" y="8"/>
                  </a:lnTo>
                  <a:lnTo>
                    <a:pt x="584" y="48"/>
                  </a:lnTo>
                  <a:lnTo>
                    <a:pt x="633" y="46"/>
                  </a:lnTo>
                  <a:lnTo>
                    <a:pt x="656" y="31"/>
                  </a:lnTo>
                  <a:lnTo>
                    <a:pt x="711" y="65"/>
                  </a:lnTo>
                  <a:lnTo>
                    <a:pt x="728" y="129"/>
                  </a:lnTo>
                  <a:lnTo>
                    <a:pt x="791" y="175"/>
                  </a:lnTo>
                  <a:lnTo>
                    <a:pt x="761" y="211"/>
                  </a:lnTo>
                  <a:lnTo>
                    <a:pt x="707" y="262"/>
                  </a:lnTo>
                  <a:lnTo>
                    <a:pt x="706" y="274"/>
                  </a:lnTo>
                  <a:lnTo>
                    <a:pt x="628" y="323"/>
                  </a:lnTo>
                  <a:lnTo>
                    <a:pt x="190" y="365"/>
                  </a:lnTo>
                  <a:lnTo>
                    <a:pt x="143" y="361"/>
                  </a:lnTo>
                  <a:lnTo>
                    <a:pt x="145" y="384"/>
                  </a:lnTo>
                  <a:lnTo>
                    <a:pt x="0" y="396"/>
                  </a:lnTo>
                  <a:lnTo>
                    <a:pt x="4" y="375"/>
                  </a:lnTo>
                  <a:lnTo>
                    <a:pt x="4" y="375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0" name="Google Shape;2892;p71" title="TN">
              <a:extLst>
                <a:ext uri="{FF2B5EF4-FFF2-40B4-BE49-F238E27FC236}">
                  <a16:creationId xmlns:a16="http://schemas.microsoft.com/office/drawing/2014/main" id="{E92F9256-1C77-B3B0-33FA-0F7DB9D4A266}"/>
                </a:ext>
              </a:extLst>
            </p:cNvPr>
            <p:cNvSpPr/>
            <p:nvPr/>
          </p:nvSpPr>
          <p:spPr>
            <a:xfrm>
              <a:off x="5079417" y="4498276"/>
              <a:ext cx="946051" cy="317500"/>
            </a:xfrm>
            <a:custGeom>
              <a:avLst/>
              <a:gdLst/>
              <a:ahLst/>
              <a:cxnLst/>
              <a:rect l="l" t="t" r="r" b="b"/>
              <a:pathLst>
                <a:path w="931" h="308" extrusionOk="0">
                  <a:moveTo>
                    <a:pt x="17" y="253"/>
                  </a:moveTo>
                  <a:lnTo>
                    <a:pt x="11" y="249"/>
                  </a:lnTo>
                  <a:lnTo>
                    <a:pt x="38" y="228"/>
                  </a:lnTo>
                  <a:lnTo>
                    <a:pt x="64" y="180"/>
                  </a:lnTo>
                  <a:lnTo>
                    <a:pt x="55" y="169"/>
                  </a:lnTo>
                  <a:lnTo>
                    <a:pt x="68" y="146"/>
                  </a:lnTo>
                  <a:lnTo>
                    <a:pt x="68" y="120"/>
                  </a:lnTo>
                  <a:lnTo>
                    <a:pt x="87" y="101"/>
                  </a:lnTo>
                  <a:lnTo>
                    <a:pt x="232" y="89"/>
                  </a:lnTo>
                  <a:lnTo>
                    <a:pt x="230" y="66"/>
                  </a:lnTo>
                  <a:lnTo>
                    <a:pt x="277" y="70"/>
                  </a:lnTo>
                  <a:lnTo>
                    <a:pt x="715" y="28"/>
                  </a:lnTo>
                  <a:lnTo>
                    <a:pt x="931" y="0"/>
                  </a:lnTo>
                  <a:lnTo>
                    <a:pt x="893" y="74"/>
                  </a:lnTo>
                  <a:lnTo>
                    <a:pt x="834" y="87"/>
                  </a:lnTo>
                  <a:lnTo>
                    <a:pt x="806" y="125"/>
                  </a:lnTo>
                  <a:lnTo>
                    <a:pt x="699" y="186"/>
                  </a:lnTo>
                  <a:lnTo>
                    <a:pt x="694" y="209"/>
                  </a:lnTo>
                  <a:lnTo>
                    <a:pt x="667" y="222"/>
                  </a:lnTo>
                  <a:lnTo>
                    <a:pt x="667" y="253"/>
                  </a:lnTo>
                  <a:lnTo>
                    <a:pt x="523" y="270"/>
                  </a:lnTo>
                  <a:lnTo>
                    <a:pt x="234" y="294"/>
                  </a:lnTo>
                  <a:lnTo>
                    <a:pt x="0" y="308"/>
                  </a:lnTo>
                  <a:lnTo>
                    <a:pt x="17" y="253"/>
                  </a:lnTo>
                  <a:lnTo>
                    <a:pt x="17" y="25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1" name="Google Shape;2893;p71" title="MS">
              <a:extLst>
                <a:ext uri="{FF2B5EF4-FFF2-40B4-BE49-F238E27FC236}">
                  <a16:creationId xmlns:a16="http://schemas.microsoft.com/office/drawing/2014/main" id="{51308173-431D-3425-6C49-498F302BFBE2}"/>
                </a:ext>
              </a:extLst>
            </p:cNvPr>
            <p:cNvSpPr/>
            <p:nvPr/>
          </p:nvSpPr>
          <p:spPr>
            <a:xfrm>
              <a:off x="4947668" y="4803076"/>
              <a:ext cx="396834" cy="673100"/>
            </a:xfrm>
            <a:custGeom>
              <a:avLst/>
              <a:gdLst/>
              <a:ahLst/>
              <a:cxnLst/>
              <a:rect l="l" t="t" r="r" b="b"/>
              <a:pathLst>
                <a:path w="388" h="654" extrusionOk="0">
                  <a:moveTo>
                    <a:pt x="27" y="457"/>
                  </a:moveTo>
                  <a:lnTo>
                    <a:pt x="65" y="407"/>
                  </a:lnTo>
                  <a:lnTo>
                    <a:pt x="54" y="394"/>
                  </a:lnTo>
                  <a:lnTo>
                    <a:pt x="38" y="287"/>
                  </a:lnTo>
                  <a:lnTo>
                    <a:pt x="33" y="215"/>
                  </a:lnTo>
                  <a:lnTo>
                    <a:pt x="59" y="135"/>
                  </a:lnTo>
                  <a:lnTo>
                    <a:pt x="101" y="80"/>
                  </a:lnTo>
                  <a:lnTo>
                    <a:pt x="97" y="65"/>
                  </a:lnTo>
                  <a:lnTo>
                    <a:pt x="128" y="14"/>
                  </a:lnTo>
                  <a:lnTo>
                    <a:pt x="362" y="0"/>
                  </a:lnTo>
                  <a:lnTo>
                    <a:pt x="373" y="12"/>
                  </a:lnTo>
                  <a:lnTo>
                    <a:pt x="362" y="419"/>
                  </a:lnTo>
                  <a:lnTo>
                    <a:pt x="388" y="614"/>
                  </a:lnTo>
                  <a:lnTo>
                    <a:pt x="379" y="624"/>
                  </a:lnTo>
                  <a:lnTo>
                    <a:pt x="329" y="612"/>
                  </a:lnTo>
                  <a:lnTo>
                    <a:pt x="253" y="654"/>
                  </a:lnTo>
                  <a:lnTo>
                    <a:pt x="215" y="592"/>
                  </a:lnTo>
                  <a:lnTo>
                    <a:pt x="221" y="546"/>
                  </a:lnTo>
                  <a:lnTo>
                    <a:pt x="0" y="555"/>
                  </a:lnTo>
                  <a:lnTo>
                    <a:pt x="27" y="457"/>
                  </a:lnTo>
                  <a:lnTo>
                    <a:pt x="27" y="457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2" name="Google Shape;2894;p71" title="AL">
              <a:extLst>
                <a:ext uri="{FF2B5EF4-FFF2-40B4-BE49-F238E27FC236}">
                  <a16:creationId xmlns:a16="http://schemas.microsoft.com/office/drawing/2014/main" id="{532FAEF9-699B-A2CF-E230-0C04543497E9}"/>
                </a:ext>
              </a:extLst>
            </p:cNvPr>
            <p:cNvSpPr/>
            <p:nvPr/>
          </p:nvSpPr>
          <p:spPr>
            <a:xfrm>
              <a:off x="5317518" y="4776088"/>
              <a:ext cx="419056" cy="677863"/>
            </a:xfrm>
            <a:custGeom>
              <a:avLst/>
              <a:gdLst/>
              <a:ahLst/>
              <a:cxnLst/>
              <a:rect l="l" t="t" r="r" b="b"/>
              <a:pathLst>
                <a:path w="416" h="659" extrusionOk="0">
                  <a:moveTo>
                    <a:pt x="11" y="36"/>
                  </a:moveTo>
                  <a:lnTo>
                    <a:pt x="0" y="443"/>
                  </a:lnTo>
                  <a:lnTo>
                    <a:pt x="26" y="638"/>
                  </a:lnTo>
                  <a:lnTo>
                    <a:pt x="55" y="646"/>
                  </a:lnTo>
                  <a:lnTo>
                    <a:pt x="81" y="631"/>
                  </a:lnTo>
                  <a:lnTo>
                    <a:pt x="97" y="646"/>
                  </a:lnTo>
                  <a:lnTo>
                    <a:pt x="74" y="659"/>
                  </a:lnTo>
                  <a:lnTo>
                    <a:pt x="131" y="644"/>
                  </a:lnTo>
                  <a:lnTo>
                    <a:pt x="142" y="627"/>
                  </a:lnTo>
                  <a:lnTo>
                    <a:pt x="135" y="616"/>
                  </a:lnTo>
                  <a:lnTo>
                    <a:pt x="138" y="598"/>
                  </a:lnTo>
                  <a:lnTo>
                    <a:pt x="112" y="574"/>
                  </a:lnTo>
                  <a:lnTo>
                    <a:pt x="112" y="553"/>
                  </a:lnTo>
                  <a:lnTo>
                    <a:pt x="416" y="526"/>
                  </a:lnTo>
                  <a:lnTo>
                    <a:pt x="391" y="422"/>
                  </a:lnTo>
                  <a:lnTo>
                    <a:pt x="406" y="359"/>
                  </a:lnTo>
                  <a:lnTo>
                    <a:pt x="368" y="277"/>
                  </a:lnTo>
                  <a:lnTo>
                    <a:pt x="289" y="0"/>
                  </a:lnTo>
                  <a:lnTo>
                    <a:pt x="0" y="24"/>
                  </a:lnTo>
                  <a:lnTo>
                    <a:pt x="11" y="36"/>
                  </a:lnTo>
                  <a:lnTo>
                    <a:pt x="11" y="36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3" name="Google Shape;2895;p71" title="GA">
              <a:extLst>
                <a:ext uri="{FF2B5EF4-FFF2-40B4-BE49-F238E27FC236}">
                  <a16:creationId xmlns:a16="http://schemas.microsoft.com/office/drawing/2014/main" id="{841383E4-DF58-B9FF-6F49-8F1D7A2DA173}"/>
                </a:ext>
              </a:extLst>
            </p:cNvPr>
            <p:cNvSpPr/>
            <p:nvPr/>
          </p:nvSpPr>
          <p:spPr>
            <a:xfrm>
              <a:off x="5607999" y="4744338"/>
              <a:ext cx="596838" cy="619125"/>
            </a:xfrm>
            <a:custGeom>
              <a:avLst/>
              <a:gdLst/>
              <a:ahLst/>
              <a:cxnLst/>
              <a:rect l="l" t="t" r="r" b="b"/>
              <a:pathLst>
                <a:path w="587" h="603" extrusionOk="0">
                  <a:moveTo>
                    <a:pt x="79" y="312"/>
                  </a:moveTo>
                  <a:lnTo>
                    <a:pt x="117" y="394"/>
                  </a:lnTo>
                  <a:lnTo>
                    <a:pt x="102" y="457"/>
                  </a:lnTo>
                  <a:lnTo>
                    <a:pt x="127" y="561"/>
                  </a:lnTo>
                  <a:lnTo>
                    <a:pt x="150" y="595"/>
                  </a:lnTo>
                  <a:lnTo>
                    <a:pt x="464" y="578"/>
                  </a:lnTo>
                  <a:lnTo>
                    <a:pt x="467" y="599"/>
                  </a:lnTo>
                  <a:lnTo>
                    <a:pt x="486" y="603"/>
                  </a:lnTo>
                  <a:lnTo>
                    <a:pt x="479" y="552"/>
                  </a:lnTo>
                  <a:lnTo>
                    <a:pt x="492" y="538"/>
                  </a:lnTo>
                  <a:lnTo>
                    <a:pt x="538" y="548"/>
                  </a:lnTo>
                  <a:lnTo>
                    <a:pt x="545" y="512"/>
                  </a:lnTo>
                  <a:lnTo>
                    <a:pt x="540" y="464"/>
                  </a:lnTo>
                  <a:lnTo>
                    <a:pt x="559" y="451"/>
                  </a:lnTo>
                  <a:lnTo>
                    <a:pt x="587" y="360"/>
                  </a:lnTo>
                  <a:lnTo>
                    <a:pt x="568" y="356"/>
                  </a:lnTo>
                  <a:lnTo>
                    <a:pt x="492" y="238"/>
                  </a:lnTo>
                  <a:lnTo>
                    <a:pt x="327" y="90"/>
                  </a:lnTo>
                  <a:lnTo>
                    <a:pt x="254" y="44"/>
                  </a:lnTo>
                  <a:lnTo>
                    <a:pt x="279" y="0"/>
                  </a:lnTo>
                  <a:lnTo>
                    <a:pt x="144" y="18"/>
                  </a:lnTo>
                  <a:lnTo>
                    <a:pt x="0" y="35"/>
                  </a:lnTo>
                  <a:lnTo>
                    <a:pt x="79" y="312"/>
                  </a:lnTo>
                  <a:lnTo>
                    <a:pt x="79" y="312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4" name="Google Shape;2896;p71" title="FL">
              <a:extLst>
                <a:ext uri="{FF2B5EF4-FFF2-40B4-BE49-F238E27FC236}">
                  <a16:creationId xmlns:a16="http://schemas.microsoft.com/office/drawing/2014/main" id="{228DA118-9093-4AEF-B1AE-C1BE54FDE0C2}"/>
                </a:ext>
              </a:extLst>
            </p:cNvPr>
            <p:cNvSpPr/>
            <p:nvPr/>
          </p:nvSpPr>
          <p:spPr>
            <a:xfrm>
              <a:off x="5431806" y="5295201"/>
              <a:ext cx="1004782" cy="754062"/>
            </a:xfrm>
            <a:custGeom>
              <a:avLst/>
              <a:gdLst/>
              <a:ahLst/>
              <a:cxnLst/>
              <a:rect l="l" t="t" r="r" b="b"/>
              <a:pathLst>
                <a:path w="990" h="732" extrusionOk="0">
                  <a:moveTo>
                    <a:pt x="0" y="71"/>
                  </a:moveTo>
                  <a:lnTo>
                    <a:pt x="26" y="95"/>
                  </a:lnTo>
                  <a:lnTo>
                    <a:pt x="23" y="113"/>
                  </a:lnTo>
                  <a:lnTo>
                    <a:pt x="30" y="124"/>
                  </a:lnTo>
                  <a:lnTo>
                    <a:pt x="19" y="141"/>
                  </a:lnTo>
                  <a:lnTo>
                    <a:pt x="135" y="101"/>
                  </a:lnTo>
                  <a:lnTo>
                    <a:pt x="283" y="194"/>
                  </a:lnTo>
                  <a:lnTo>
                    <a:pt x="405" y="130"/>
                  </a:lnTo>
                  <a:lnTo>
                    <a:pt x="475" y="145"/>
                  </a:lnTo>
                  <a:lnTo>
                    <a:pt x="564" y="232"/>
                  </a:lnTo>
                  <a:lnTo>
                    <a:pt x="597" y="232"/>
                  </a:lnTo>
                  <a:lnTo>
                    <a:pt x="625" y="293"/>
                  </a:lnTo>
                  <a:lnTo>
                    <a:pt x="618" y="409"/>
                  </a:lnTo>
                  <a:lnTo>
                    <a:pt x="639" y="422"/>
                  </a:lnTo>
                  <a:lnTo>
                    <a:pt x="642" y="401"/>
                  </a:lnTo>
                  <a:lnTo>
                    <a:pt x="671" y="401"/>
                  </a:lnTo>
                  <a:lnTo>
                    <a:pt x="642" y="457"/>
                  </a:lnTo>
                  <a:lnTo>
                    <a:pt x="718" y="533"/>
                  </a:lnTo>
                  <a:lnTo>
                    <a:pt x="730" y="512"/>
                  </a:lnTo>
                  <a:lnTo>
                    <a:pt x="736" y="565"/>
                  </a:lnTo>
                  <a:lnTo>
                    <a:pt x="760" y="576"/>
                  </a:lnTo>
                  <a:lnTo>
                    <a:pt x="787" y="641"/>
                  </a:lnTo>
                  <a:lnTo>
                    <a:pt x="814" y="641"/>
                  </a:lnTo>
                  <a:lnTo>
                    <a:pt x="871" y="702"/>
                  </a:lnTo>
                  <a:lnTo>
                    <a:pt x="903" y="706"/>
                  </a:lnTo>
                  <a:lnTo>
                    <a:pt x="903" y="715"/>
                  </a:lnTo>
                  <a:lnTo>
                    <a:pt x="880" y="732"/>
                  </a:lnTo>
                  <a:lnTo>
                    <a:pt x="931" y="725"/>
                  </a:lnTo>
                  <a:lnTo>
                    <a:pt x="964" y="711"/>
                  </a:lnTo>
                  <a:lnTo>
                    <a:pt x="981" y="626"/>
                  </a:lnTo>
                  <a:lnTo>
                    <a:pt x="990" y="630"/>
                  </a:lnTo>
                  <a:lnTo>
                    <a:pt x="983" y="512"/>
                  </a:lnTo>
                  <a:lnTo>
                    <a:pt x="969" y="477"/>
                  </a:lnTo>
                  <a:lnTo>
                    <a:pt x="863" y="306"/>
                  </a:lnTo>
                  <a:lnTo>
                    <a:pt x="779" y="145"/>
                  </a:lnTo>
                  <a:lnTo>
                    <a:pt x="728" y="12"/>
                  </a:lnTo>
                  <a:lnTo>
                    <a:pt x="715" y="10"/>
                  </a:lnTo>
                  <a:lnTo>
                    <a:pt x="669" y="0"/>
                  </a:lnTo>
                  <a:lnTo>
                    <a:pt x="656" y="14"/>
                  </a:lnTo>
                  <a:lnTo>
                    <a:pt x="663" y="65"/>
                  </a:lnTo>
                  <a:lnTo>
                    <a:pt x="644" y="61"/>
                  </a:lnTo>
                  <a:lnTo>
                    <a:pt x="641" y="40"/>
                  </a:lnTo>
                  <a:lnTo>
                    <a:pt x="327" y="57"/>
                  </a:lnTo>
                  <a:lnTo>
                    <a:pt x="304" y="23"/>
                  </a:lnTo>
                  <a:lnTo>
                    <a:pt x="0" y="50"/>
                  </a:lnTo>
                  <a:lnTo>
                    <a:pt x="0" y="71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5" name="Google Shape;2897;p71" title="OH">
              <a:extLst>
                <a:ext uri="{FF2B5EF4-FFF2-40B4-BE49-F238E27FC236}">
                  <a16:creationId xmlns:a16="http://schemas.microsoft.com/office/drawing/2014/main" id="{C99985CA-F3AC-EB1C-FD54-AEC8325CB970}"/>
                </a:ext>
              </a:extLst>
            </p:cNvPr>
            <p:cNvSpPr/>
            <p:nvPr/>
          </p:nvSpPr>
          <p:spPr>
            <a:xfrm>
              <a:off x="5593714" y="3742626"/>
              <a:ext cx="465088" cy="517525"/>
            </a:xfrm>
            <a:custGeom>
              <a:avLst/>
              <a:gdLst/>
              <a:ahLst/>
              <a:cxnLst/>
              <a:rect l="l" t="t" r="r" b="b"/>
              <a:pathLst>
                <a:path w="459" h="504" extrusionOk="0">
                  <a:moveTo>
                    <a:pt x="0" y="91"/>
                  </a:moveTo>
                  <a:lnTo>
                    <a:pt x="38" y="441"/>
                  </a:lnTo>
                  <a:lnTo>
                    <a:pt x="95" y="447"/>
                  </a:lnTo>
                  <a:lnTo>
                    <a:pt x="164" y="487"/>
                  </a:lnTo>
                  <a:lnTo>
                    <a:pt x="213" y="485"/>
                  </a:lnTo>
                  <a:lnTo>
                    <a:pt x="236" y="470"/>
                  </a:lnTo>
                  <a:lnTo>
                    <a:pt x="291" y="504"/>
                  </a:lnTo>
                  <a:lnTo>
                    <a:pt x="324" y="475"/>
                  </a:lnTo>
                  <a:lnTo>
                    <a:pt x="331" y="420"/>
                  </a:lnTo>
                  <a:lnTo>
                    <a:pt x="352" y="432"/>
                  </a:lnTo>
                  <a:lnTo>
                    <a:pt x="364" y="386"/>
                  </a:lnTo>
                  <a:lnTo>
                    <a:pt x="440" y="319"/>
                  </a:lnTo>
                  <a:lnTo>
                    <a:pt x="453" y="211"/>
                  </a:lnTo>
                  <a:lnTo>
                    <a:pt x="443" y="188"/>
                  </a:lnTo>
                  <a:lnTo>
                    <a:pt x="459" y="177"/>
                  </a:lnTo>
                  <a:lnTo>
                    <a:pt x="430" y="0"/>
                  </a:lnTo>
                  <a:lnTo>
                    <a:pt x="352" y="40"/>
                  </a:lnTo>
                  <a:lnTo>
                    <a:pt x="312" y="82"/>
                  </a:lnTo>
                  <a:lnTo>
                    <a:pt x="284" y="84"/>
                  </a:lnTo>
                  <a:lnTo>
                    <a:pt x="240" y="107"/>
                  </a:lnTo>
                  <a:lnTo>
                    <a:pt x="139" y="72"/>
                  </a:lnTo>
                  <a:lnTo>
                    <a:pt x="0" y="9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6" name="Google Shape;2898;p71" title="WV">
              <a:extLst>
                <a:ext uri="{FF2B5EF4-FFF2-40B4-BE49-F238E27FC236}">
                  <a16:creationId xmlns:a16="http://schemas.microsoft.com/office/drawing/2014/main" id="{203285B8-BB2C-4127-94EB-7DD034A46C34}"/>
                </a:ext>
              </a:extLst>
            </p:cNvPr>
            <p:cNvSpPr/>
            <p:nvPr/>
          </p:nvSpPr>
          <p:spPr>
            <a:xfrm>
              <a:off x="5888958" y="3926776"/>
              <a:ext cx="495248" cy="485775"/>
            </a:xfrm>
            <a:custGeom>
              <a:avLst/>
              <a:gdLst/>
              <a:ahLst/>
              <a:cxnLst/>
              <a:rect l="l" t="t" r="r" b="b"/>
              <a:pathLst>
                <a:path w="489" h="473" extrusionOk="0">
                  <a:moveTo>
                    <a:pt x="0" y="327"/>
                  </a:moveTo>
                  <a:lnTo>
                    <a:pt x="17" y="391"/>
                  </a:lnTo>
                  <a:lnTo>
                    <a:pt x="80" y="437"/>
                  </a:lnTo>
                  <a:lnTo>
                    <a:pt x="111" y="473"/>
                  </a:lnTo>
                  <a:lnTo>
                    <a:pt x="204" y="435"/>
                  </a:lnTo>
                  <a:lnTo>
                    <a:pt x="246" y="429"/>
                  </a:lnTo>
                  <a:lnTo>
                    <a:pt x="268" y="401"/>
                  </a:lnTo>
                  <a:lnTo>
                    <a:pt x="304" y="258"/>
                  </a:lnTo>
                  <a:lnTo>
                    <a:pt x="344" y="275"/>
                  </a:lnTo>
                  <a:lnTo>
                    <a:pt x="420" y="122"/>
                  </a:lnTo>
                  <a:lnTo>
                    <a:pt x="479" y="154"/>
                  </a:lnTo>
                  <a:lnTo>
                    <a:pt x="489" y="127"/>
                  </a:lnTo>
                  <a:lnTo>
                    <a:pt x="447" y="93"/>
                  </a:lnTo>
                  <a:lnTo>
                    <a:pt x="415" y="97"/>
                  </a:lnTo>
                  <a:lnTo>
                    <a:pt x="403" y="114"/>
                  </a:lnTo>
                  <a:lnTo>
                    <a:pt x="344" y="131"/>
                  </a:lnTo>
                  <a:lnTo>
                    <a:pt x="306" y="173"/>
                  </a:lnTo>
                  <a:lnTo>
                    <a:pt x="295" y="106"/>
                  </a:lnTo>
                  <a:lnTo>
                    <a:pt x="189" y="123"/>
                  </a:lnTo>
                  <a:lnTo>
                    <a:pt x="168" y="0"/>
                  </a:lnTo>
                  <a:lnTo>
                    <a:pt x="152" y="11"/>
                  </a:lnTo>
                  <a:lnTo>
                    <a:pt x="162" y="34"/>
                  </a:lnTo>
                  <a:lnTo>
                    <a:pt x="149" y="142"/>
                  </a:lnTo>
                  <a:lnTo>
                    <a:pt x="73" y="209"/>
                  </a:lnTo>
                  <a:lnTo>
                    <a:pt x="61" y="255"/>
                  </a:lnTo>
                  <a:lnTo>
                    <a:pt x="40" y="243"/>
                  </a:lnTo>
                  <a:lnTo>
                    <a:pt x="33" y="298"/>
                  </a:lnTo>
                  <a:lnTo>
                    <a:pt x="0" y="327"/>
                  </a:lnTo>
                  <a:lnTo>
                    <a:pt x="0" y="327"/>
                  </a:lnTo>
                  <a:lnTo>
                    <a:pt x="0" y="327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7" name="Google Shape;2899;p71" title="MD">
              <a:extLst>
                <a:ext uri="{FF2B5EF4-FFF2-40B4-BE49-F238E27FC236}">
                  <a16:creationId xmlns:a16="http://schemas.microsoft.com/office/drawing/2014/main" id="{AE17A34E-0F61-75C5-A9E8-5A95A9BC2D39}"/>
                </a:ext>
              </a:extLst>
            </p:cNvPr>
            <p:cNvSpPr/>
            <p:nvPr/>
          </p:nvSpPr>
          <p:spPr>
            <a:xfrm>
              <a:off x="6187377" y="3961701"/>
              <a:ext cx="506359" cy="244475"/>
            </a:xfrm>
            <a:custGeom>
              <a:avLst/>
              <a:gdLst/>
              <a:ahLst/>
              <a:cxnLst/>
              <a:rect l="l" t="t" r="r" b="b"/>
              <a:pathLst>
                <a:path w="496" h="240" extrusionOk="0">
                  <a:moveTo>
                    <a:pt x="0" y="72"/>
                  </a:moveTo>
                  <a:lnTo>
                    <a:pt x="11" y="139"/>
                  </a:lnTo>
                  <a:lnTo>
                    <a:pt x="49" y="97"/>
                  </a:lnTo>
                  <a:lnTo>
                    <a:pt x="108" y="80"/>
                  </a:lnTo>
                  <a:lnTo>
                    <a:pt x="120" y="63"/>
                  </a:lnTo>
                  <a:lnTo>
                    <a:pt x="152" y="59"/>
                  </a:lnTo>
                  <a:lnTo>
                    <a:pt x="194" y="93"/>
                  </a:lnTo>
                  <a:lnTo>
                    <a:pt x="222" y="101"/>
                  </a:lnTo>
                  <a:lnTo>
                    <a:pt x="276" y="148"/>
                  </a:lnTo>
                  <a:lnTo>
                    <a:pt x="257" y="194"/>
                  </a:lnTo>
                  <a:lnTo>
                    <a:pt x="264" y="215"/>
                  </a:lnTo>
                  <a:lnTo>
                    <a:pt x="287" y="205"/>
                  </a:lnTo>
                  <a:lnTo>
                    <a:pt x="308" y="205"/>
                  </a:lnTo>
                  <a:lnTo>
                    <a:pt x="319" y="221"/>
                  </a:lnTo>
                  <a:lnTo>
                    <a:pt x="344" y="221"/>
                  </a:lnTo>
                  <a:lnTo>
                    <a:pt x="354" y="215"/>
                  </a:lnTo>
                  <a:lnTo>
                    <a:pt x="338" y="173"/>
                  </a:lnTo>
                  <a:lnTo>
                    <a:pt x="335" y="97"/>
                  </a:lnTo>
                  <a:lnTo>
                    <a:pt x="316" y="86"/>
                  </a:lnTo>
                  <a:lnTo>
                    <a:pt x="354" y="51"/>
                  </a:lnTo>
                  <a:lnTo>
                    <a:pt x="356" y="29"/>
                  </a:lnTo>
                  <a:lnTo>
                    <a:pt x="380" y="31"/>
                  </a:lnTo>
                  <a:lnTo>
                    <a:pt x="350" y="78"/>
                  </a:lnTo>
                  <a:lnTo>
                    <a:pt x="367" y="135"/>
                  </a:lnTo>
                  <a:lnTo>
                    <a:pt x="375" y="150"/>
                  </a:lnTo>
                  <a:lnTo>
                    <a:pt x="386" y="158"/>
                  </a:lnTo>
                  <a:lnTo>
                    <a:pt x="363" y="156"/>
                  </a:lnTo>
                  <a:lnTo>
                    <a:pt x="371" y="192"/>
                  </a:lnTo>
                  <a:lnTo>
                    <a:pt x="411" y="215"/>
                  </a:lnTo>
                  <a:lnTo>
                    <a:pt x="420" y="221"/>
                  </a:lnTo>
                  <a:lnTo>
                    <a:pt x="432" y="221"/>
                  </a:lnTo>
                  <a:lnTo>
                    <a:pt x="426" y="240"/>
                  </a:lnTo>
                  <a:lnTo>
                    <a:pt x="475" y="215"/>
                  </a:lnTo>
                  <a:lnTo>
                    <a:pt x="485" y="184"/>
                  </a:lnTo>
                  <a:lnTo>
                    <a:pt x="496" y="152"/>
                  </a:lnTo>
                  <a:lnTo>
                    <a:pt x="426" y="167"/>
                  </a:lnTo>
                  <a:lnTo>
                    <a:pt x="380" y="0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8" name="Google Shape;2900;p71" title="VA">
              <a:extLst>
                <a:ext uri="{FF2B5EF4-FFF2-40B4-BE49-F238E27FC236}">
                  <a16:creationId xmlns:a16="http://schemas.microsoft.com/office/drawing/2014/main" id="{DEEE0141-D2F3-B0D6-2F21-91F2647F5F88}"/>
                </a:ext>
              </a:extLst>
            </p:cNvPr>
            <p:cNvSpPr/>
            <p:nvPr/>
          </p:nvSpPr>
          <p:spPr>
            <a:xfrm>
              <a:off x="5804829" y="4053776"/>
              <a:ext cx="857160" cy="476250"/>
            </a:xfrm>
            <a:custGeom>
              <a:avLst/>
              <a:gdLst/>
              <a:ahLst/>
              <a:cxnLst/>
              <a:rect l="l" t="t" r="r" b="b"/>
              <a:pathLst>
                <a:path w="844" h="463" extrusionOk="0">
                  <a:moveTo>
                    <a:pt x="78" y="414"/>
                  </a:moveTo>
                  <a:lnTo>
                    <a:pt x="79" y="402"/>
                  </a:lnTo>
                  <a:lnTo>
                    <a:pt x="133" y="351"/>
                  </a:lnTo>
                  <a:lnTo>
                    <a:pt x="163" y="315"/>
                  </a:lnTo>
                  <a:lnTo>
                    <a:pt x="194" y="351"/>
                  </a:lnTo>
                  <a:lnTo>
                    <a:pt x="287" y="313"/>
                  </a:lnTo>
                  <a:lnTo>
                    <a:pt x="329" y="307"/>
                  </a:lnTo>
                  <a:lnTo>
                    <a:pt x="351" y="279"/>
                  </a:lnTo>
                  <a:lnTo>
                    <a:pt x="387" y="136"/>
                  </a:lnTo>
                  <a:lnTo>
                    <a:pt x="427" y="153"/>
                  </a:lnTo>
                  <a:lnTo>
                    <a:pt x="503" y="0"/>
                  </a:lnTo>
                  <a:lnTo>
                    <a:pt x="562" y="32"/>
                  </a:lnTo>
                  <a:lnTo>
                    <a:pt x="572" y="5"/>
                  </a:lnTo>
                  <a:lnTo>
                    <a:pt x="600" y="13"/>
                  </a:lnTo>
                  <a:lnTo>
                    <a:pt x="654" y="60"/>
                  </a:lnTo>
                  <a:lnTo>
                    <a:pt x="635" y="106"/>
                  </a:lnTo>
                  <a:lnTo>
                    <a:pt x="642" y="127"/>
                  </a:lnTo>
                  <a:lnTo>
                    <a:pt x="665" y="117"/>
                  </a:lnTo>
                  <a:lnTo>
                    <a:pt x="682" y="138"/>
                  </a:lnTo>
                  <a:lnTo>
                    <a:pt x="764" y="165"/>
                  </a:lnTo>
                  <a:lnTo>
                    <a:pt x="688" y="161"/>
                  </a:lnTo>
                  <a:lnTo>
                    <a:pt x="768" y="231"/>
                  </a:lnTo>
                  <a:lnTo>
                    <a:pt x="718" y="224"/>
                  </a:lnTo>
                  <a:lnTo>
                    <a:pt x="819" y="288"/>
                  </a:lnTo>
                  <a:lnTo>
                    <a:pt x="844" y="332"/>
                  </a:lnTo>
                  <a:lnTo>
                    <a:pt x="827" y="326"/>
                  </a:lnTo>
                  <a:lnTo>
                    <a:pt x="823" y="338"/>
                  </a:lnTo>
                  <a:lnTo>
                    <a:pt x="492" y="401"/>
                  </a:lnTo>
                  <a:lnTo>
                    <a:pt x="216" y="435"/>
                  </a:lnTo>
                  <a:lnTo>
                    <a:pt x="0" y="463"/>
                  </a:lnTo>
                  <a:lnTo>
                    <a:pt x="78" y="414"/>
                  </a:lnTo>
                  <a:lnTo>
                    <a:pt x="78" y="414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9" name="Google Shape;2901;p71" title="NC">
              <a:extLst>
                <a:ext uri="{FF2B5EF4-FFF2-40B4-BE49-F238E27FC236}">
                  <a16:creationId xmlns:a16="http://schemas.microsoft.com/office/drawing/2014/main" id="{DE411C8B-95A8-B3EE-A5B8-0A88E89AA662}"/>
                </a:ext>
              </a:extLst>
            </p:cNvPr>
            <p:cNvSpPr/>
            <p:nvPr/>
          </p:nvSpPr>
          <p:spPr>
            <a:xfrm>
              <a:off x="5757209" y="4398263"/>
              <a:ext cx="944464" cy="422275"/>
            </a:xfrm>
            <a:custGeom>
              <a:avLst/>
              <a:gdLst/>
              <a:ahLst/>
              <a:cxnLst/>
              <a:rect l="l" t="t" r="r" b="b"/>
              <a:pathLst>
                <a:path w="932" h="407" extrusionOk="0">
                  <a:moveTo>
                    <a:pt x="0" y="350"/>
                  </a:moveTo>
                  <a:lnTo>
                    <a:pt x="135" y="332"/>
                  </a:lnTo>
                  <a:lnTo>
                    <a:pt x="213" y="294"/>
                  </a:lnTo>
                  <a:lnTo>
                    <a:pt x="361" y="279"/>
                  </a:lnTo>
                  <a:lnTo>
                    <a:pt x="422" y="317"/>
                  </a:lnTo>
                  <a:lnTo>
                    <a:pt x="519" y="304"/>
                  </a:lnTo>
                  <a:lnTo>
                    <a:pt x="666" y="407"/>
                  </a:lnTo>
                  <a:lnTo>
                    <a:pt x="723" y="393"/>
                  </a:lnTo>
                  <a:lnTo>
                    <a:pt x="804" y="275"/>
                  </a:lnTo>
                  <a:lnTo>
                    <a:pt x="871" y="251"/>
                  </a:lnTo>
                  <a:lnTo>
                    <a:pt x="892" y="217"/>
                  </a:lnTo>
                  <a:lnTo>
                    <a:pt x="820" y="230"/>
                  </a:lnTo>
                  <a:lnTo>
                    <a:pt x="801" y="205"/>
                  </a:lnTo>
                  <a:lnTo>
                    <a:pt x="844" y="194"/>
                  </a:lnTo>
                  <a:lnTo>
                    <a:pt x="844" y="179"/>
                  </a:lnTo>
                  <a:lnTo>
                    <a:pt x="795" y="161"/>
                  </a:lnTo>
                  <a:lnTo>
                    <a:pt x="858" y="139"/>
                  </a:lnTo>
                  <a:lnTo>
                    <a:pt x="854" y="163"/>
                  </a:lnTo>
                  <a:lnTo>
                    <a:pt x="894" y="163"/>
                  </a:lnTo>
                  <a:lnTo>
                    <a:pt x="916" y="122"/>
                  </a:lnTo>
                  <a:lnTo>
                    <a:pt x="932" y="120"/>
                  </a:lnTo>
                  <a:lnTo>
                    <a:pt x="922" y="82"/>
                  </a:lnTo>
                  <a:lnTo>
                    <a:pt x="894" y="120"/>
                  </a:lnTo>
                  <a:lnTo>
                    <a:pt x="865" y="36"/>
                  </a:lnTo>
                  <a:lnTo>
                    <a:pt x="884" y="32"/>
                  </a:lnTo>
                  <a:lnTo>
                    <a:pt x="911" y="55"/>
                  </a:lnTo>
                  <a:lnTo>
                    <a:pt x="892" y="17"/>
                  </a:lnTo>
                  <a:lnTo>
                    <a:pt x="871" y="0"/>
                  </a:lnTo>
                  <a:lnTo>
                    <a:pt x="540" y="63"/>
                  </a:lnTo>
                  <a:lnTo>
                    <a:pt x="264" y="97"/>
                  </a:lnTo>
                  <a:lnTo>
                    <a:pt x="226" y="171"/>
                  </a:lnTo>
                  <a:lnTo>
                    <a:pt x="167" y="184"/>
                  </a:lnTo>
                  <a:lnTo>
                    <a:pt x="139" y="222"/>
                  </a:lnTo>
                  <a:lnTo>
                    <a:pt x="32" y="283"/>
                  </a:lnTo>
                  <a:lnTo>
                    <a:pt x="27" y="306"/>
                  </a:lnTo>
                  <a:lnTo>
                    <a:pt x="0" y="319"/>
                  </a:lnTo>
                  <a:lnTo>
                    <a:pt x="0" y="350"/>
                  </a:lnTo>
                  <a:lnTo>
                    <a:pt x="0" y="35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0" name="Google Shape;2902;p71" title="SC">
              <a:extLst>
                <a:ext uri="{FF2B5EF4-FFF2-40B4-BE49-F238E27FC236}">
                  <a16:creationId xmlns:a16="http://schemas.microsoft.com/office/drawing/2014/main" id="{F9628C89-001C-1F74-98C3-5A6231B314F4}"/>
                </a:ext>
              </a:extLst>
            </p:cNvPr>
            <p:cNvSpPr/>
            <p:nvPr/>
          </p:nvSpPr>
          <p:spPr>
            <a:xfrm>
              <a:off x="5868322" y="4690363"/>
              <a:ext cx="563504" cy="422275"/>
            </a:xfrm>
            <a:custGeom>
              <a:avLst/>
              <a:gdLst/>
              <a:ahLst/>
              <a:cxnLst/>
              <a:rect l="l" t="t" r="r" b="b"/>
              <a:pathLst>
                <a:path w="556" h="413" extrusionOk="0">
                  <a:moveTo>
                    <a:pt x="25" y="53"/>
                  </a:moveTo>
                  <a:lnTo>
                    <a:pt x="103" y="15"/>
                  </a:lnTo>
                  <a:lnTo>
                    <a:pt x="251" y="0"/>
                  </a:lnTo>
                  <a:lnTo>
                    <a:pt x="312" y="38"/>
                  </a:lnTo>
                  <a:lnTo>
                    <a:pt x="409" y="25"/>
                  </a:lnTo>
                  <a:lnTo>
                    <a:pt x="556" y="128"/>
                  </a:lnTo>
                  <a:lnTo>
                    <a:pt x="491" y="206"/>
                  </a:lnTo>
                  <a:lnTo>
                    <a:pt x="495" y="240"/>
                  </a:lnTo>
                  <a:lnTo>
                    <a:pt x="384" y="340"/>
                  </a:lnTo>
                  <a:lnTo>
                    <a:pt x="365" y="344"/>
                  </a:lnTo>
                  <a:lnTo>
                    <a:pt x="358" y="375"/>
                  </a:lnTo>
                  <a:lnTo>
                    <a:pt x="333" y="358"/>
                  </a:lnTo>
                  <a:lnTo>
                    <a:pt x="354" y="386"/>
                  </a:lnTo>
                  <a:lnTo>
                    <a:pt x="333" y="413"/>
                  </a:lnTo>
                  <a:lnTo>
                    <a:pt x="314" y="409"/>
                  </a:lnTo>
                  <a:lnTo>
                    <a:pt x="238" y="291"/>
                  </a:lnTo>
                  <a:lnTo>
                    <a:pt x="73" y="143"/>
                  </a:lnTo>
                  <a:lnTo>
                    <a:pt x="0" y="97"/>
                  </a:lnTo>
                  <a:lnTo>
                    <a:pt x="25" y="53"/>
                  </a:lnTo>
                  <a:lnTo>
                    <a:pt x="25" y="5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1" name="Google Shape;2903;p71" title="PA">
              <a:extLst>
                <a:ext uri="{FF2B5EF4-FFF2-40B4-BE49-F238E27FC236}">
                  <a16:creationId xmlns:a16="http://schemas.microsoft.com/office/drawing/2014/main" id="{B18C59D8-39BA-A263-6397-6688FFE49F97}"/>
                </a:ext>
              </a:extLst>
            </p:cNvPr>
            <p:cNvSpPr/>
            <p:nvPr/>
          </p:nvSpPr>
          <p:spPr>
            <a:xfrm>
              <a:off x="6030230" y="3644201"/>
              <a:ext cx="642871" cy="409575"/>
            </a:xfrm>
            <a:custGeom>
              <a:avLst/>
              <a:gdLst/>
              <a:ahLst/>
              <a:cxnLst/>
              <a:rect l="l" t="t" r="r" b="b"/>
              <a:pathLst>
                <a:path w="635" h="397" extrusionOk="0">
                  <a:moveTo>
                    <a:pt x="50" y="397"/>
                  </a:moveTo>
                  <a:lnTo>
                    <a:pt x="156" y="380"/>
                  </a:lnTo>
                  <a:lnTo>
                    <a:pt x="536" y="308"/>
                  </a:lnTo>
                  <a:lnTo>
                    <a:pt x="553" y="291"/>
                  </a:lnTo>
                  <a:lnTo>
                    <a:pt x="574" y="291"/>
                  </a:lnTo>
                  <a:lnTo>
                    <a:pt x="599" y="274"/>
                  </a:lnTo>
                  <a:lnTo>
                    <a:pt x="635" y="228"/>
                  </a:lnTo>
                  <a:lnTo>
                    <a:pt x="572" y="179"/>
                  </a:lnTo>
                  <a:lnTo>
                    <a:pt x="570" y="133"/>
                  </a:lnTo>
                  <a:lnTo>
                    <a:pt x="599" y="69"/>
                  </a:lnTo>
                  <a:lnTo>
                    <a:pt x="557" y="48"/>
                  </a:lnTo>
                  <a:lnTo>
                    <a:pt x="512" y="0"/>
                  </a:lnTo>
                  <a:lnTo>
                    <a:pt x="89" y="78"/>
                  </a:lnTo>
                  <a:lnTo>
                    <a:pt x="69" y="48"/>
                  </a:lnTo>
                  <a:lnTo>
                    <a:pt x="0" y="97"/>
                  </a:lnTo>
                  <a:lnTo>
                    <a:pt x="50" y="397"/>
                  </a:lnTo>
                  <a:lnTo>
                    <a:pt x="50" y="397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2" name="Google Shape;2904;p71" title="NJ">
              <a:extLst>
                <a:ext uri="{FF2B5EF4-FFF2-40B4-BE49-F238E27FC236}">
                  <a16:creationId xmlns:a16="http://schemas.microsoft.com/office/drawing/2014/main" id="{26F046D3-D988-5722-48B6-3C1A196C8D82}"/>
                </a:ext>
              </a:extLst>
            </p:cNvPr>
            <p:cNvSpPr/>
            <p:nvPr/>
          </p:nvSpPr>
          <p:spPr>
            <a:xfrm>
              <a:off x="6606433" y="3712463"/>
              <a:ext cx="139685" cy="336550"/>
            </a:xfrm>
            <a:custGeom>
              <a:avLst/>
              <a:gdLst/>
              <a:ahLst/>
              <a:cxnLst/>
              <a:rect l="l" t="t" r="r" b="b"/>
              <a:pathLst>
                <a:path w="137" h="325" extrusionOk="0">
                  <a:moveTo>
                    <a:pt x="7" y="222"/>
                  </a:moveTo>
                  <a:lnTo>
                    <a:pt x="32" y="205"/>
                  </a:lnTo>
                  <a:lnTo>
                    <a:pt x="68" y="159"/>
                  </a:lnTo>
                  <a:lnTo>
                    <a:pt x="5" y="110"/>
                  </a:lnTo>
                  <a:lnTo>
                    <a:pt x="3" y="64"/>
                  </a:lnTo>
                  <a:lnTo>
                    <a:pt x="32" y="0"/>
                  </a:lnTo>
                  <a:lnTo>
                    <a:pt x="125" y="32"/>
                  </a:lnTo>
                  <a:lnTo>
                    <a:pt x="127" y="43"/>
                  </a:lnTo>
                  <a:lnTo>
                    <a:pt x="116" y="79"/>
                  </a:lnTo>
                  <a:lnTo>
                    <a:pt x="106" y="87"/>
                  </a:lnTo>
                  <a:lnTo>
                    <a:pt x="104" y="106"/>
                  </a:lnTo>
                  <a:lnTo>
                    <a:pt x="114" y="112"/>
                  </a:lnTo>
                  <a:lnTo>
                    <a:pt x="137" y="106"/>
                  </a:lnTo>
                  <a:lnTo>
                    <a:pt x="137" y="161"/>
                  </a:lnTo>
                  <a:lnTo>
                    <a:pt x="137" y="195"/>
                  </a:lnTo>
                  <a:lnTo>
                    <a:pt x="137" y="214"/>
                  </a:lnTo>
                  <a:lnTo>
                    <a:pt x="129" y="232"/>
                  </a:lnTo>
                  <a:lnTo>
                    <a:pt x="119" y="233"/>
                  </a:lnTo>
                  <a:lnTo>
                    <a:pt x="123" y="249"/>
                  </a:lnTo>
                  <a:lnTo>
                    <a:pt x="89" y="325"/>
                  </a:lnTo>
                  <a:lnTo>
                    <a:pt x="81" y="325"/>
                  </a:lnTo>
                  <a:lnTo>
                    <a:pt x="78" y="296"/>
                  </a:lnTo>
                  <a:lnTo>
                    <a:pt x="55" y="296"/>
                  </a:lnTo>
                  <a:lnTo>
                    <a:pt x="7" y="266"/>
                  </a:lnTo>
                  <a:lnTo>
                    <a:pt x="0" y="241"/>
                  </a:lnTo>
                  <a:lnTo>
                    <a:pt x="7" y="222"/>
                  </a:lnTo>
                  <a:lnTo>
                    <a:pt x="7" y="222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3" name="Google Shape;2905;p71" title="NY">
              <a:extLst>
                <a:ext uri="{FF2B5EF4-FFF2-40B4-BE49-F238E27FC236}">
                  <a16:creationId xmlns:a16="http://schemas.microsoft.com/office/drawing/2014/main" id="{8124C638-81C6-E282-3A41-44AD72DDD832}"/>
                </a:ext>
              </a:extLst>
            </p:cNvPr>
            <p:cNvSpPr/>
            <p:nvPr/>
          </p:nvSpPr>
          <p:spPr>
            <a:xfrm>
              <a:off x="6100073" y="3190176"/>
              <a:ext cx="658744" cy="584200"/>
            </a:xfrm>
            <a:custGeom>
              <a:avLst/>
              <a:gdLst/>
              <a:ahLst/>
              <a:cxnLst/>
              <a:rect l="l" t="t" r="r" b="b"/>
              <a:pathLst>
                <a:path w="648" h="565" extrusionOk="0">
                  <a:moveTo>
                    <a:pt x="20" y="517"/>
                  </a:moveTo>
                  <a:lnTo>
                    <a:pt x="443" y="439"/>
                  </a:lnTo>
                  <a:lnTo>
                    <a:pt x="488" y="487"/>
                  </a:lnTo>
                  <a:lnTo>
                    <a:pt x="530" y="508"/>
                  </a:lnTo>
                  <a:lnTo>
                    <a:pt x="623" y="540"/>
                  </a:lnTo>
                  <a:lnTo>
                    <a:pt x="631" y="565"/>
                  </a:lnTo>
                  <a:lnTo>
                    <a:pt x="646" y="530"/>
                  </a:lnTo>
                  <a:lnTo>
                    <a:pt x="648" y="483"/>
                  </a:lnTo>
                  <a:lnTo>
                    <a:pt x="631" y="392"/>
                  </a:lnTo>
                  <a:lnTo>
                    <a:pt x="631" y="297"/>
                  </a:lnTo>
                  <a:lnTo>
                    <a:pt x="585" y="158"/>
                  </a:lnTo>
                  <a:lnTo>
                    <a:pt x="577" y="97"/>
                  </a:lnTo>
                  <a:lnTo>
                    <a:pt x="549" y="0"/>
                  </a:lnTo>
                  <a:lnTo>
                    <a:pt x="412" y="32"/>
                  </a:lnTo>
                  <a:lnTo>
                    <a:pt x="336" y="112"/>
                  </a:lnTo>
                  <a:lnTo>
                    <a:pt x="332" y="133"/>
                  </a:lnTo>
                  <a:lnTo>
                    <a:pt x="289" y="181"/>
                  </a:lnTo>
                  <a:lnTo>
                    <a:pt x="300" y="198"/>
                  </a:lnTo>
                  <a:lnTo>
                    <a:pt x="309" y="211"/>
                  </a:lnTo>
                  <a:lnTo>
                    <a:pt x="302" y="215"/>
                  </a:lnTo>
                  <a:lnTo>
                    <a:pt x="315" y="234"/>
                  </a:lnTo>
                  <a:lnTo>
                    <a:pt x="317" y="251"/>
                  </a:lnTo>
                  <a:lnTo>
                    <a:pt x="275" y="291"/>
                  </a:lnTo>
                  <a:lnTo>
                    <a:pt x="212" y="308"/>
                  </a:lnTo>
                  <a:lnTo>
                    <a:pt x="197" y="319"/>
                  </a:lnTo>
                  <a:lnTo>
                    <a:pt x="174" y="310"/>
                  </a:lnTo>
                  <a:lnTo>
                    <a:pt x="104" y="318"/>
                  </a:lnTo>
                  <a:lnTo>
                    <a:pt x="53" y="338"/>
                  </a:lnTo>
                  <a:lnTo>
                    <a:pt x="53" y="365"/>
                  </a:lnTo>
                  <a:lnTo>
                    <a:pt x="62" y="382"/>
                  </a:lnTo>
                  <a:lnTo>
                    <a:pt x="70" y="382"/>
                  </a:lnTo>
                  <a:lnTo>
                    <a:pt x="77" y="403"/>
                  </a:lnTo>
                  <a:lnTo>
                    <a:pt x="64" y="414"/>
                  </a:lnTo>
                  <a:lnTo>
                    <a:pt x="58" y="433"/>
                  </a:lnTo>
                  <a:lnTo>
                    <a:pt x="0" y="487"/>
                  </a:lnTo>
                  <a:lnTo>
                    <a:pt x="20" y="517"/>
                  </a:lnTo>
                  <a:lnTo>
                    <a:pt x="20" y="517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4" name="Google Shape;2906;p71" title="NY">
              <a:extLst>
                <a:ext uri="{FF2B5EF4-FFF2-40B4-BE49-F238E27FC236}">
                  <a16:creationId xmlns:a16="http://schemas.microsoft.com/office/drawing/2014/main" id="{C383A5D6-1B15-5332-5697-9F82AD77B408}"/>
                </a:ext>
              </a:extLst>
            </p:cNvPr>
            <p:cNvSpPr/>
            <p:nvPr/>
          </p:nvSpPr>
          <p:spPr>
            <a:xfrm>
              <a:off x="6730245" y="3685476"/>
              <a:ext cx="203179" cy="123825"/>
            </a:xfrm>
            <a:custGeom>
              <a:avLst/>
              <a:gdLst/>
              <a:ahLst/>
              <a:cxnLst/>
              <a:rect l="l" t="t" r="r" b="b"/>
              <a:pathLst>
                <a:path w="202" h="116" extrusionOk="0">
                  <a:moveTo>
                    <a:pt x="15" y="116"/>
                  </a:moveTo>
                  <a:lnTo>
                    <a:pt x="86" y="76"/>
                  </a:lnTo>
                  <a:lnTo>
                    <a:pt x="135" y="53"/>
                  </a:lnTo>
                  <a:lnTo>
                    <a:pt x="84" y="89"/>
                  </a:lnTo>
                  <a:lnTo>
                    <a:pt x="88" y="91"/>
                  </a:lnTo>
                  <a:lnTo>
                    <a:pt x="164" y="40"/>
                  </a:lnTo>
                  <a:lnTo>
                    <a:pt x="202" y="6"/>
                  </a:lnTo>
                  <a:lnTo>
                    <a:pt x="198" y="0"/>
                  </a:lnTo>
                  <a:lnTo>
                    <a:pt x="164" y="19"/>
                  </a:lnTo>
                  <a:lnTo>
                    <a:pt x="160" y="17"/>
                  </a:lnTo>
                  <a:lnTo>
                    <a:pt x="143" y="40"/>
                  </a:lnTo>
                  <a:lnTo>
                    <a:pt x="133" y="40"/>
                  </a:lnTo>
                  <a:lnTo>
                    <a:pt x="158" y="0"/>
                  </a:lnTo>
                  <a:lnTo>
                    <a:pt x="131" y="30"/>
                  </a:lnTo>
                  <a:lnTo>
                    <a:pt x="40" y="61"/>
                  </a:lnTo>
                  <a:lnTo>
                    <a:pt x="23" y="84"/>
                  </a:lnTo>
                  <a:lnTo>
                    <a:pt x="10" y="87"/>
                  </a:lnTo>
                  <a:lnTo>
                    <a:pt x="0" y="105"/>
                  </a:lnTo>
                  <a:lnTo>
                    <a:pt x="15" y="116"/>
                  </a:lnTo>
                  <a:lnTo>
                    <a:pt x="15" y="116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5" name="Google Shape;2907;p71" title="CT">
              <a:extLst>
                <a:ext uri="{FF2B5EF4-FFF2-40B4-BE49-F238E27FC236}">
                  <a16:creationId xmlns:a16="http://schemas.microsoft.com/office/drawing/2014/main" id="{E352DA78-F6A5-4D62-4125-9779CCB7C057}"/>
                </a:ext>
              </a:extLst>
            </p:cNvPr>
            <p:cNvSpPr/>
            <p:nvPr/>
          </p:nvSpPr>
          <p:spPr>
            <a:xfrm>
              <a:off x="6741356" y="3560063"/>
              <a:ext cx="188893" cy="177800"/>
            </a:xfrm>
            <a:custGeom>
              <a:avLst/>
              <a:gdLst/>
              <a:ahLst/>
              <a:cxnLst/>
              <a:rect l="l" t="t" r="r" b="b"/>
              <a:pathLst>
                <a:path w="188" h="174" extrusionOk="0">
                  <a:moveTo>
                    <a:pt x="17" y="127"/>
                  </a:moveTo>
                  <a:lnTo>
                    <a:pt x="15" y="174"/>
                  </a:lnTo>
                  <a:lnTo>
                    <a:pt x="30" y="171"/>
                  </a:lnTo>
                  <a:lnTo>
                    <a:pt x="66" y="144"/>
                  </a:lnTo>
                  <a:lnTo>
                    <a:pt x="78" y="121"/>
                  </a:lnTo>
                  <a:lnTo>
                    <a:pt x="85" y="127"/>
                  </a:lnTo>
                  <a:lnTo>
                    <a:pt x="135" y="114"/>
                  </a:lnTo>
                  <a:lnTo>
                    <a:pt x="137" y="104"/>
                  </a:lnTo>
                  <a:lnTo>
                    <a:pt x="144" y="108"/>
                  </a:lnTo>
                  <a:lnTo>
                    <a:pt x="154" y="100"/>
                  </a:lnTo>
                  <a:lnTo>
                    <a:pt x="169" y="98"/>
                  </a:lnTo>
                  <a:lnTo>
                    <a:pt x="188" y="89"/>
                  </a:lnTo>
                  <a:lnTo>
                    <a:pt x="169" y="0"/>
                  </a:lnTo>
                  <a:lnTo>
                    <a:pt x="0" y="36"/>
                  </a:lnTo>
                  <a:lnTo>
                    <a:pt x="17" y="127"/>
                  </a:lnTo>
                  <a:lnTo>
                    <a:pt x="17" y="127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6" name="Google Shape;2908;p71" title="RI">
              <a:extLst>
                <a:ext uri="{FF2B5EF4-FFF2-40B4-BE49-F238E27FC236}">
                  <a16:creationId xmlns:a16="http://schemas.microsoft.com/office/drawing/2014/main" id="{C3879417-1DCF-C092-51B2-51BC7982084E}"/>
                </a:ext>
              </a:extLst>
            </p:cNvPr>
            <p:cNvSpPr/>
            <p:nvPr/>
          </p:nvSpPr>
          <p:spPr>
            <a:xfrm>
              <a:off x="6912788" y="3547363"/>
              <a:ext cx="87304" cy="103188"/>
            </a:xfrm>
            <a:custGeom>
              <a:avLst/>
              <a:gdLst/>
              <a:ahLst/>
              <a:cxnLst/>
              <a:rect l="l" t="t" r="r" b="b"/>
              <a:pathLst>
                <a:path w="85" h="99" extrusionOk="0">
                  <a:moveTo>
                    <a:pt x="19" y="99"/>
                  </a:moveTo>
                  <a:lnTo>
                    <a:pt x="55" y="86"/>
                  </a:lnTo>
                  <a:lnTo>
                    <a:pt x="55" y="46"/>
                  </a:lnTo>
                  <a:lnTo>
                    <a:pt x="65" y="55"/>
                  </a:lnTo>
                  <a:lnTo>
                    <a:pt x="66" y="74"/>
                  </a:lnTo>
                  <a:lnTo>
                    <a:pt x="74" y="74"/>
                  </a:lnTo>
                  <a:lnTo>
                    <a:pt x="85" y="55"/>
                  </a:lnTo>
                  <a:lnTo>
                    <a:pt x="74" y="34"/>
                  </a:lnTo>
                  <a:lnTo>
                    <a:pt x="55" y="30"/>
                  </a:lnTo>
                  <a:lnTo>
                    <a:pt x="42" y="4"/>
                  </a:lnTo>
                  <a:lnTo>
                    <a:pt x="30" y="0"/>
                  </a:lnTo>
                  <a:lnTo>
                    <a:pt x="0" y="10"/>
                  </a:lnTo>
                  <a:lnTo>
                    <a:pt x="19" y="99"/>
                  </a:lnTo>
                  <a:lnTo>
                    <a:pt x="19" y="99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7" name="Google Shape;2909;p71" title="MA">
              <a:extLst>
                <a:ext uri="{FF2B5EF4-FFF2-40B4-BE49-F238E27FC236}">
                  <a16:creationId xmlns:a16="http://schemas.microsoft.com/office/drawing/2014/main" id="{B2B6276E-CB69-EACB-5679-FA5EF86475B3}"/>
                </a:ext>
              </a:extLst>
            </p:cNvPr>
            <p:cNvSpPr/>
            <p:nvPr/>
          </p:nvSpPr>
          <p:spPr>
            <a:xfrm>
              <a:off x="6746118" y="3425126"/>
              <a:ext cx="373023" cy="184150"/>
            </a:xfrm>
            <a:custGeom>
              <a:avLst/>
              <a:gdLst/>
              <a:ahLst/>
              <a:cxnLst/>
              <a:rect l="l" t="t" r="r" b="b"/>
              <a:pathLst>
                <a:path w="365" h="180" extrusionOk="0">
                  <a:moveTo>
                    <a:pt x="0" y="169"/>
                  </a:moveTo>
                  <a:lnTo>
                    <a:pt x="169" y="133"/>
                  </a:lnTo>
                  <a:lnTo>
                    <a:pt x="199" y="123"/>
                  </a:lnTo>
                  <a:lnTo>
                    <a:pt x="211" y="127"/>
                  </a:lnTo>
                  <a:lnTo>
                    <a:pt x="224" y="153"/>
                  </a:lnTo>
                  <a:lnTo>
                    <a:pt x="243" y="157"/>
                  </a:lnTo>
                  <a:lnTo>
                    <a:pt x="254" y="178"/>
                  </a:lnTo>
                  <a:lnTo>
                    <a:pt x="266" y="180"/>
                  </a:lnTo>
                  <a:lnTo>
                    <a:pt x="279" y="159"/>
                  </a:lnTo>
                  <a:lnTo>
                    <a:pt x="285" y="142"/>
                  </a:lnTo>
                  <a:lnTo>
                    <a:pt x="298" y="165"/>
                  </a:lnTo>
                  <a:lnTo>
                    <a:pt x="365" y="144"/>
                  </a:lnTo>
                  <a:lnTo>
                    <a:pt x="361" y="119"/>
                  </a:lnTo>
                  <a:lnTo>
                    <a:pt x="342" y="87"/>
                  </a:lnTo>
                  <a:lnTo>
                    <a:pt x="332" y="83"/>
                  </a:lnTo>
                  <a:lnTo>
                    <a:pt x="321" y="85"/>
                  </a:lnTo>
                  <a:lnTo>
                    <a:pt x="323" y="91"/>
                  </a:lnTo>
                  <a:lnTo>
                    <a:pt x="338" y="93"/>
                  </a:lnTo>
                  <a:lnTo>
                    <a:pt x="344" y="123"/>
                  </a:lnTo>
                  <a:lnTo>
                    <a:pt x="317" y="134"/>
                  </a:lnTo>
                  <a:lnTo>
                    <a:pt x="279" y="110"/>
                  </a:lnTo>
                  <a:lnTo>
                    <a:pt x="266" y="83"/>
                  </a:lnTo>
                  <a:lnTo>
                    <a:pt x="249" y="76"/>
                  </a:lnTo>
                  <a:lnTo>
                    <a:pt x="249" y="83"/>
                  </a:lnTo>
                  <a:lnTo>
                    <a:pt x="232" y="68"/>
                  </a:lnTo>
                  <a:lnTo>
                    <a:pt x="245" y="49"/>
                  </a:lnTo>
                  <a:lnTo>
                    <a:pt x="256" y="32"/>
                  </a:lnTo>
                  <a:lnTo>
                    <a:pt x="235" y="0"/>
                  </a:lnTo>
                  <a:lnTo>
                    <a:pt x="199" y="26"/>
                  </a:lnTo>
                  <a:lnTo>
                    <a:pt x="78" y="57"/>
                  </a:lnTo>
                  <a:lnTo>
                    <a:pt x="0" y="74"/>
                  </a:lnTo>
                  <a:lnTo>
                    <a:pt x="0" y="169"/>
                  </a:lnTo>
                  <a:lnTo>
                    <a:pt x="0" y="16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3200">
                <a:ea typeface="Verdana"/>
                <a:sym typeface="Verdana"/>
              </a:endParaRPr>
            </a:p>
          </p:txBody>
        </p:sp>
        <p:sp>
          <p:nvSpPr>
            <p:cNvPr id="108" name="Google Shape;2910;p71" title="VT">
              <a:extLst>
                <a:ext uri="{FF2B5EF4-FFF2-40B4-BE49-F238E27FC236}">
                  <a16:creationId xmlns:a16="http://schemas.microsoft.com/office/drawing/2014/main" id="{8D987360-FDB4-DC20-4ED5-7BE268B3B29D}"/>
                </a:ext>
              </a:extLst>
            </p:cNvPr>
            <p:cNvSpPr/>
            <p:nvPr/>
          </p:nvSpPr>
          <p:spPr>
            <a:xfrm>
              <a:off x="6654053" y="3148901"/>
              <a:ext cx="180956" cy="349250"/>
            </a:xfrm>
            <a:custGeom>
              <a:avLst/>
              <a:gdLst/>
              <a:ahLst/>
              <a:cxnLst/>
              <a:rect l="l" t="t" r="r" b="b"/>
              <a:pathLst>
                <a:path w="177" h="339" extrusionOk="0">
                  <a:moveTo>
                    <a:pt x="28" y="139"/>
                  </a:moveTo>
                  <a:lnTo>
                    <a:pt x="36" y="200"/>
                  </a:lnTo>
                  <a:lnTo>
                    <a:pt x="82" y="339"/>
                  </a:lnTo>
                  <a:lnTo>
                    <a:pt x="160" y="322"/>
                  </a:lnTo>
                  <a:lnTo>
                    <a:pt x="154" y="124"/>
                  </a:lnTo>
                  <a:lnTo>
                    <a:pt x="175" y="86"/>
                  </a:lnTo>
                  <a:lnTo>
                    <a:pt x="177" y="0"/>
                  </a:lnTo>
                  <a:lnTo>
                    <a:pt x="0" y="42"/>
                  </a:lnTo>
                  <a:lnTo>
                    <a:pt x="28" y="139"/>
                  </a:lnTo>
                  <a:lnTo>
                    <a:pt x="28" y="139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9" name="Google Shape;2911;p71" title="NH">
              <a:extLst>
                <a:ext uri="{FF2B5EF4-FFF2-40B4-BE49-F238E27FC236}">
                  <a16:creationId xmlns:a16="http://schemas.microsoft.com/office/drawing/2014/main" id="{B8B8CF26-F553-9903-9109-F2C9F8549D6A}"/>
                </a:ext>
              </a:extLst>
            </p:cNvPr>
            <p:cNvSpPr/>
            <p:nvPr/>
          </p:nvSpPr>
          <p:spPr>
            <a:xfrm>
              <a:off x="6812786" y="3099688"/>
              <a:ext cx="166670" cy="379413"/>
            </a:xfrm>
            <a:custGeom>
              <a:avLst/>
              <a:gdLst/>
              <a:ahLst/>
              <a:cxnLst/>
              <a:rect l="l" t="t" r="r" b="b"/>
              <a:pathLst>
                <a:path w="163" h="371" extrusionOk="0">
                  <a:moveTo>
                    <a:pt x="0" y="173"/>
                  </a:moveTo>
                  <a:lnTo>
                    <a:pt x="21" y="135"/>
                  </a:lnTo>
                  <a:lnTo>
                    <a:pt x="23" y="49"/>
                  </a:lnTo>
                  <a:lnTo>
                    <a:pt x="21" y="17"/>
                  </a:lnTo>
                  <a:lnTo>
                    <a:pt x="53" y="0"/>
                  </a:lnTo>
                  <a:lnTo>
                    <a:pt x="127" y="232"/>
                  </a:lnTo>
                  <a:lnTo>
                    <a:pt x="163" y="281"/>
                  </a:lnTo>
                  <a:lnTo>
                    <a:pt x="163" y="314"/>
                  </a:lnTo>
                  <a:lnTo>
                    <a:pt x="127" y="340"/>
                  </a:lnTo>
                  <a:lnTo>
                    <a:pt x="6" y="371"/>
                  </a:lnTo>
                  <a:lnTo>
                    <a:pt x="0" y="173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0" name="Google Shape;2912;p71" title="ME">
              <a:extLst>
                <a:ext uri="{FF2B5EF4-FFF2-40B4-BE49-F238E27FC236}">
                  <a16:creationId xmlns:a16="http://schemas.microsoft.com/office/drawing/2014/main" id="{FA1BBEAA-72BB-A1E8-9EE8-2E4278870497}"/>
                </a:ext>
              </a:extLst>
            </p:cNvPr>
            <p:cNvSpPr/>
            <p:nvPr/>
          </p:nvSpPr>
          <p:spPr>
            <a:xfrm>
              <a:off x="6865168" y="2758376"/>
              <a:ext cx="409532" cy="628650"/>
            </a:xfrm>
            <a:custGeom>
              <a:avLst/>
              <a:gdLst/>
              <a:ahLst/>
              <a:cxnLst/>
              <a:rect l="l" t="t" r="r" b="b"/>
              <a:pathLst>
                <a:path w="399" h="610" extrusionOk="0">
                  <a:moveTo>
                    <a:pt x="0" y="329"/>
                  </a:moveTo>
                  <a:lnTo>
                    <a:pt x="23" y="331"/>
                  </a:lnTo>
                  <a:lnTo>
                    <a:pt x="25" y="291"/>
                  </a:lnTo>
                  <a:lnTo>
                    <a:pt x="53" y="236"/>
                  </a:lnTo>
                  <a:lnTo>
                    <a:pt x="40" y="196"/>
                  </a:lnTo>
                  <a:lnTo>
                    <a:pt x="97" y="4"/>
                  </a:lnTo>
                  <a:lnTo>
                    <a:pt x="110" y="4"/>
                  </a:lnTo>
                  <a:lnTo>
                    <a:pt x="114" y="29"/>
                  </a:lnTo>
                  <a:lnTo>
                    <a:pt x="171" y="8"/>
                  </a:lnTo>
                  <a:lnTo>
                    <a:pt x="173" y="0"/>
                  </a:lnTo>
                  <a:lnTo>
                    <a:pt x="219" y="10"/>
                  </a:lnTo>
                  <a:lnTo>
                    <a:pt x="293" y="198"/>
                  </a:lnTo>
                  <a:lnTo>
                    <a:pt x="327" y="200"/>
                  </a:lnTo>
                  <a:lnTo>
                    <a:pt x="390" y="270"/>
                  </a:lnTo>
                  <a:lnTo>
                    <a:pt x="380" y="283"/>
                  </a:lnTo>
                  <a:lnTo>
                    <a:pt x="399" y="283"/>
                  </a:lnTo>
                  <a:lnTo>
                    <a:pt x="386" y="318"/>
                  </a:lnTo>
                  <a:lnTo>
                    <a:pt x="356" y="340"/>
                  </a:lnTo>
                  <a:lnTo>
                    <a:pt x="322" y="357"/>
                  </a:lnTo>
                  <a:lnTo>
                    <a:pt x="318" y="380"/>
                  </a:lnTo>
                  <a:lnTo>
                    <a:pt x="299" y="359"/>
                  </a:lnTo>
                  <a:lnTo>
                    <a:pt x="268" y="384"/>
                  </a:lnTo>
                  <a:lnTo>
                    <a:pt x="253" y="384"/>
                  </a:lnTo>
                  <a:lnTo>
                    <a:pt x="240" y="369"/>
                  </a:lnTo>
                  <a:lnTo>
                    <a:pt x="232" y="443"/>
                  </a:lnTo>
                  <a:lnTo>
                    <a:pt x="204" y="454"/>
                  </a:lnTo>
                  <a:lnTo>
                    <a:pt x="190" y="483"/>
                  </a:lnTo>
                  <a:lnTo>
                    <a:pt x="173" y="483"/>
                  </a:lnTo>
                  <a:lnTo>
                    <a:pt x="133" y="527"/>
                  </a:lnTo>
                  <a:lnTo>
                    <a:pt x="131" y="561"/>
                  </a:lnTo>
                  <a:lnTo>
                    <a:pt x="122" y="574"/>
                  </a:lnTo>
                  <a:lnTo>
                    <a:pt x="110" y="610"/>
                  </a:lnTo>
                  <a:lnTo>
                    <a:pt x="74" y="561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solidFill>
                  <a:schemeClr val="bg1"/>
                </a:solidFill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1" name="Google Shape;2913;p71" title="DE">
              <a:extLst>
                <a:ext uri="{FF2B5EF4-FFF2-40B4-BE49-F238E27FC236}">
                  <a16:creationId xmlns:a16="http://schemas.microsoft.com/office/drawing/2014/main" id="{169BD5FF-FE99-4B9C-41C0-6AB8A8A84A55}"/>
                </a:ext>
              </a:extLst>
            </p:cNvPr>
            <p:cNvSpPr/>
            <p:nvPr/>
          </p:nvSpPr>
          <p:spPr>
            <a:xfrm>
              <a:off x="6573098" y="3939476"/>
              <a:ext cx="114288" cy="192087"/>
            </a:xfrm>
            <a:custGeom>
              <a:avLst/>
              <a:gdLst/>
              <a:ahLst/>
              <a:cxnLst/>
              <a:rect l="l" t="t" r="r" b="b"/>
              <a:pathLst>
                <a:path w="64" h="107" extrusionOk="0">
                  <a:moveTo>
                    <a:pt x="0" y="14"/>
                  </a:moveTo>
                  <a:lnTo>
                    <a:pt x="1" y="9"/>
                  </a:lnTo>
                  <a:lnTo>
                    <a:pt x="4" y="4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19" y="3"/>
                  </a:lnTo>
                  <a:lnTo>
                    <a:pt x="16" y="4"/>
                  </a:lnTo>
                  <a:lnTo>
                    <a:pt x="16" y="9"/>
                  </a:lnTo>
                  <a:lnTo>
                    <a:pt x="14" y="14"/>
                  </a:lnTo>
                  <a:lnTo>
                    <a:pt x="11" y="18"/>
                  </a:lnTo>
                  <a:lnTo>
                    <a:pt x="15" y="23"/>
                  </a:lnTo>
                  <a:lnTo>
                    <a:pt x="15" y="27"/>
                  </a:lnTo>
                  <a:lnTo>
                    <a:pt x="17" y="32"/>
                  </a:lnTo>
                  <a:lnTo>
                    <a:pt x="21" y="37"/>
                  </a:lnTo>
                  <a:lnTo>
                    <a:pt x="26" y="41"/>
                  </a:lnTo>
                  <a:lnTo>
                    <a:pt x="30" y="44"/>
                  </a:lnTo>
                  <a:lnTo>
                    <a:pt x="30" y="51"/>
                  </a:lnTo>
                  <a:lnTo>
                    <a:pt x="33" y="58"/>
                  </a:lnTo>
                  <a:lnTo>
                    <a:pt x="39" y="62"/>
                  </a:lnTo>
                  <a:lnTo>
                    <a:pt x="40" y="67"/>
                  </a:lnTo>
                  <a:lnTo>
                    <a:pt x="49" y="75"/>
                  </a:lnTo>
                  <a:lnTo>
                    <a:pt x="55" y="73"/>
                  </a:lnTo>
                  <a:lnTo>
                    <a:pt x="56" y="76"/>
                  </a:lnTo>
                  <a:lnTo>
                    <a:pt x="55" y="81"/>
                  </a:lnTo>
                  <a:lnTo>
                    <a:pt x="55" y="86"/>
                  </a:lnTo>
                  <a:lnTo>
                    <a:pt x="56" y="86"/>
                  </a:lnTo>
                  <a:lnTo>
                    <a:pt x="53" y="91"/>
                  </a:lnTo>
                  <a:lnTo>
                    <a:pt x="55" y="90"/>
                  </a:lnTo>
                  <a:lnTo>
                    <a:pt x="60" y="88"/>
                  </a:lnTo>
                  <a:lnTo>
                    <a:pt x="64" y="99"/>
                  </a:lnTo>
                  <a:lnTo>
                    <a:pt x="63" y="99"/>
                  </a:lnTo>
                  <a:lnTo>
                    <a:pt x="60" y="100"/>
                  </a:lnTo>
                  <a:lnTo>
                    <a:pt x="26" y="107"/>
                  </a:lnTo>
                  <a:lnTo>
                    <a:pt x="24" y="102"/>
                  </a:lnTo>
                  <a:lnTo>
                    <a:pt x="15" y="68"/>
                  </a:lnTo>
                  <a:lnTo>
                    <a:pt x="0" y="14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2" name="Google Shape;2914;p71" title="HI">
              <a:extLst>
                <a:ext uri="{FF2B5EF4-FFF2-40B4-BE49-F238E27FC236}">
                  <a16:creationId xmlns:a16="http://schemas.microsoft.com/office/drawing/2014/main" id="{0B594339-BBA6-68FD-BE4F-0E849482FE37}"/>
                </a:ext>
              </a:extLst>
            </p:cNvPr>
            <p:cNvSpPr/>
            <p:nvPr/>
          </p:nvSpPr>
          <p:spPr>
            <a:xfrm>
              <a:off x="2598413" y="5414263"/>
              <a:ext cx="47620" cy="68263"/>
            </a:xfrm>
            <a:custGeom>
              <a:avLst/>
              <a:gdLst/>
              <a:ahLst/>
              <a:cxnLst/>
              <a:rect l="l" t="t" r="r" b="b"/>
              <a:pathLst>
                <a:path w="44" h="64" extrusionOk="0">
                  <a:moveTo>
                    <a:pt x="0" y="64"/>
                  </a:moveTo>
                  <a:lnTo>
                    <a:pt x="0" y="45"/>
                  </a:lnTo>
                  <a:lnTo>
                    <a:pt x="25" y="0"/>
                  </a:lnTo>
                  <a:lnTo>
                    <a:pt x="44" y="13"/>
                  </a:lnTo>
                  <a:lnTo>
                    <a:pt x="23" y="64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3" name="Google Shape;2915;p71" title="HI">
              <a:extLst>
                <a:ext uri="{FF2B5EF4-FFF2-40B4-BE49-F238E27FC236}">
                  <a16:creationId xmlns:a16="http://schemas.microsoft.com/office/drawing/2014/main" id="{1D288C56-B78F-AF01-C453-F5F4B6974149}"/>
                </a:ext>
              </a:extLst>
            </p:cNvPr>
            <p:cNvSpPr/>
            <p:nvPr/>
          </p:nvSpPr>
          <p:spPr>
            <a:xfrm>
              <a:off x="2666669" y="5353938"/>
              <a:ext cx="88891" cy="87313"/>
            </a:xfrm>
            <a:custGeom>
              <a:avLst/>
              <a:gdLst/>
              <a:ahLst/>
              <a:cxnLst/>
              <a:rect l="l" t="t" r="r" b="b"/>
              <a:pathLst>
                <a:path w="83" h="81" extrusionOk="0">
                  <a:moveTo>
                    <a:pt x="18" y="9"/>
                  </a:moveTo>
                  <a:lnTo>
                    <a:pt x="0" y="48"/>
                  </a:lnTo>
                  <a:lnTo>
                    <a:pt x="32" y="74"/>
                  </a:lnTo>
                  <a:lnTo>
                    <a:pt x="69" y="81"/>
                  </a:lnTo>
                  <a:lnTo>
                    <a:pt x="83" y="49"/>
                  </a:lnTo>
                  <a:lnTo>
                    <a:pt x="74" y="0"/>
                  </a:lnTo>
                  <a:lnTo>
                    <a:pt x="18" y="9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4" name="Google Shape;2916;p71" title="HI">
              <a:extLst>
                <a:ext uri="{FF2B5EF4-FFF2-40B4-BE49-F238E27FC236}">
                  <a16:creationId xmlns:a16="http://schemas.microsoft.com/office/drawing/2014/main" id="{B824A195-D65B-A665-7DB3-99F630486239}"/>
                </a:ext>
              </a:extLst>
            </p:cNvPr>
            <p:cNvSpPr/>
            <p:nvPr/>
          </p:nvSpPr>
          <p:spPr>
            <a:xfrm>
              <a:off x="2749210" y="5414263"/>
              <a:ext cx="131748" cy="98426"/>
            </a:xfrm>
            <a:custGeom>
              <a:avLst/>
              <a:gdLst/>
              <a:ahLst/>
              <a:cxnLst/>
              <a:rect l="l" t="t" r="r" b="b"/>
              <a:pathLst>
                <a:path w="123" h="91" extrusionOk="0">
                  <a:moveTo>
                    <a:pt x="0" y="32"/>
                  </a:moveTo>
                  <a:lnTo>
                    <a:pt x="84" y="0"/>
                  </a:lnTo>
                  <a:lnTo>
                    <a:pt x="100" y="39"/>
                  </a:lnTo>
                  <a:lnTo>
                    <a:pt x="116" y="48"/>
                  </a:lnTo>
                  <a:lnTo>
                    <a:pt x="123" y="80"/>
                  </a:lnTo>
                  <a:lnTo>
                    <a:pt x="81" y="85"/>
                  </a:lnTo>
                  <a:lnTo>
                    <a:pt x="51" y="91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5" name="Google Shape;2917;p71" title="HI">
              <a:extLst>
                <a:ext uri="{FF2B5EF4-FFF2-40B4-BE49-F238E27FC236}">
                  <a16:creationId xmlns:a16="http://schemas.microsoft.com/office/drawing/2014/main" id="{2DD91C6D-76B4-BA59-6B9C-2CF6507830FB}"/>
                </a:ext>
              </a:extLst>
            </p:cNvPr>
            <p:cNvSpPr/>
            <p:nvPr/>
          </p:nvSpPr>
          <p:spPr>
            <a:xfrm>
              <a:off x="2885721" y="5488876"/>
              <a:ext cx="104764" cy="52387"/>
            </a:xfrm>
            <a:custGeom>
              <a:avLst/>
              <a:gdLst/>
              <a:ahLst/>
              <a:cxnLst/>
              <a:rect l="l" t="t" r="r" b="b"/>
              <a:pathLst>
                <a:path w="98" h="48" extrusionOk="0">
                  <a:moveTo>
                    <a:pt x="15" y="2"/>
                  </a:moveTo>
                  <a:lnTo>
                    <a:pt x="0" y="45"/>
                  </a:lnTo>
                  <a:lnTo>
                    <a:pt x="26" y="48"/>
                  </a:lnTo>
                  <a:lnTo>
                    <a:pt x="42" y="38"/>
                  </a:lnTo>
                  <a:lnTo>
                    <a:pt x="72" y="39"/>
                  </a:lnTo>
                  <a:lnTo>
                    <a:pt x="98" y="20"/>
                  </a:lnTo>
                  <a:lnTo>
                    <a:pt x="81" y="13"/>
                  </a:lnTo>
                  <a:lnTo>
                    <a:pt x="68" y="0"/>
                  </a:lnTo>
                  <a:lnTo>
                    <a:pt x="15" y="2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6" name="Google Shape;2918;p71" title="HI">
              <a:extLst>
                <a:ext uri="{FF2B5EF4-FFF2-40B4-BE49-F238E27FC236}">
                  <a16:creationId xmlns:a16="http://schemas.microsoft.com/office/drawing/2014/main" id="{AF6D6358-31F3-4305-646A-81255C7A62A0}"/>
                </a:ext>
              </a:extLst>
            </p:cNvPr>
            <p:cNvSpPr/>
            <p:nvPr/>
          </p:nvSpPr>
          <p:spPr>
            <a:xfrm>
              <a:off x="2915880" y="5561901"/>
              <a:ext cx="42859" cy="38100"/>
            </a:xfrm>
            <a:custGeom>
              <a:avLst/>
              <a:gdLst/>
              <a:ahLst/>
              <a:cxnLst/>
              <a:rect l="l" t="t" r="r" b="b"/>
              <a:pathLst>
                <a:path w="40" h="35" extrusionOk="0">
                  <a:moveTo>
                    <a:pt x="35" y="0"/>
                  </a:moveTo>
                  <a:lnTo>
                    <a:pt x="0" y="3"/>
                  </a:lnTo>
                  <a:lnTo>
                    <a:pt x="6" y="35"/>
                  </a:lnTo>
                  <a:lnTo>
                    <a:pt x="40" y="27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7" name="Google Shape;2919;p71" title="HI">
              <a:extLst>
                <a:ext uri="{FF2B5EF4-FFF2-40B4-BE49-F238E27FC236}">
                  <a16:creationId xmlns:a16="http://schemas.microsoft.com/office/drawing/2014/main" id="{E89BEC37-DE76-77F3-0C94-FE29ABC0D042}"/>
                </a:ext>
              </a:extLst>
            </p:cNvPr>
            <p:cNvSpPr/>
            <p:nvPr/>
          </p:nvSpPr>
          <p:spPr>
            <a:xfrm>
              <a:off x="2963500" y="5603176"/>
              <a:ext cx="28572" cy="36512"/>
            </a:xfrm>
            <a:custGeom>
              <a:avLst/>
              <a:gdLst/>
              <a:ahLst/>
              <a:cxnLst/>
              <a:rect l="l" t="t" r="r" b="b"/>
              <a:pathLst>
                <a:path w="27" h="34" extrusionOk="0">
                  <a:moveTo>
                    <a:pt x="0" y="13"/>
                  </a:moveTo>
                  <a:lnTo>
                    <a:pt x="27" y="0"/>
                  </a:lnTo>
                  <a:lnTo>
                    <a:pt x="27" y="30"/>
                  </a:lnTo>
                  <a:lnTo>
                    <a:pt x="9" y="34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8" name="Google Shape;2920;p71" title="HI">
              <a:extLst>
                <a:ext uri="{FF2B5EF4-FFF2-40B4-BE49-F238E27FC236}">
                  <a16:creationId xmlns:a16="http://schemas.microsoft.com/office/drawing/2014/main" id="{C2514AB6-6E9C-0E8C-7422-8FA168727FB3}"/>
                </a:ext>
              </a:extLst>
            </p:cNvPr>
            <p:cNvSpPr/>
            <p:nvPr/>
          </p:nvSpPr>
          <p:spPr>
            <a:xfrm>
              <a:off x="3036517" y="5620638"/>
              <a:ext cx="177781" cy="212725"/>
            </a:xfrm>
            <a:custGeom>
              <a:avLst/>
              <a:gdLst/>
              <a:ahLst/>
              <a:cxnLst/>
              <a:rect l="l" t="t" r="r" b="b"/>
              <a:pathLst>
                <a:path w="167" h="197" extrusionOk="0">
                  <a:moveTo>
                    <a:pt x="28" y="0"/>
                  </a:moveTo>
                  <a:lnTo>
                    <a:pt x="0" y="75"/>
                  </a:lnTo>
                  <a:lnTo>
                    <a:pt x="20" y="112"/>
                  </a:lnTo>
                  <a:lnTo>
                    <a:pt x="20" y="179"/>
                  </a:lnTo>
                  <a:lnTo>
                    <a:pt x="60" y="197"/>
                  </a:lnTo>
                  <a:lnTo>
                    <a:pt x="78" y="158"/>
                  </a:lnTo>
                  <a:lnTo>
                    <a:pt x="129" y="149"/>
                  </a:lnTo>
                  <a:lnTo>
                    <a:pt x="167" y="106"/>
                  </a:lnTo>
                  <a:lnTo>
                    <a:pt x="127" y="39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9" name="Google Shape;2921;p71" title="HI">
              <a:extLst>
                <a:ext uri="{FF2B5EF4-FFF2-40B4-BE49-F238E27FC236}">
                  <a16:creationId xmlns:a16="http://schemas.microsoft.com/office/drawing/2014/main" id="{B6BF6CD3-A7F6-F3FB-DD55-0533461E5ABB}"/>
                </a:ext>
              </a:extLst>
            </p:cNvPr>
            <p:cNvSpPr/>
            <p:nvPr/>
          </p:nvSpPr>
          <p:spPr>
            <a:xfrm>
              <a:off x="2973024" y="5520626"/>
              <a:ext cx="98415" cy="84137"/>
            </a:xfrm>
            <a:custGeom>
              <a:avLst/>
              <a:gdLst/>
              <a:ahLst/>
              <a:cxnLst/>
              <a:rect l="l" t="t" r="r" b="b"/>
              <a:pathLst>
                <a:path w="92" h="77" extrusionOk="0">
                  <a:moveTo>
                    <a:pt x="19" y="0"/>
                  </a:moveTo>
                  <a:lnTo>
                    <a:pt x="0" y="23"/>
                  </a:lnTo>
                  <a:lnTo>
                    <a:pt x="8" y="41"/>
                  </a:lnTo>
                  <a:lnTo>
                    <a:pt x="25" y="47"/>
                  </a:lnTo>
                  <a:lnTo>
                    <a:pt x="43" y="77"/>
                  </a:lnTo>
                  <a:lnTo>
                    <a:pt x="91" y="65"/>
                  </a:lnTo>
                  <a:lnTo>
                    <a:pt x="92" y="33"/>
                  </a:lnTo>
                  <a:lnTo>
                    <a:pt x="57" y="6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0" name="Google Shape;2922;p71" title="MD">
              <a:extLst>
                <a:ext uri="{FF2B5EF4-FFF2-40B4-BE49-F238E27FC236}">
                  <a16:creationId xmlns:a16="http://schemas.microsoft.com/office/drawing/2014/main" id="{775668E8-8C10-A43C-365F-343D659DAC2D}"/>
                </a:ext>
              </a:extLst>
            </p:cNvPr>
            <p:cNvSpPr txBox="1"/>
            <p:nvPr/>
          </p:nvSpPr>
          <p:spPr>
            <a:xfrm>
              <a:off x="6833954" y="5821797"/>
              <a:ext cx="457200" cy="21431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rPr lang="en-US" sz="1100" dirty="0">
                  <a:ea typeface="Verdana"/>
                  <a:cs typeface="Verdana"/>
                  <a:sym typeface="Verdana"/>
                </a:rPr>
                <a:t>MD</a:t>
              </a:r>
              <a:endParaRPr sz="3200" dirty="0"/>
            </a:p>
          </p:txBody>
        </p:sp>
        <p:sp>
          <p:nvSpPr>
            <p:cNvPr id="121" name="Google Shape;2923;p71" title="MA">
              <a:extLst>
                <a:ext uri="{FF2B5EF4-FFF2-40B4-BE49-F238E27FC236}">
                  <a16:creationId xmlns:a16="http://schemas.microsoft.com/office/drawing/2014/main" id="{A4B19BB8-93FB-0DEA-DA2A-CCC6BC721472}"/>
                </a:ext>
              </a:extLst>
            </p:cNvPr>
            <p:cNvSpPr txBox="1"/>
            <p:nvPr/>
          </p:nvSpPr>
          <p:spPr>
            <a:xfrm>
              <a:off x="6833954" y="4580372"/>
              <a:ext cx="457200" cy="22383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en-US"/>
              </a:defPPr>
              <a:lvl1pPr>
                <a:defRPr sz="3200">
                  <a:ea typeface="Verdana"/>
                </a:defRPr>
              </a:lvl1pPr>
            </a:lstStyle>
            <a:p>
              <a:pPr algn="ctr"/>
              <a:r>
                <a:rPr lang="en-US" sz="1100" dirty="0">
                  <a:sym typeface="Verdana"/>
                </a:rPr>
                <a:t>MA</a:t>
              </a:r>
              <a:endParaRPr sz="1100" dirty="0"/>
            </a:p>
          </p:txBody>
        </p:sp>
        <p:sp>
          <p:nvSpPr>
            <p:cNvPr id="122" name="Google Shape;2924;p71" title="RI">
              <a:extLst>
                <a:ext uri="{FF2B5EF4-FFF2-40B4-BE49-F238E27FC236}">
                  <a16:creationId xmlns:a16="http://schemas.microsoft.com/office/drawing/2014/main" id="{1748507F-18A0-566F-8AE5-9C3A10AB9C97}"/>
                </a:ext>
              </a:extLst>
            </p:cNvPr>
            <p:cNvSpPr txBox="1"/>
            <p:nvPr/>
          </p:nvSpPr>
          <p:spPr>
            <a:xfrm>
              <a:off x="6833954" y="4829609"/>
              <a:ext cx="457200" cy="2222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rPr lang="en-US" sz="1100" dirty="0">
                  <a:ea typeface="Verdana"/>
                  <a:cs typeface="Verdana"/>
                  <a:sym typeface="Verdana"/>
                </a:rPr>
                <a:t>RI</a:t>
              </a:r>
              <a:endParaRPr sz="3200" dirty="0"/>
            </a:p>
          </p:txBody>
        </p:sp>
        <p:sp>
          <p:nvSpPr>
            <p:cNvPr id="123" name="Google Shape;2925;p71" title="CT">
              <a:extLst>
                <a:ext uri="{FF2B5EF4-FFF2-40B4-BE49-F238E27FC236}">
                  <a16:creationId xmlns:a16="http://schemas.microsoft.com/office/drawing/2014/main" id="{534246D4-8C43-151B-A02B-097EB8BB9442}"/>
                </a:ext>
              </a:extLst>
            </p:cNvPr>
            <p:cNvSpPr txBox="1"/>
            <p:nvPr/>
          </p:nvSpPr>
          <p:spPr>
            <a:xfrm>
              <a:off x="6833954" y="5077259"/>
              <a:ext cx="457200" cy="2222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rPr lang="en-US" sz="1100" dirty="0">
                  <a:ea typeface="Verdana"/>
                  <a:cs typeface="Verdana"/>
                  <a:sym typeface="Verdana"/>
                </a:rPr>
                <a:t>CT</a:t>
              </a:r>
              <a:endParaRPr sz="3200" dirty="0"/>
            </a:p>
          </p:txBody>
        </p:sp>
        <p:sp>
          <p:nvSpPr>
            <p:cNvPr id="124" name="Google Shape;2927;p71" title="DE">
              <a:extLst>
                <a:ext uri="{FF2B5EF4-FFF2-40B4-BE49-F238E27FC236}">
                  <a16:creationId xmlns:a16="http://schemas.microsoft.com/office/drawing/2014/main" id="{D5907DCF-A30C-02B9-E1DF-787171A18B0B}"/>
                </a:ext>
              </a:extLst>
            </p:cNvPr>
            <p:cNvSpPr txBox="1"/>
            <p:nvPr/>
          </p:nvSpPr>
          <p:spPr>
            <a:xfrm>
              <a:off x="6833954" y="5572560"/>
              <a:ext cx="457200" cy="22383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rPr lang="en-US" sz="1100" dirty="0">
                  <a:ea typeface="Verdana"/>
                  <a:cs typeface="Verdana"/>
                  <a:sym typeface="Verdana"/>
                </a:rPr>
                <a:t>DE</a:t>
              </a:r>
              <a:endParaRPr sz="3200" dirty="0"/>
            </a:p>
          </p:txBody>
        </p:sp>
        <p:sp>
          <p:nvSpPr>
            <p:cNvPr id="125" name="Google Shape;2928;p71" title="NJ">
              <a:extLst>
                <a:ext uri="{FF2B5EF4-FFF2-40B4-BE49-F238E27FC236}">
                  <a16:creationId xmlns:a16="http://schemas.microsoft.com/office/drawing/2014/main" id="{6C722725-CE40-7DC9-0289-93E7AD1F40E0}"/>
                </a:ext>
              </a:extLst>
            </p:cNvPr>
            <p:cNvSpPr txBox="1"/>
            <p:nvPr/>
          </p:nvSpPr>
          <p:spPr>
            <a:xfrm>
              <a:off x="6833954" y="5324909"/>
              <a:ext cx="457200" cy="22383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rPr lang="en-US" sz="1100" dirty="0">
                  <a:ea typeface="Verdana"/>
                  <a:cs typeface="Verdana"/>
                  <a:sym typeface="Verdana"/>
                </a:rPr>
                <a:t>NJ</a:t>
              </a:r>
              <a:r>
                <a:rPr lang="en-US" sz="1100" dirty="0">
                  <a:solidFill>
                    <a:schemeClr val="bg1"/>
                  </a:solidFill>
                  <a:ea typeface="Verdana"/>
                  <a:cs typeface="Verdana"/>
                  <a:sym typeface="Verdana"/>
                </a:rPr>
                <a:t> </a:t>
              </a:r>
              <a:endParaRPr sz="3200" dirty="0">
                <a:solidFill>
                  <a:schemeClr val="bg1"/>
                </a:solidFill>
              </a:endParaRPr>
            </a:p>
          </p:txBody>
        </p:sp>
        <p:grpSp>
          <p:nvGrpSpPr>
            <p:cNvPr id="126" name="Google Shape;2929;p71">
              <a:extLst>
                <a:ext uri="{FF2B5EF4-FFF2-40B4-BE49-F238E27FC236}">
                  <a16:creationId xmlns:a16="http://schemas.microsoft.com/office/drawing/2014/main" id="{3904D491-DEE9-B795-2CCD-8C5D873FA7C9}"/>
                </a:ext>
              </a:extLst>
            </p:cNvPr>
            <p:cNvGrpSpPr/>
            <p:nvPr/>
          </p:nvGrpSpPr>
          <p:grpSpPr>
            <a:xfrm>
              <a:off x="1696975" y="2699638"/>
              <a:ext cx="5590151" cy="3181350"/>
              <a:chOff x="1881270" y="2615379"/>
              <a:chExt cx="5590151" cy="3181350"/>
            </a:xfrm>
          </p:grpSpPr>
          <p:sp>
            <p:nvSpPr>
              <p:cNvPr id="127" name="Google Shape;2930;p71">
                <a:extLst>
                  <a:ext uri="{FF2B5EF4-FFF2-40B4-BE49-F238E27FC236}">
                    <a16:creationId xmlns:a16="http://schemas.microsoft.com/office/drawing/2014/main" id="{3911550E-5F40-262E-9BEC-8DCF4326A1E3}"/>
                  </a:ext>
                </a:extLst>
              </p:cNvPr>
              <p:cNvSpPr txBox="1"/>
              <p:nvPr/>
            </p:nvSpPr>
            <p:spPr>
              <a:xfrm>
                <a:off x="7123759" y="3202923"/>
                <a:ext cx="347662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NH</a:t>
                </a:r>
                <a:endParaRPr sz="3200" dirty="0"/>
              </a:p>
            </p:txBody>
          </p:sp>
          <p:sp>
            <p:nvSpPr>
              <p:cNvPr id="128" name="Google Shape;2931;p71">
                <a:extLst>
                  <a:ext uri="{FF2B5EF4-FFF2-40B4-BE49-F238E27FC236}">
                    <a16:creationId xmlns:a16="http://schemas.microsoft.com/office/drawing/2014/main" id="{CC3B3B7F-7680-0A1B-5441-B892657D85FE}"/>
                  </a:ext>
                </a:extLst>
              </p:cNvPr>
              <p:cNvSpPr txBox="1"/>
              <p:nvPr/>
            </p:nvSpPr>
            <p:spPr>
              <a:xfrm>
                <a:off x="6711888" y="2883666"/>
                <a:ext cx="319088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VT</a:t>
                </a:r>
                <a:endParaRPr sz="3200" dirty="0"/>
              </a:p>
            </p:txBody>
          </p:sp>
          <p:sp>
            <p:nvSpPr>
              <p:cNvPr id="129" name="Google Shape;2933;p71">
                <a:extLst>
                  <a:ext uri="{FF2B5EF4-FFF2-40B4-BE49-F238E27FC236}">
                    <a16:creationId xmlns:a16="http://schemas.microsoft.com/office/drawing/2014/main" id="{53E9D002-0A2D-6D68-DA2B-855400992B8A}"/>
                  </a:ext>
                </a:extLst>
              </p:cNvPr>
              <p:cNvSpPr txBox="1"/>
              <p:nvPr/>
            </p:nvSpPr>
            <p:spPr>
              <a:xfrm>
                <a:off x="6074573" y="4033605"/>
                <a:ext cx="364202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WV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30" name="Google Shape;2934;p71">
                <a:extLst>
                  <a:ext uri="{FF2B5EF4-FFF2-40B4-BE49-F238E27FC236}">
                    <a16:creationId xmlns:a16="http://schemas.microsoft.com/office/drawing/2014/main" id="{4759450C-1BA0-C1B1-C9BE-82A24C295ADF}"/>
                  </a:ext>
                </a:extLst>
              </p:cNvPr>
              <p:cNvSpPr txBox="1"/>
              <p:nvPr/>
            </p:nvSpPr>
            <p:spPr>
              <a:xfrm>
                <a:off x="6361587" y="4112848"/>
                <a:ext cx="395805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VA</a:t>
                </a:r>
                <a:endParaRPr sz="3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1" name="Google Shape;2935;p71">
                <a:extLst>
                  <a:ext uri="{FF2B5EF4-FFF2-40B4-BE49-F238E27FC236}">
                    <a16:creationId xmlns:a16="http://schemas.microsoft.com/office/drawing/2014/main" id="{793715EA-5F40-B884-6DEC-840C5BD48EDD}"/>
                  </a:ext>
                </a:extLst>
              </p:cNvPr>
              <p:cNvSpPr txBox="1"/>
              <p:nvPr/>
            </p:nvSpPr>
            <p:spPr>
              <a:xfrm>
                <a:off x="6362326" y="3664133"/>
                <a:ext cx="32573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PA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32" name="Google Shape;2936;p71">
                <a:extLst>
                  <a:ext uri="{FF2B5EF4-FFF2-40B4-BE49-F238E27FC236}">
                    <a16:creationId xmlns:a16="http://schemas.microsoft.com/office/drawing/2014/main" id="{E2400C56-64EF-49D4-24C3-F6D9E93034C1}"/>
                  </a:ext>
                </a:extLst>
              </p:cNvPr>
              <p:cNvSpPr txBox="1"/>
              <p:nvPr/>
            </p:nvSpPr>
            <p:spPr>
              <a:xfrm>
                <a:off x="6580095" y="3322130"/>
                <a:ext cx="326991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NY</a:t>
                </a:r>
                <a:endParaRPr sz="3200" dirty="0"/>
              </a:p>
            </p:txBody>
          </p:sp>
          <p:sp>
            <p:nvSpPr>
              <p:cNvPr id="133" name="Google Shape;2937;p71">
                <a:extLst>
                  <a:ext uri="{FF2B5EF4-FFF2-40B4-BE49-F238E27FC236}">
                    <a16:creationId xmlns:a16="http://schemas.microsoft.com/office/drawing/2014/main" id="{51E5A074-D351-2CF6-9951-AC205B29B2A9}"/>
                  </a:ext>
                </a:extLst>
              </p:cNvPr>
              <p:cNvSpPr txBox="1"/>
              <p:nvPr/>
            </p:nvSpPr>
            <p:spPr>
              <a:xfrm>
                <a:off x="7087747" y="2810913"/>
                <a:ext cx="346039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ME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34" name="Google Shape;2938;p71">
                <a:extLst>
                  <a:ext uri="{FF2B5EF4-FFF2-40B4-BE49-F238E27FC236}">
                    <a16:creationId xmlns:a16="http://schemas.microsoft.com/office/drawing/2014/main" id="{ECC2E776-0AEB-43D0-9B6A-BFB87941254D}"/>
                  </a:ext>
                </a:extLst>
              </p:cNvPr>
              <p:cNvSpPr txBox="1"/>
              <p:nvPr/>
            </p:nvSpPr>
            <p:spPr>
              <a:xfrm>
                <a:off x="6287868" y="4420096"/>
                <a:ext cx="33651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NC</a:t>
                </a:r>
                <a:endParaRPr sz="3200" dirty="0"/>
              </a:p>
            </p:txBody>
          </p:sp>
          <p:sp>
            <p:nvSpPr>
              <p:cNvPr id="135" name="Google Shape;2939;p71">
                <a:extLst>
                  <a:ext uri="{FF2B5EF4-FFF2-40B4-BE49-F238E27FC236}">
                    <a16:creationId xmlns:a16="http://schemas.microsoft.com/office/drawing/2014/main" id="{419019A3-BC2F-7F7E-2B45-91AEF2FB1295}"/>
                  </a:ext>
                </a:extLst>
              </p:cNvPr>
              <p:cNvSpPr txBox="1"/>
              <p:nvPr/>
            </p:nvSpPr>
            <p:spPr>
              <a:xfrm>
                <a:off x="6208456" y="4668473"/>
                <a:ext cx="326432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SC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36" name="Google Shape;2940;p71">
                <a:extLst>
                  <a:ext uri="{FF2B5EF4-FFF2-40B4-BE49-F238E27FC236}">
                    <a16:creationId xmlns:a16="http://schemas.microsoft.com/office/drawing/2014/main" id="{FD55D6DF-62D4-6B7D-2687-598C4A35C798}"/>
                  </a:ext>
                </a:extLst>
              </p:cNvPr>
              <p:cNvSpPr txBox="1"/>
              <p:nvPr/>
            </p:nvSpPr>
            <p:spPr>
              <a:xfrm>
                <a:off x="5916106" y="4883917"/>
                <a:ext cx="33855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GA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37" name="Google Shape;2941;p71">
                <a:extLst>
                  <a:ext uri="{FF2B5EF4-FFF2-40B4-BE49-F238E27FC236}">
                    <a16:creationId xmlns:a16="http://schemas.microsoft.com/office/drawing/2014/main" id="{1B47C924-10C6-7531-D7A7-7D75B25A312F}"/>
                  </a:ext>
                </a:extLst>
              </p:cNvPr>
              <p:cNvSpPr txBox="1"/>
              <p:nvPr/>
            </p:nvSpPr>
            <p:spPr>
              <a:xfrm>
                <a:off x="5552607" y="4471167"/>
                <a:ext cx="326991" cy="21431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TN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38" name="Google Shape;2942;p71">
                <a:extLst>
                  <a:ext uri="{FF2B5EF4-FFF2-40B4-BE49-F238E27FC236}">
                    <a16:creationId xmlns:a16="http://schemas.microsoft.com/office/drawing/2014/main" id="{BD8CC583-7E90-8E57-6952-A1F5976EB69C}"/>
                  </a:ext>
                </a:extLst>
              </p:cNvPr>
              <p:cNvSpPr txBox="1"/>
              <p:nvPr/>
            </p:nvSpPr>
            <p:spPr>
              <a:xfrm>
                <a:off x="5687329" y="4207304"/>
                <a:ext cx="32573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KY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39" name="Google Shape;2943;p71">
                <a:extLst>
                  <a:ext uri="{FF2B5EF4-FFF2-40B4-BE49-F238E27FC236}">
                    <a16:creationId xmlns:a16="http://schemas.microsoft.com/office/drawing/2014/main" id="{6DF01F3A-5A19-545A-6A69-F64372244C54}"/>
                  </a:ext>
                </a:extLst>
              </p:cNvPr>
              <p:cNvSpPr txBox="1"/>
              <p:nvPr/>
            </p:nvSpPr>
            <p:spPr>
              <a:xfrm>
                <a:off x="5514703" y="3904429"/>
                <a:ext cx="303180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IN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40" name="Google Shape;2944;p71">
                <a:extLst>
                  <a:ext uri="{FF2B5EF4-FFF2-40B4-BE49-F238E27FC236}">
                    <a16:creationId xmlns:a16="http://schemas.microsoft.com/office/drawing/2014/main" id="{6B859D8D-AFDB-79B9-13BC-D4F99E819706}"/>
                  </a:ext>
                </a:extLst>
              </p:cNvPr>
              <p:cNvSpPr txBox="1"/>
              <p:nvPr/>
            </p:nvSpPr>
            <p:spPr>
              <a:xfrm>
                <a:off x="5608163" y="3467867"/>
                <a:ext cx="31905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MI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41" name="Google Shape;2945;p71">
                <a:extLst>
                  <a:ext uri="{FF2B5EF4-FFF2-40B4-BE49-F238E27FC236}">
                    <a16:creationId xmlns:a16="http://schemas.microsoft.com/office/drawing/2014/main" id="{48487405-23EB-DF27-F72A-4ABD45C0DC5D}"/>
                  </a:ext>
                </a:extLst>
              </p:cNvPr>
              <p:cNvSpPr txBox="1"/>
              <p:nvPr/>
            </p:nvSpPr>
            <p:spPr>
              <a:xfrm>
                <a:off x="5065295" y="3302767"/>
                <a:ext cx="329287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WI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42" name="Google Shape;2946;p71">
                <a:extLst>
                  <a:ext uri="{FF2B5EF4-FFF2-40B4-BE49-F238E27FC236}">
                    <a16:creationId xmlns:a16="http://schemas.microsoft.com/office/drawing/2014/main" id="{AA9F8A64-7238-90A5-8C3D-F9168C0E0D54}"/>
                  </a:ext>
                </a:extLst>
              </p:cNvPr>
              <p:cNvSpPr txBox="1"/>
              <p:nvPr/>
            </p:nvSpPr>
            <p:spPr>
              <a:xfrm>
                <a:off x="4590683" y="3093217"/>
                <a:ext cx="357150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MN</a:t>
                </a:r>
                <a:endParaRPr sz="3200" dirty="0"/>
              </a:p>
            </p:txBody>
          </p:sp>
          <p:sp>
            <p:nvSpPr>
              <p:cNvPr id="143" name="Google Shape;2947;p71">
                <a:extLst>
                  <a:ext uri="{FF2B5EF4-FFF2-40B4-BE49-F238E27FC236}">
                    <a16:creationId xmlns:a16="http://schemas.microsoft.com/office/drawing/2014/main" id="{E7E9B943-0EF5-83B0-9986-B4361558CEA7}"/>
                  </a:ext>
                </a:extLst>
              </p:cNvPr>
              <p:cNvSpPr txBox="1"/>
              <p:nvPr/>
            </p:nvSpPr>
            <p:spPr>
              <a:xfrm>
                <a:off x="5199274" y="3904429"/>
                <a:ext cx="287307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IL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44" name="Google Shape;2948;p71">
                <a:extLst>
                  <a:ext uri="{FF2B5EF4-FFF2-40B4-BE49-F238E27FC236}">
                    <a16:creationId xmlns:a16="http://schemas.microsoft.com/office/drawing/2014/main" id="{1FF045DB-6C0F-02DC-A989-AA5E6DD61966}"/>
                  </a:ext>
                </a:extLst>
              </p:cNvPr>
              <p:cNvSpPr txBox="1"/>
              <p:nvPr/>
            </p:nvSpPr>
            <p:spPr>
              <a:xfrm>
                <a:off x="4841495" y="5127540"/>
                <a:ext cx="312906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LA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45" name="Google Shape;2949;p71">
                <a:extLst>
                  <a:ext uri="{FF2B5EF4-FFF2-40B4-BE49-F238E27FC236}">
                    <a16:creationId xmlns:a16="http://schemas.microsoft.com/office/drawing/2014/main" id="{74A49D2F-9387-2242-E678-E4C02BD44BFA}"/>
                  </a:ext>
                </a:extLst>
              </p:cNvPr>
              <p:cNvSpPr txBox="1"/>
              <p:nvPr/>
            </p:nvSpPr>
            <p:spPr>
              <a:xfrm>
                <a:off x="4100195" y="5087117"/>
                <a:ext cx="32573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solidFill>
                      <a:schemeClr val="bg1"/>
                    </a:solidFill>
                    <a:ea typeface="Verdana"/>
                    <a:sym typeface="Verdana"/>
                  </a:rPr>
                  <a:t>TX</a:t>
                </a:r>
                <a:endParaRPr sz="1100" dirty="0">
                  <a:solidFill>
                    <a:schemeClr val="bg1"/>
                  </a:solidFill>
                  <a:ea typeface="Verdana"/>
                </a:endParaRPr>
              </a:p>
            </p:txBody>
          </p:sp>
          <p:sp>
            <p:nvSpPr>
              <p:cNvPr id="146" name="Google Shape;2950;p71">
                <a:extLst>
                  <a:ext uri="{FF2B5EF4-FFF2-40B4-BE49-F238E27FC236}">
                    <a16:creationId xmlns:a16="http://schemas.microsoft.com/office/drawing/2014/main" id="{FBB8FF6B-41FC-AC29-C0FD-B9F02A291056}"/>
                  </a:ext>
                </a:extLst>
              </p:cNvPr>
              <p:cNvSpPr txBox="1"/>
              <p:nvPr/>
            </p:nvSpPr>
            <p:spPr>
              <a:xfrm>
                <a:off x="4301787" y="4556892"/>
                <a:ext cx="33651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OK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47" name="Google Shape;2951;p71">
                <a:extLst>
                  <a:ext uri="{FF2B5EF4-FFF2-40B4-BE49-F238E27FC236}">
                    <a16:creationId xmlns:a16="http://schemas.microsoft.com/office/drawing/2014/main" id="{85059553-7584-DE04-AF6F-78E9E9D6F493}"/>
                  </a:ext>
                </a:extLst>
              </p:cNvPr>
              <p:cNvSpPr txBox="1"/>
              <p:nvPr/>
            </p:nvSpPr>
            <p:spPr>
              <a:xfrm>
                <a:off x="2650959" y="3280542"/>
                <a:ext cx="306895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ID</a:t>
                </a:r>
                <a:endParaRPr sz="3200" dirty="0"/>
              </a:p>
            </p:txBody>
          </p:sp>
          <p:sp>
            <p:nvSpPr>
              <p:cNvPr id="148" name="Google Shape;2952;p71">
                <a:extLst>
                  <a:ext uri="{FF2B5EF4-FFF2-40B4-BE49-F238E27FC236}">
                    <a16:creationId xmlns:a16="http://schemas.microsoft.com/office/drawing/2014/main" id="{CE96B5FD-AE9A-58A1-9266-6DC302F25B69}"/>
                  </a:ext>
                </a:extLst>
              </p:cNvPr>
              <p:cNvSpPr txBox="1"/>
              <p:nvPr/>
            </p:nvSpPr>
            <p:spPr>
              <a:xfrm>
                <a:off x="2213423" y="3780604"/>
                <a:ext cx="33855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just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NV*</a:t>
                </a:r>
                <a:endParaRPr sz="3200" dirty="0"/>
              </a:p>
            </p:txBody>
          </p:sp>
          <p:sp>
            <p:nvSpPr>
              <p:cNvPr id="149" name="Google Shape;2953;p71">
                <a:extLst>
                  <a:ext uri="{FF2B5EF4-FFF2-40B4-BE49-F238E27FC236}">
                    <a16:creationId xmlns:a16="http://schemas.microsoft.com/office/drawing/2014/main" id="{75BD61AC-B963-6FF1-5FEB-841928437CE7}"/>
                  </a:ext>
                </a:extLst>
              </p:cNvPr>
              <p:cNvSpPr txBox="1"/>
              <p:nvPr/>
            </p:nvSpPr>
            <p:spPr>
              <a:xfrm>
                <a:off x="2006502" y="3096840"/>
                <a:ext cx="33855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OR</a:t>
                </a:r>
                <a:endParaRPr sz="3200" dirty="0"/>
              </a:p>
            </p:txBody>
          </p:sp>
          <p:sp>
            <p:nvSpPr>
              <p:cNvPr id="150" name="Google Shape;2954;p71">
                <a:extLst>
                  <a:ext uri="{FF2B5EF4-FFF2-40B4-BE49-F238E27FC236}">
                    <a16:creationId xmlns:a16="http://schemas.microsoft.com/office/drawing/2014/main" id="{048040F9-6C09-A475-3BF0-9B20B1EF841C}"/>
                  </a:ext>
                </a:extLst>
              </p:cNvPr>
              <p:cNvSpPr txBox="1"/>
              <p:nvPr/>
            </p:nvSpPr>
            <p:spPr>
              <a:xfrm>
                <a:off x="2169997" y="2615379"/>
                <a:ext cx="364202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WA</a:t>
                </a:r>
                <a:endParaRPr sz="3200" dirty="0"/>
              </a:p>
            </p:txBody>
          </p:sp>
          <p:sp>
            <p:nvSpPr>
              <p:cNvPr id="151" name="Google Shape;2955;p71">
                <a:extLst>
                  <a:ext uri="{FF2B5EF4-FFF2-40B4-BE49-F238E27FC236}">
                    <a16:creationId xmlns:a16="http://schemas.microsoft.com/office/drawing/2014/main" id="{A2E2EBEF-D695-C199-BC77-8E0A948ECD51}"/>
                  </a:ext>
                </a:extLst>
              </p:cNvPr>
              <p:cNvSpPr txBox="1"/>
              <p:nvPr/>
            </p:nvSpPr>
            <p:spPr>
              <a:xfrm>
                <a:off x="1881270" y="4074288"/>
                <a:ext cx="33855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just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>
                    <a:solidFill>
                      <a:schemeClr val="bg1"/>
                    </a:solidFill>
                    <a:ea typeface="Verdana"/>
                    <a:cs typeface="Verdana"/>
                    <a:sym typeface="Verdana"/>
                  </a:rPr>
                  <a:t>CA</a:t>
                </a:r>
                <a:endParaRPr sz="3200">
                  <a:solidFill>
                    <a:schemeClr val="bg1"/>
                  </a:solidFill>
                </a:endParaRPr>
              </a:p>
            </p:txBody>
          </p:sp>
          <p:sp>
            <p:nvSpPr>
              <p:cNvPr id="152" name="Google Shape;2956;p71">
                <a:extLst>
                  <a:ext uri="{FF2B5EF4-FFF2-40B4-BE49-F238E27FC236}">
                    <a16:creationId xmlns:a16="http://schemas.microsoft.com/office/drawing/2014/main" id="{DFC5A7F7-1BB9-736E-6944-11E1810A0BF6}"/>
                  </a:ext>
                </a:extLst>
              </p:cNvPr>
              <p:cNvSpPr txBox="1"/>
              <p:nvPr/>
            </p:nvSpPr>
            <p:spPr>
              <a:xfrm>
                <a:off x="2659935" y="4550162"/>
                <a:ext cx="379952" cy="2142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AZ</a:t>
                </a:r>
                <a:endParaRPr sz="3200" dirty="0"/>
              </a:p>
            </p:txBody>
          </p:sp>
          <p:sp>
            <p:nvSpPr>
              <p:cNvPr id="153" name="Google Shape;2957;p71">
                <a:extLst>
                  <a:ext uri="{FF2B5EF4-FFF2-40B4-BE49-F238E27FC236}">
                    <a16:creationId xmlns:a16="http://schemas.microsoft.com/office/drawing/2014/main" id="{FB3C07ED-4368-1D8D-32BB-B6742C7C058B}"/>
                  </a:ext>
                </a:extLst>
              </p:cNvPr>
              <p:cNvSpPr txBox="1"/>
              <p:nvPr/>
            </p:nvSpPr>
            <p:spPr>
              <a:xfrm>
                <a:off x="3338275" y="4647379"/>
                <a:ext cx="357151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NM</a:t>
                </a:r>
                <a:endParaRPr sz="3200" dirty="0"/>
              </a:p>
            </p:txBody>
          </p:sp>
          <p:sp>
            <p:nvSpPr>
              <p:cNvPr id="154" name="Google Shape;2958;p71">
                <a:extLst>
                  <a:ext uri="{FF2B5EF4-FFF2-40B4-BE49-F238E27FC236}">
                    <a16:creationId xmlns:a16="http://schemas.microsoft.com/office/drawing/2014/main" id="{D993E8D9-A138-4903-E782-61A9CEFFD4A2}"/>
                  </a:ext>
                </a:extLst>
              </p:cNvPr>
              <p:cNvSpPr txBox="1"/>
              <p:nvPr/>
            </p:nvSpPr>
            <p:spPr>
              <a:xfrm>
                <a:off x="3417416" y="4034604"/>
                <a:ext cx="33855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CO*</a:t>
                </a:r>
                <a:endParaRPr sz="3200" dirty="0"/>
              </a:p>
            </p:txBody>
          </p:sp>
          <p:sp>
            <p:nvSpPr>
              <p:cNvPr id="155" name="Google Shape;2959;p71">
                <a:extLst>
                  <a:ext uri="{FF2B5EF4-FFF2-40B4-BE49-F238E27FC236}">
                    <a16:creationId xmlns:a16="http://schemas.microsoft.com/office/drawing/2014/main" id="{6911C85A-FE7D-1624-3BA4-08DB02F5215F}"/>
                  </a:ext>
                </a:extLst>
              </p:cNvPr>
              <p:cNvSpPr txBox="1"/>
              <p:nvPr/>
            </p:nvSpPr>
            <p:spPr>
              <a:xfrm>
                <a:off x="3266845" y="3467867"/>
                <a:ext cx="35397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WY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56" name="Google Shape;2960;p71">
                <a:extLst>
                  <a:ext uri="{FF2B5EF4-FFF2-40B4-BE49-F238E27FC236}">
                    <a16:creationId xmlns:a16="http://schemas.microsoft.com/office/drawing/2014/main" id="{1C4D3A24-4B9B-DCB8-AFDC-24D14E213CC4}"/>
                  </a:ext>
                </a:extLst>
              </p:cNvPr>
              <p:cNvSpPr txBox="1"/>
              <p:nvPr/>
            </p:nvSpPr>
            <p:spPr>
              <a:xfrm>
                <a:off x="3187478" y="2875729"/>
                <a:ext cx="342864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MT</a:t>
                </a:r>
                <a:endParaRPr sz="3200" dirty="0"/>
              </a:p>
            </p:txBody>
          </p:sp>
          <p:sp>
            <p:nvSpPr>
              <p:cNvPr id="157" name="Google Shape;2961;p71">
                <a:extLst>
                  <a:ext uri="{FF2B5EF4-FFF2-40B4-BE49-F238E27FC236}">
                    <a16:creationId xmlns:a16="http://schemas.microsoft.com/office/drawing/2014/main" id="{D73A36AB-831E-A234-E61B-64042A720C6E}"/>
                  </a:ext>
                </a:extLst>
              </p:cNvPr>
              <p:cNvSpPr txBox="1"/>
              <p:nvPr/>
            </p:nvSpPr>
            <p:spPr>
              <a:xfrm>
                <a:off x="4027178" y="2894779"/>
                <a:ext cx="341277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ND</a:t>
                </a:r>
                <a:endParaRPr sz="3200" dirty="0"/>
              </a:p>
            </p:txBody>
          </p:sp>
          <p:sp>
            <p:nvSpPr>
              <p:cNvPr id="158" name="Google Shape;2962;p71">
                <a:extLst>
                  <a:ext uri="{FF2B5EF4-FFF2-40B4-BE49-F238E27FC236}">
                    <a16:creationId xmlns:a16="http://schemas.microsoft.com/office/drawing/2014/main" id="{8AF37380-30CC-929A-7888-6532D2B7CFD6}"/>
                  </a:ext>
                </a:extLst>
              </p:cNvPr>
              <p:cNvSpPr txBox="1"/>
              <p:nvPr/>
            </p:nvSpPr>
            <p:spPr>
              <a:xfrm>
                <a:off x="4027178" y="3290067"/>
                <a:ext cx="333845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SD</a:t>
                </a:r>
                <a:endParaRPr sz="3200" dirty="0"/>
              </a:p>
            </p:txBody>
          </p:sp>
          <p:sp>
            <p:nvSpPr>
              <p:cNvPr id="159" name="Google Shape;2963;p71">
                <a:extLst>
                  <a:ext uri="{FF2B5EF4-FFF2-40B4-BE49-F238E27FC236}">
                    <a16:creationId xmlns:a16="http://schemas.microsoft.com/office/drawing/2014/main" id="{F580E7E7-D59F-7D87-B4C7-0EEFF189414C}"/>
                  </a:ext>
                </a:extLst>
              </p:cNvPr>
              <p:cNvSpPr txBox="1"/>
              <p:nvPr/>
            </p:nvSpPr>
            <p:spPr>
              <a:xfrm>
                <a:off x="4744654" y="3655192"/>
                <a:ext cx="300082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IA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60" name="Google Shape;2964;p71">
                <a:extLst>
                  <a:ext uri="{FF2B5EF4-FFF2-40B4-BE49-F238E27FC236}">
                    <a16:creationId xmlns:a16="http://schemas.microsoft.com/office/drawing/2014/main" id="{E6E3C5F1-F8EF-19AB-AAE9-DFFCA730BAEF}"/>
                  </a:ext>
                </a:extLst>
              </p:cNvPr>
              <p:cNvSpPr txBox="1"/>
              <p:nvPr/>
            </p:nvSpPr>
            <p:spPr>
              <a:xfrm>
                <a:off x="2773184" y="3885379"/>
                <a:ext cx="325404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UT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61" name="Google Shape;2965;p71">
                <a:extLst>
                  <a:ext uri="{FF2B5EF4-FFF2-40B4-BE49-F238E27FC236}">
                    <a16:creationId xmlns:a16="http://schemas.microsoft.com/office/drawing/2014/main" id="{0636F668-A199-738D-96C2-DAFC285690C4}"/>
                  </a:ext>
                </a:extLst>
              </p:cNvPr>
              <p:cNvSpPr txBox="1"/>
              <p:nvPr/>
            </p:nvSpPr>
            <p:spPr>
              <a:xfrm>
                <a:off x="6236748" y="5466529"/>
                <a:ext cx="312906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solidFill>
                      <a:schemeClr val="bg1"/>
                    </a:solidFill>
                    <a:ea typeface="Verdana"/>
                    <a:sym typeface="Verdana"/>
                  </a:rPr>
                  <a:t>FL</a:t>
                </a:r>
                <a:endParaRPr sz="1100" dirty="0">
                  <a:solidFill>
                    <a:schemeClr val="bg1"/>
                  </a:solidFill>
                  <a:ea typeface="Verdana"/>
                </a:endParaRPr>
              </a:p>
            </p:txBody>
          </p:sp>
          <p:sp>
            <p:nvSpPr>
              <p:cNvPr id="162" name="Google Shape;2966;p71">
                <a:extLst>
                  <a:ext uri="{FF2B5EF4-FFF2-40B4-BE49-F238E27FC236}">
                    <a16:creationId xmlns:a16="http://schemas.microsoft.com/office/drawing/2014/main" id="{3BC689B0-B773-8668-6E0C-1D0CE8D7A832}"/>
                  </a:ext>
                </a:extLst>
              </p:cNvPr>
              <p:cNvSpPr txBox="1"/>
              <p:nvPr/>
            </p:nvSpPr>
            <p:spPr>
              <a:xfrm>
                <a:off x="4836719" y="4639442"/>
                <a:ext cx="325404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AR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63" name="Google Shape;2967;p71">
                <a:extLst>
                  <a:ext uri="{FF2B5EF4-FFF2-40B4-BE49-F238E27FC236}">
                    <a16:creationId xmlns:a16="http://schemas.microsoft.com/office/drawing/2014/main" id="{E8280FF6-64AD-E397-8595-56D7CB607E06}"/>
                  </a:ext>
                </a:extLst>
              </p:cNvPr>
              <p:cNvSpPr txBox="1"/>
              <p:nvPr/>
            </p:nvSpPr>
            <p:spPr>
              <a:xfrm>
                <a:off x="4798623" y="4155254"/>
                <a:ext cx="355563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MO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64" name="Google Shape;2968;p71">
                <a:extLst>
                  <a:ext uri="{FF2B5EF4-FFF2-40B4-BE49-F238E27FC236}">
                    <a16:creationId xmlns:a16="http://schemas.microsoft.com/office/drawing/2014/main" id="{46671311-E995-D906-697A-C612400BFA2D}"/>
                  </a:ext>
                </a:extLst>
              </p:cNvPr>
              <p:cNvSpPr txBox="1"/>
              <p:nvPr/>
            </p:nvSpPr>
            <p:spPr>
              <a:xfrm>
                <a:off x="5178799" y="4874392"/>
                <a:ext cx="341259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MS</a:t>
                </a:r>
                <a:endParaRPr sz="1100" dirty="0">
                  <a:ea typeface="Verdana"/>
                </a:endParaRP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endParaRPr sz="1100" dirty="0">
                  <a:solidFill>
                    <a:schemeClr val="bg1"/>
                  </a:solidFill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65" name="Google Shape;2969;p71">
                <a:extLst>
                  <a:ext uri="{FF2B5EF4-FFF2-40B4-BE49-F238E27FC236}">
                    <a16:creationId xmlns:a16="http://schemas.microsoft.com/office/drawing/2014/main" id="{848F254E-D7B2-697D-B449-2B8796EF5919}"/>
                  </a:ext>
                </a:extLst>
              </p:cNvPr>
              <p:cNvSpPr txBox="1"/>
              <p:nvPr/>
            </p:nvSpPr>
            <p:spPr>
              <a:xfrm>
                <a:off x="5525623" y="4887092"/>
                <a:ext cx="315879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AL</a:t>
                </a:r>
                <a:endParaRPr sz="3200" dirty="0"/>
              </a:p>
            </p:txBody>
          </p:sp>
          <p:sp>
            <p:nvSpPr>
              <p:cNvPr id="166" name="Google Shape;2970;p71">
                <a:extLst>
                  <a:ext uri="{FF2B5EF4-FFF2-40B4-BE49-F238E27FC236}">
                    <a16:creationId xmlns:a16="http://schemas.microsoft.com/office/drawing/2014/main" id="{7BE92A65-B8F3-9C04-EFBD-D868B2C23EC7}"/>
                  </a:ext>
                </a:extLst>
              </p:cNvPr>
              <p:cNvSpPr txBox="1"/>
              <p:nvPr/>
            </p:nvSpPr>
            <p:spPr>
              <a:xfrm>
                <a:off x="4128767" y="3717104"/>
                <a:ext cx="33016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NE</a:t>
                </a:r>
                <a:endParaRPr sz="3200" dirty="0"/>
              </a:p>
            </p:txBody>
          </p:sp>
          <p:sp>
            <p:nvSpPr>
              <p:cNvPr id="167" name="Google Shape;2971;p71">
                <a:extLst>
                  <a:ext uri="{FF2B5EF4-FFF2-40B4-BE49-F238E27FC236}">
                    <a16:creationId xmlns:a16="http://schemas.microsoft.com/office/drawing/2014/main" id="{A3DFB544-A8DC-1553-A384-5C4644D676BC}"/>
                  </a:ext>
                </a:extLst>
              </p:cNvPr>
              <p:cNvSpPr txBox="1"/>
              <p:nvPr/>
            </p:nvSpPr>
            <p:spPr>
              <a:xfrm>
                <a:off x="4185911" y="4155254"/>
                <a:ext cx="32588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KS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68" name="Google Shape;2972;p71">
                <a:extLst>
                  <a:ext uri="{FF2B5EF4-FFF2-40B4-BE49-F238E27FC236}">
                    <a16:creationId xmlns:a16="http://schemas.microsoft.com/office/drawing/2014/main" id="{F43B5E89-910B-C93C-4316-45BAAD66E424}"/>
                  </a:ext>
                </a:extLst>
              </p:cNvPr>
              <p:cNvSpPr txBox="1"/>
              <p:nvPr/>
            </p:nvSpPr>
            <p:spPr>
              <a:xfrm>
                <a:off x="1945389" y="5141092"/>
                <a:ext cx="323816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>
                    <a:ea typeface="Verdana"/>
                    <a:cs typeface="Verdana"/>
                    <a:sym typeface="Verdana"/>
                  </a:rPr>
                  <a:t>AK</a:t>
                </a:r>
                <a:endParaRPr sz="3200"/>
              </a:p>
            </p:txBody>
          </p:sp>
          <p:sp>
            <p:nvSpPr>
              <p:cNvPr id="169" name="Google Shape;2973;p71">
                <a:extLst>
                  <a:ext uri="{FF2B5EF4-FFF2-40B4-BE49-F238E27FC236}">
                    <a16:creationId xmlns:a16="http://schemas.microsoft.com/office/drawing/2014/main" id="{6D32D194-B7F7-29F0-1B20-0F15DE2BCF8F}"/>
                  </a:ext>
                </a:extLst>
              </p:cNvPr>
              <p:cNvSpPr txBox="1"/>
              <p:nvPr/>
            </p:nvSpPr>
            <p:spPr>
              <a:xfrm>
                <a:off x="2920937" y="5580829"/>
                <a:ext cx="30797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>
                    <a:ea typeface="Verdana"/>
                    <a:cs typeface="Verdana"/>
                    <a:sym typeface="Verdana"/>
                  </a:rPr>
                  <a:t>HI</a:t>
                </a:r>
                <a:endParaRPr sz="3200"/>
              </a:p>
            </p:txBody>
          </p:sp>
          <p:sp>
            <p:nvSpPr>
              <p:cNvPr id="170" name="Google Shape;2932;p71">
                <a:extLst>
                  <a:ext uri="{FF2B5EF4-FFF2-40B4-BE49-F238E27FC236}">
                    <a16:creationId xmlns:a16="http://schemas.microsoft.com/office/drawing/2014/main" id="{A61FE69A-461A-35B4-B0DB-149C1532911F}"/>
                  </a:ext>
                </a:extLst>
              </p:cNvPr>
              <p:cNvSpPr txBox="1"/>
              <p:nvPr/>
            </p:nvSpPr>
            <p:spPr>
              <a:xfrm>
                <a:off x="5796132" y="3793134"/>
                <a:ext cx="344451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OH</a:t>
                </a:r>
                <a:endParaRPr sz="1100" dirty="0">
                  <a:ea typeface="Verdana"/>
                </a:endParaRPr>
              </a:p>
            </p:txBody>
          </p:sp>
        </p:grpSp>
      </p:grpSp>
      <p:sp>
        <p:nvSpPr>
          <p:cNvPr id="171" name="TextBox 170">
            <a:extLst>
              <a:ext uri="{FF2B5EF4-FFF2-40B4-BE49-F238E27FC236}">
                <a16:creationId xmlns:a16="http://schemas.microsoft.com/office/drawing/2014/main" id="{AA492455-B137-C145-71A5-AE3209AEFDEC}"/>
              </a:ext>
            </a:extLst>
          </p:cNvPr>
          <p:cNvSpPr txBox="1"/>
          <p:nvPr/>
        </p:nvSpPr>
        <p:spPr>
          <a:xfrm>
            <a:off x="1140563" y="2473436"/>
            <a:ext cx="80293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■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</a:t>
            </a:r>
            <a:r>
              <a:rPr lang="en-US" sz="1400" dirty="0">
                <a:cs typeface="Arial"/>
                <a:sym typeface="Arial"/>
              </a:rPr>
              <a:t> &lt;2K  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■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</a:t>
            </a:r>
            <a:r>
              <a:rPr lang="en-US" sz="1400" dirty="0">
                <a:cs typeface="Arial"/>
                <a:sym typeface="Arial"/>
              </a:rPr>
              <a:t> 2K-4K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■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</a:t>
            </a:r>
            <a:r>
              <a:rPr lang="en-US" sz="1400" dirty="0">
                <a:cs typeface="Arial"/>
                <a:sym typeface="Arial"/>
              </a:rPr>
              <a:t> 4K-6K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■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</a:t>
            </a:r>
            <a:r>
              <a:rPr lang="en-US" sz="1400" dirty="0">
                <a:cs typeface="Arial"/>
                <a:sym typeface="Arial"/>
              </a:rPr>
              <a:t> 6K-8K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■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</a:t>
            </a:r>
            <a:r>
              <a:rPr lang="en-US" sz="1400" dirty="0">
                <a:cs typeface="Arial"/>
                <a:sym typeface="Arial"/>
              </a:rPr>
              <a:t> 8K-10K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■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</a:t>
            </a:r>
            <a:r>
              <a:rPr lang="en-US" sz="1400" dirty="0">
                <a:cs typeface="Arial"/>
                <a:sym typeface="Arial"/>
              </a:rPr>
              <a:t> 10K+</a:t>
            </a:r>
            <a:endParaRPr lang="en-US" sz="14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83E77B2-6329-6F3A-DB31-C5B887F4A4C6}"/>
              </a:ext>
            </a:extLst>
          </p:cNvPr>
          <p:cNvSpPr txBox="1"/>
          <p:nvPr/>
        </p:nvSpPr>
        <p:spPr>
          <a:xfrm>
            <a:off x="7929680" y="7696212"/>
            <a:ext cx="203579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i="1" dirty="0"/>
              <a:t>*NV and CO were unreported for 2024</a:t>
            </a:r>
          </a:p>
        </p:txBody>
      </p:sp>
    </p:spTree>
    <p:extLst>
      <p:ext uri="{BB962C8B-B14F-4D97-AF65-F5344CB8AC3E}">
        <p14:creationId xmlns:p14="http://schemas.microsoft.com/office/powerpoint/2010/main" val="3444449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3F04EE-FF57-D028-6B3A-8F9CE385F2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2E5A3-B14D-B734-59BC-C1CD2A61E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Concentration of Jobs in Water and Wastewater Treatment Plant and System Operators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50F2F8-3EF2-1827-1CD8-A142177B67F1}"/>
              </a:ext>
            </a:extLst>
          </p:cNvPr>
          <p:cNvSpPr txBox="1"/>
          <p:nvPr/>
        </p:nvSpPr>
        <p:spPr>
          <a:xfrm>
            <a:off x="1347229" y="7696213"/>
            <a:ext cx="766802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spc="200" dirty="0">
                <a:solidFill>
                  <a:schemeClr val="bg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SOURCE</a:t>
            </a:r>
            <a:r>
              <a:rPr lang="en-US" sz="700" spc="200" dirty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7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Bureau of Labor Statistics</a:t>
            </a:r>
            <a:r>
              <a:rPr lang="en-US" sz="7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74BEE3-6C42-7EF1-35A6-61E577DCD5B0}"/>
              </a:ext>
            </a:extLst>
          </p:cNvPr>
          <p:cNvSpPr txBox="1"/>
          <p:nvPr/>
        </p:nvSpPr>
        <p:spPr>
          <a:xfrm>
            <a:off x="1593088" y="7362676"/>
            <a:ext cx="83987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A location quotient &gt;1 indicates the occupation has a higher share of employment than average, and a location quotient &lt;1 indicates the occupation is less prevalent in the area than average.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C8EA5A7-95CD-8EE2-8917-8FCD53FFED67}"/>
              </a:ext>
            </a:extLst>
          </p:cNvPr>
          <p:cNvSpPr txBox="1"/>
          <p:nvPr/>
        </p:nvSpPr>
        <p:spPr>
          <a:xfrm>
            <a:off x="7929680" y="7696212"/>
            <a:ext cx="203579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i="1" dirty="0"/>
              <a:t>*NV and CO were unreported for 2024</a:t>
            </a:r>
          </a:p>
        </p:txBody>
      </p:sp>
      <p:grpSp>
        <p:nvGrpSpPr>
          <p:cNvPr id="15" name="Google Shape;2862;p71">
            <a:extLst>
              <a:ext uri="{FF2B5EF4-FFF2-40B4-BE49-F238E27FC236}">
                <a16:creationId xmlns:a16="http://schemas.microsoft.com/office/drawing/2014/main" id="{C8B03340-3D24-728E-FA9C-C76F26A859A8}"/>
              </a:ext>
            </a:extLst>
          </p:cNvPr>
          <p:cNvGrpSpPr>
            <a:grpSpLocks noChangeAspect="1"/>
          </p:cNvGrpSpPr>
          <p:nvPr/>
        </p:nvGrpSpPr>
        <p:grpSpPr>
          <a:xfrm>
            <a:off x="2136714" y="2998848"/>
            <a:ext cx="7026443" cy="4268060"/>
            <a:chOff x="1476169" y="2544064"/>
            <a:chExt cx="5814985" cy="3532187"/>
          </a:xfrm>
        </p:grpSpPr>
        <p:sp>
          <p:nvSpPr>
            <p:cNvPr id="16" name="Google Shape;2863;p71" title="AK">
              <a:extLst>
                <a:ext uri="{FF2B5EF4-FFF2-40B4-BE49-F238E27FC236}">
                  <a16:creationId xmlns:a16="http://schemas.microsoft.com/office/drawing/2014/main" id="{3A34E5ED-4493-F768-9BCB-926E15BA9C80}"/>
                </a:ext>
              </a:extLst>
            </p:cNvPr>
            <p:cNvSpPr/>
            <p:nvPr/>
          </p:nvSpPr>
          <p:spPr>
            <a:xfrm>
              <a:off x="1615854" y="5057076"/>
              <a:ext cx="873034" cy="701675"/>
            </a:xfrm>
            <a:custGeom>
              <a:avLst/>
              <a:gdLst/>
              <a:ahLst/>
              <a:cxnLst/>
              <a:rect l="l" t="t" r="r" b="b"/>
              <a:pathLst>
                <a:path w="450" h="356" extrusionOk="0">
                  <a:moveTo>
                    <a:pt x="443" y="324"/>
                  </a:moveTo>
                  <a:lnTo>
                    <a:pt x="445" y="323"/>
                  </a:lnTo>
                  <a:lnTo>
                    <a:pt x="449" y="318"/>
                  </a:lnTo>
                  <a:lnTo>
                    <a:pt x="450" y="311"/>
                  </a:lnTo>
                  <a:lnTo>
                    <a:pt x="444" y="303"/>
                  </a:lnTo>
                  <a:lnTo>
                    <a:pt x="436" y="297"/>
                  </a:lnTo>
                  <a:lnTo>
                    <a:pt x="430" y="294"/>
                  </a:lnTo>
                  <a:lnTo>
                    <a:pt x="427" y="293"/>
                  </a:lnTo>
                  <a:lnTo>
                    <a:pt x="422" y="290"/>
                  </a:lnTo>
                  <a:lnTo>
                    <a:pt x="417" y="285"/>
                  </a:lnTo>
                  <a:lnTo>
                    <a:pt x="407" y="278"/>
                  </a:lnTo>
                  <a:lnTo>
                    <a:pt x="401" y="270"/>
                  </a:lnTo>
                  <a:lnTo>
                    <a:pt x="396" y="263"/>
                  </a:lnTo>
                  <a:lnTo>
                    <a:pt x="394" y="259"/>
                  </a:lnTo>
                  <a:lnTo>
                    <a:pt x="389" y="255"/>
                  </a:lnTo>
                  <a:lnTo>
                    <a:pt x="383" y="250"/>
                  </a:lnTo>
                  <a:lnTo>
                    <a:pt x="376" y="245"/>
                  </a:lnTo>
                  <a:lnTo>
                    <a:pt x="369" y="242"/>
                  </a:lnTo>
                  <a:lnTo>
                    <a:pt x="364" y="239"/>
                  </a:lnTo>
                  <a:lnTo>
                    <a:pt x="359" y="237"/>
                  </a:lnTo>
                  <a:lnTo>
                    <a:pt x="356" y="237"/>
                  </a:lnTo>
                  <a:lnTo>
                    <a:pt x="352" y="241"/>
                  </a:lnTo>
                  <a:lnTo>
                    <a:pt x="346" y="247"/>
                  </a:lnTo>
                  <a:lnTo>
                    <a:pt x="341" y="252"/>
                  </a:lnTo>
                  <a:lnTo>
                    <a:pt x="335" y="255"/>
                  </a:lnTo>
                  <a:lnTo>
                    <a:pt x="329" y="251"/>
                  </a:lnTo>
                  <a:lnTo>
                    <a:pt x="323" y="244"/>
                  </a:lnTo>
                  <a:lnTo>
                    <a:pt x="318" y="239"/>
                  </a:lnTo>
                  <a:lnTo>
                    <a:pt x="312" y="236"/>
                  </a:lnTo>
                  <a:lnTo>
                    <a:pt x="306" y="237"/>
                  </a:lnTo>
                  <a:lnTo>
                    <a:pt x="299" y="240"/>
                  </a:lnTo>
                  <a:lnTo>
                    <a:pt x="293" y="240"/>
                  </a:lnTo>
                  <a:lnTo>
                    <a:pt x="290" y="236"/>
                  </a:lnTo>
                  <a:lnTo>
                    <a:pt x="285" y="218"/>
                  </a:lnTo>
                  <a:lnTo>
                    <a:pt x="277" y="182"/>
                  </a:lnTo>
                  <a:lnTo>
                    <a:pt x="269" y="144"/>
                  </a:lnTo>
                  <a:lnTo>
                    <a:pt x="263" y="118"/>
                  </a:lnTo>
                  <a:lnTo>
                    <a:pt x="258" y="93"/>
                  </a:lnTo>
                  <a:lnTo>
                    <a:pt x="251" y="61"/>
                  </a:lnTo>
                  <a:lnTo>
                    <a:pt x="244" y="34"/>
                  </a:lnTo>
                  <a:lnTo>
                    <a:pt x="242" y="22"/>
                  </a:lnTo>
                  <a:lnTo>
                    <a:pt x="240" y="22"/>
                  </a:lnTo>
                  <a:lnTo>
                    <a:pt x="237" y="22"/>
                  </a:lnTo>
                  <a:lnTo>
                    <a:pt x="233" y="22"/>
                  </a:lnTo>
                  <a:lnTo>
                    <a:pt x="229" y="21"/>
                  </a:lnTo>
                  <a:lnTo>
                    <a:pt x="225" y="19"/>
                  </a:lnTo>
                  <a:lnTo>
                    <a:pt x="222" y="17"/>
                  </a:lnTo>
                  <a:lnTo>
                    <a:pt x="219" y="17"/>
                  </a:lnTo>
                  <a:lnTo>
                    <a:pt x="213" y="17"/>
                  </a:lnTo>
                  <a:lnTo>
                    <a:pt x="209" y="17"/>
                  </a:lnTo>
                  <a:lnTo>
                    <a:pt x="205" y="17"/>
                  </a:lnTo>
                  <a:lnTo>
                    <a:pt x="200" y="17"/>
                  </a:lnTo>
                  <a:lnTo>
                    <a:pt x="194" y="17"/>
                  </a:lnTo>
                  <a:lnTo>
                    <a:pt x="189" y="17"/>
                  </a:lnTo>
                  <a:lnTo>
                    <a:pt x="183" y="17"/>
                  </a:lnTo>
                  <a:lnTo>
                    <a:pt x="178" y="16"/>
                  </a:lnTo>
                  <a:lnTo>
                    <a:pt x="174" y="15"/>
                  </a:lnTo>
                  <a:lnTo>
                    <a:pt x="168" y="13"/>
                  </a:lnTo>
                  <a:lnTo>
                    <a:pt x="164" y="13"/>
                  </a:lnTo>
                  <a:lnTo>
                    <a:pt x="161" y="14"/>
                  </a:lnTo>
                  <a:lnTo>
                    <a:pt x="157" y="15"/>
                  </a:lnTo>
                  <a:lnTo>
                    <a:pt x="154" y="15"/>
                  </a:lnTo>
                  <a:lnTo>
                    <a:pt x="152" y="13"/>
                  </a:lnTo>
                  <a:lnTo>
                    <a:pt x="149" y="11"/>
                  </a:lnTo>
                  <a:lnTo>
                    <a:pt x="144" y="7"/>
                  </a:lnTo>
                  <a:lnTo>
                    <a:pt x="139" y="5"/>
                  </a:lnTo>
                  <a:lnTo>
                    <a:pt x="139" y="2"/>
                  </a:lnTo>
                  <a:lnTo>
                    <a:pt x="138" y="2"/>
                  </a:lnTo>
                  <a:lnTo>
                    <a:pt x="133" y="2"/>
                  </a:lnTo>
                  <a:lnTo>
                    <a:pt x="126" y="2"/>
                  </a:lnTo>
                  <a:lnTo>
                    <a:pt x="121" y="1"/>
                  </a:lnTo>
                  <a:lnTo>
                    <a:pt x="115" y="0"/>
                  </a:lnTo>
                  <a:lnTo>
                    <a:pt x="111" y="1"/>
                  </a:lnTo>
                  <a:lnTo>
                    <a:pt x="108" y="4"/>
                  </a:lnTo>
                  <a:lnTo>
                    <a:pt x="106" y="5"/>
                  </a:lnTo>
                  <a:lnTo>
                    <a:pt x="101" y="6"/>
                  </a:lnTo>
                  <a:lnTo>
                    <a:pt x="95" y="7"/>
                  </a:lnTo>
                  <a:lnTo>
                    <a:pt x="88" y="9"/>
                  </a:lnTo>
                  <a:lnTo>
                    <a:pt x="83" y="12"/>
                  </a:lnTo>
                  <a:lnTo>
                    <a:pt x="78" y="14"/>
                  </a:lnTo>
                  <a:lnTo>
                    <a:pt x="73" y="15"/>
                  </a:lnTo>
                  <a:lnTo>
                    <a:pt x="68" y="15"/>
                  </a:lnTo>
                  <a:lnTo>
                    <a:pt x="64" y="14"/>
                  </a:lnTo>
                  <a:lnTo>
                    <a:pt x="61" y="16"/>
                  </a:lnTo>
                  <a:lnTo>
                    <a:pt x="60" y="23"/>
                  </a:lnTo>
                  <a:lnTo>
                    <a:pt x="58" y="32"/>
                  </a:lnTo>
                  <a:lnTo>
                    <a:pt x="58" y="40"/>
                  </a:lnTo>
                  <a:lnTo>
                    <a:pt x="55" y="45"/>
                  </a:lnTo>
                  <a:lnTo>
                    <a:pt x="49" y="47"/>
                  </a:lnTo>
                  <a:lnTo>
                    <a:pt x="42" y="47"/>
                  </a:lnTo>
                  <a:lnTo>
                    <a:pt x="38" y="49"/>
                  </a:lnTo>
                  <a:lnTo>
                    <a:pt x="34" y="50"/>
                  </a:lnTo>
                  <a:lnTo>
                    <a:pt x="31" y="52"/>
                  </a:lnTo>
                  <a:lnTo>
                    <a:pt x="28" y="54"/>
                  </a:lnTo>
                  <a:lnTo>
                    <a:pt x="28" y="58"/>
                  </a:lnTo>
                  <a:lnTo>
                    <a:pt x="30" y="61"/>
                  </a:lnTo>
                  <a:lnTo>
                    <a:pt x="32" y="65"/>
                  </a:lnTo>
                  <a:lnTo>
                    <a:pt x="36" y="68"/>
                  </a:lnTo>
                  <a:lnTo>
                    <a:pt x="41" y="73"/>
                  </a:lnTo>
                  <a:lnTo>
                    <a:pt x="46" y="78"/>
                  </a:lnTo>
                  <a:lnTo>
                    <a:pt x="48" y="85"/>
                  </a:lnTo>
                  <a:lnTo>
                    <a:pt x="50" y="91"/>
                  </a:lnTo>
                  <a:lnTo>
                    <a:pt x="55" y="92"/>
                  </a:lnTo>
                  <a:lnTo>
                    <a:pt x="58" y="93"/>
                  </a:lnTo>
                  <a:lnTo>
                    <a:pt x="61" y="97"/>
                  </a:lnTo>
                  <a:lnTo>
                    <a:pt x="63" y="103"/>
                  </a:lnTo>
                  <a:lnTo>
                    <a:pt x="64" y="110"/>
                  </a:lnTo>
                  <a:lnTo>
                    <a:pt x="64" y="113"/>
                  </a:lnTo>
                  <a:lnTo>
                    <a:pt x="61" y="115"/>
                  </a:lnTo>
                  <a:lnTo>
                    <a:pt x="57" y="114"/>
                  </a:lnTo>
                  <a:lnTo>
                    <a:pt x="54" y="112"/>
                  </a:lnTo>
                  <a:lnTo>
                    <a:pt x="50" y="110"/>
                  </a:lnTo>
                  <a:lnTo>
                    <a:pt x="48" y="106"/>
                  </a:lnTo>
                  <a:lnTo>
                    <a:pt x="46" y="103"/>
                  </a:lnTo>
                  <a:lnTo>
                    <a:pt x="45" y="100"/>
                  </a:lnTo>
                  <a:lnTo>
                    <a:pt x="42" y="99"/>
                  </a:lnTo>
                  <a:lnTo>
                    <a:pt x="38" y="100"/>
                  </a:lnTo>
                  <a:lnTo>
                    <a:pt x="31" y="103"/>
                  </a:lnTo>
                  <a:lnTo>
                    <a:pt x="25" y="105"/>
                  </a:lnTo>
                  <a:lnTo>
                    <a:pt x="18" y="107"/>
                  </a:lnTo>
                  <a:lnTo>
                    <a:pt x="11" y="110"/>
                  </a:lnTo>
                  <a:lnTo>
                    <a:pt x="5" y="111"/>
                  </a:lnTo>
                  <a:lnTo>
                    <a:pt x="1" y="114"/>
                  </a:lnTo>
                  <a:lnTo>
                    <a:pt x="0" y="116"/>
                  </a:lnTo>
                  <a:lnTo>
                    <a:pt x="1" y="119"/>
                  </a:lnTo>
                  <a:lnTo>
                    <a:pt x="5" y="121"/>
                  </a:lnTo>
                  <a:lnTo>
                    <a:pt x="10" y="123"/>
                  </a:lnTo>
                  <a:lnTo>
                    <a:pt x="15" y="126"/>
                  </a:lnTo>
                  <a:lnTo>
                    <a:pt x="15" y="129"/>
                  </a:lnTo>
                  <a:lnTo>
                    <a:pt x="12" y="134"/>
                  </a:lnTo>
                  <a:lnTo>
                    <a:pt x="12" y="137"/>
                  </a:lnTo>
                  <a:lnTo>
                    <a:pt x="13" y="141"/>
                  </a:lnTo>
                  <a:lnTo>
                    <a:pt x="16" y="146"/>
                  </a:lnTo>
                  <a:lnTo>
                    <a:pt x="17" y="151"/>
                  </a:lnTo>
                  <a:lnTo>
                    <a:pt x="18" y="154"/>
                  </a:lnTo>
                  <a:lnTo>
                    <a:pt x="20" y="156"/>
                  </a:lnTo>
                  <a:lnTo>
                    <a:pt x="24" y="153"/>
                  </a:lnTo>
                  <a:lnTo>
                    <a:pt x="28" y="151"/>
                  </a:lnTo>
                  <a:lnTo>
                    <a:pt x="33" y="150"/>
                  </a:lnTo>
                  <a:lnTo>
                    <a:pt x="36" y="149"/>
                  </a:lnTo>
                  <a:lnTo>
                    <a:pt x="41" y="150"/>
                  </a:lnTo>
                  <a:lnTo>
                    <a:pt x="47" y="151"/>
                  </a:lnTo>
                  <a:lnTo>
                    <a:pt x="53" y="150"/>
                  </a:lnTo>
                  <a:lnTo>
                    <a:pt x="60" y="150"/>
                  </a:lnTo>
                  <a:lnTo>
                    <a:pt x="64" y="150"/>
                  </a:lnTo>
                  <a:lnTo>
                    <a:pt x="65" y="152"/>
                  </a:lnTo>
                  <a:lnTo>
                    <a:pt x="64" y="156"/>
                  </a:lnTo>
                  <a:lnTo>
                    <a:pt x="63" y="160"/>
                  </a:lnTo>
                  <a:lnTo>
                    <a:pt x="64" y="164"/>
                  </a:lnTo>
                  <a:lnTo>
                    <a:pt x="66" y="167"/>
                  </a:lnTo>
                  <a:lnTo>
                    <a:pt x="65" y="172"/>
                  </a:lnTo>
                  <a:lnTo>
                    <a:pt x="63" y="175"/>
                  </a:lnTo>
                  <a:lnTo>
                    <a:pt x="60" y="176"/>
                  </a:lnTo>
                  <a:lnTo>
                    <a:pt x="55" y="175"/>
                  </a:lnTo>
                  <a:lnTo>
                    <a:pt x="50" y="174"/>
                  </a:lnTo>
                  <a:lnTo>
                    <a:pt x="46" y="173"/>
                  </a:lnTo>
                  <a:lnTo>
                    <a:pt x="45" y="176"/>
                  </a:lnTo>
                  <a:lnTo>
                    <a:pt x="42" y="180"/>
                  </a:lnTo>
                  <a:lnTo>
                    <a:pt x="39" y="181"/>
                  </a:lnTo>
                  <a:lnTo>
                    <a:pt x="34" y="180"/>
                  </a:lnTo>
                  <a:lnTo>
                    <a:pt x="32" y="179"/>
                  </a:lnTo>
                  <a:lnTo>
                    <a:pt x="31" y="178"/>
                  </a:lnTo>
                  <a:lnTo>
                    <a:pt x="28" y="179"/>
                  </a:lnTo>
                  <a:lnTo>
                    <a:pt x="24" y="181"/>
                  </a:lnTo>
                  <a:lnTo>
                    <a:pt x="22" y="184"/>
                  </a:lnTo>
                  <a:lnTo>
                    <a:pt x="22" y="187"/>
                  </a:lnTo>
                  <a:lnTo>
                    <a:pt x="22" y="190"/>
                  </a:lnTo>
                  <a:lnTo>
                    <a:pt x="16" y="195"/>
                  </a:lnTo>
                  <a:lnTo>
                    <a:pt x="9" y="199"/>
                  </a:lnTo>
                  <a:lnTo>
                    <a:pt x="7" y="202"/>
                  </a:lnTo>
                  <a:lnTo>
                    <a:pt x="7" y="204"/>
                  </a:lnTo>
                  <a:lnTo>
                    <a:pt x="5" y="207"/>
                  </a:lnTo>
                  <a:lnTo>
                    <a:pt x="4" y="212"/>
                  </a:lnTo>
                  <a:lnTo>
                    <a:pt x="4" y="217"/>
                  </a:lnTo>
                  <a:lnTo>
                    <a:pt x="5" y="222"/>
                  </a:lnTo>
                  <a:lnTo>
                    <a:pt x="8" y="226"/>
                  </a:lnTo>
                  <a:lnTo>
                    <a:pt x="10" y="229"/>
                  </a:lnTo>
                  <a:lnTo>
                    <a:pt x="11" y="234"/>
                  </a:lnTo>
                  <a:lnTo>
                    <a:pt x="11" y="237"/>
                  </a:lnTo>
                  <a:lnTo>
                    <a:pt x="11" y="239"/>
                  </a:lnTo>
                  <a:lnTo>
                    <a:pt x="15" y="250"/>
                  </a:lnTo>
                  <a:lnTo>
                    <a:pt x="15" y="251"/>
                  </a:lnTo>
                  <a:lnTo>
                    <a:pt x="16" y="255"/>
                  </a:lnTo>
                  <a:lnTo>
                    <a:pt x="18" y="257"/>
                  </a:lnTo>
                  <a:lnTo>
                    <a:pt x="22" y="259"/>
                  </a:lnTo>
                  <a:lnTo>
                    <a:pt x="28" y="260"/>
                  </a:lnTo>
                  <a:lnTo>
                    <a:pt x="35" y="260"/>
                  </a:lnTo>
                  <a:lnTo>
                    <a:pt x="41" y="260"/>
                  </a:lnTo>
                  <a:lnTo>
                    <a:pt x="43" y="260"/>
                  </a:lnTo>
                  <a:lnTo>
                    <a:pt x="43" y="264"/>
                  </a:lnTo>
                  <a:lnTo>
                    <a:pt x="42" y="272"/>
                  </a:lnTo>
                  <a:lnTo>
                    <a:pt x="43" y="280"/>
                  </a:lnTo>
                  <a:lnTo>
                    <a:pt x="45" y="287"/>
                  </a:lnTo>
                  <a:lnTo>
                    <a:pt x="49" y="288"/>
                  </a:lnTo>
                  <a:lnTo>
                    <a:pt x="54" y="287"/>
                  </a:lnTo>
                  <a:lnTo>
                    <a:pt x="60" y="285"/>
                  </a:lnTo>
                  <a:lnTo>
                    <a:pt x="64" y="286"/>
                  </a:lnTo>
                  <a:lnTo>
                    <a:pt x="69" y="290"/>
                  </a:lnTo>
                  <a:lnTo>
                    <a:pt x="73" y="294"/>
                  </a:lnTo>
                  <a:lnTo>
                    <a:pt x="78" y="298"/>
                  </a:lnTo>
                  <a:lnTo>
                    <a:pt x="79" y="300"/>
                  </a:lnTo>
                  <a:lnTo>
                    <a:pt x="79" y="297"/>
                  </a:lnTo>
                  <a:lnTo>
                    <a:pt x="80" y="294"/>
                  </a:lnTo>
                  <a:lnTo>
                    <a:pt x="83" y="290"/>
                  </a:lnTo>
                  <a:lnTo>
                    <a:pt x="86" y="290"/>
                  </a:lnTo>
                  <a:lnTo>
                    <a:pt x="92" y="290"/>
                  </a:lnTo>
                  <a:lnTo>
                    <a:pt x="96" y="289"/>
                  </a:lnTo>
                  <a:lnTo>
                    <a:pt x="100" y="289"/>
                  </a:lnTo>
                  <a:lnTo>
                    <a:pt x="100" y="292"/>
                  </a:lnTo>
                  <a:lnTo>
                    <a:pt x="98" y="297"/>
                  </a:lnTo>
                  <a:lnTo>
                    <a:pt x="96" y="305"/>
                  </a:lnTo>
                  <a:lnTo>
                    <a:pt x="94" y="315"/>
                  </a:lnTo>
                  <a:lnTo>
                    <a:pt x="89" y="323"/>
                  </a:lnTo>
                  <a:lnTo>
                    <a:pt x="84" y="330"/>
                  </a:lnTo>
                  <a:lnTo>
                    <a:pt x="80" y="335"/>
                  </a:lnTo>
                  <a:lnTo>
                    <a:pt x="78" y="340"/>
                  </a:lnTo>
                  <a:lnTo>
                    <a:pt x="75" y="342"/>
                  </a:lnTo>
                  <a:lnTo>
                    <a:pt x="70" y="342"/>
                  </a:lnTo>
                  <a:lnTo>
                    <a:pt x="64" y="342"/>
                  </a:lnTo>
                  <a:lnTo>
                    <a:pt x="58" y="345"/>
                  </a:lnTo>
                  <a:lnTo>
                    <a:pt x="55" y="347"/>
                  </a:lnTo>
                  <a:lnTo>
                    <a:pt x="55" y="350"/>
                  </a:lnTo>
                  <a:lnTo>
                    <a:pt x="57" y="354"/>
                  </a:lnTo>
                  <a:lnTo>
                    <a:pt x="61" y="356"/>
                  </a:lnTo>
                  <a:lnTo>
                    <a:pt x="64" y="356"/>
                  </a:lnTo>
                  <a:lnTo>
                    <a:pt x="68" y="355"/>
                  </a:lnTo>
                  <a:lnTo>
                    <a:pt x="72" y="353"/>
                  </a:lnTo>
                  <a:lnTo>
                    <a:pt x="77" y="349"/>
                  </a:lnTo>
                  <a:lnTo>
                    <a:pt x="84" y="347"/>
                  </a:lnTo>
                  <a:lnTo>
                    <a:pt x="89" y="343"/>
                  </a:lnTo>
                  <a:lnTo>
                    <a:pt x="94" y="339"/>
                  </a:lnTo>
                  <a:lnTo>
                    <a:pt x="98" y="335"/>
                  </a:lnTo>
                  <a:lnTo>
                    <a:pt x="101" y="333"/>
                  </a:lnTo>
                  <a:lnTo>
                    <a:pt x="106" y="333"/>
                  </a:lnTo>
                  <a:lnTo>
                    <a:pt x="109" y="334"/>
                  </a:lnTo>
                  <a:lnTo>
                    <a:pt x="113" y="333"/>
                  </a:lnTo>
                  <a:lnTo>
                    <a:pt x="115" y="330"/>
                  </a:lnTo>
                  <a:lnTo>
                    <a:pt x="116" y="325"/>
                  </a:lnTo>
                  <a:lnTo>
                    <a:pt x="117" y="320"/>
                  </a:lnTo>
                  <a:lnTo>
                    <a:pt x="118" y="318"/>
                  </a:lnTo>
                  <a:lnTo>
                    <a:pt x="121" y="316"/>
                  </a:lnTo>
                  <a:lnTo>
                    <a:pt x="125" y="312"/>
                  </a:lnTo>
                  <a:lnTo>
                    <a:pt x="131" y="309"/>
                  </a:lnTo>
                  <a:lnTo>
                    <a:pt x="136" y="307"/>
                  </a:lnTo>
                  <a:lnTo>
                    <a:pt x="138" y="305"/>
                  </a:lnTo>
                  <a:lnTo>
                    <a:pt x="138" y="304"/>
                  </a:lnTo>
                  <a:lnTo>
                    <a:pt x="137" y="302"/>
                  </a:lnTo>
                  <a:lnTo>
                    <a:pt x="138" y="300"/>
                  </a:lnTo>
                  <a:lnTo>
                    <a:pt x="141" y="297"/>
                  </a:lnTo>
                  <a:lnTo>
                    <a:pt x="145" y="296"/>
                  </a:lnTo>
                  <a:lnTo>
                    <a:pt x="148" y="294"/>
                  </a:lnTo>
                  <a:lnTo>
                    <a:pt x="149" y="290"/>
                  </a:lnTo>
                  <a:lnTo>
                    <a:pt x="148" y="287"/>
                  </a:lnTo>
                  <a:lnTo>
                    <a:pt x="146" y="283"/>
                  </a:lnTo>
                  <a:lnTo>
                    <a:pt x="142" y="281"/>
                  </a:lnTo>
                  <a:lnTo>
                    <a:pt x="142" y="278"/>
                  </a:lnTo>
                  <a:lnTo>
                    <a:pt x="144" y="274"/>
                  </a:lnTo>
                  <a:lnTo>
                    <a:pt x="146" y="271"/>
                  </a:lnTo>
                  <a:lnTo>
                    <a:pt x="148" y="269"/>
                  </a:lnTo>
                  <a:lnTo>
                    <a:pt x="151" y="265"/>
                  </a:lnTo>
                  <a:lnTo>
                    <a:pt x="154" y="258"/>
                  </a:lnTo>
                  <a:lnTo>
                    <a:pt x="159" y="249"/>
                  </a:lnTo>
                  <a:lnTo>
                    <a:pt x="164" y="241"/>
                  </a:lnTo>
                  <a:lnTo>
                    <a:pt x="169" y="235"/>
                  </a:lnTo>
                  <a:lnTo>
                    <a:pt x="175" y="234"/>
                  </a:lnTo>
                  <a:lnTo>
                    <a:pt x="177" y="236"/>
                  </a:lnTo>
                  <a:lnTo>
                    <a:pt x="176" y="240"/>
                  </a:lnTo>
                  <a:lnTo>
                    <a:pt x="174" y="243"/>
                  </a:lnTo>
                  <a:lnTo>
                    <a:pt x="170" y="248"/>
                  </a:lnTo>
                  <a:lnTo>
                    <a:pt x="168" y="254"/>
                  </a:lnTo>
                  <a:lnTo>
                    <a:pt x="167" y="260"/>
                  </a:lnTo>
                  <a:lnTo>
                    <a:pt x="166" y="267"/>
                  </a:lnTo>
                  <a:lnTo>
                    <a:pt x="164" y="270"/>
                  </a:lnTo>
                  <a:lnTo>
                    <a:pt x="163" y="272"/>
                  </a:lnTo>
                  <a:lnTo>
                    <a:pt x="163" y="277"/>
                  </a:lnTo>
                  <a:lnTo>
                    <a:pt x="164" y="280"/>
                  </a:lnTo>
                  <a:lnTo>
                    <a:pt x="168" y="280"/>
                  </a:lnTo>
                  <a:lnTo>
                    <a:pt x="172" y="277"/>
                  </a:lnTo>
                  <a:lnTo>
                    <a:pt x="178" y="273"/>
                  </a:lnTo>
                  <a:lnTo>
                    <a:pt x="183" y="270"/>
                  </a:lnTo>
                  <a:lnTo>
                    <a:pt x="186" y="266"/>
                  </a:lnTo>
                  <a:lnTo>
                    <a:pt x="189" y="264"/>
                  </a:lnTo>
                  <a:lnTo>
                    <a:pt x="189" y="263"/>
                  </a:lnTo>
                  <a:lnTo>
                    <a:pt x="191" y="260"/>
                  </a:lnTo>
                  <a:lnTo>
                    <a:pt x="194" y="260"/>
                  </a:lnTo>
                  <a:lnTo>
                    <a:pt x="199" y="259"/>
                  </a:lnTo>
                  <a:lnTo>
                    <a:pt x="204" y="255"/>
                  </a:lnTo>
                  <a:lnTo>
                    <a:pt x="206" y="251"/>
                  </a:lnTo>
                  <a:lnTo>
                    <a:pt x="207" y="250"/>
                  </a:lnTo>
                  <a:lnTo>
                    <a:pt x="206" y="249"/>
                  </a:lnTo>
                  <a:lnTo>
                    <a:pt x="204" y="245"/>
                  </a:lnTo>
                  <a:lnTo>
                    <a:pt x="204" y="242"/>
                  </a:lnTo>
                  <a:lnTo>
                    <a:pt x="207" y="239"/>
                  </a:lnTo>
                  <a:lnTo>
                    <a:pt x="213" y="237"/>
                  </a:lnTo>
                  <a:lnTo>
                    <a:pt x="219" y="237"/>
                  </a:lnTo>
                  <a:lnTo>
                    <a:pt x="223" y="239"/>
                  </a:lnTo>
                  <a:lnTo>
                    <a:pt x="227" y="240"/>
                  </a:lnTo>
                  <a:lnTo>
                    <a:pt x="230" y="242"/>
                  </a:lnTo>
                  <a:lnTo>
                    <a:pt x="235" y="243"/>
                  </a:lnTo>
                  <a:lnTo>
                    <a:pt x="242" y="245"/>
                  </a:lnTo>
                  <a:lnTo>
                    <a:pt x="250" y="248"/>
                  </a:lnTo>
                  <a:lnTo>
                    <a:pt x="257" y="249"/>
                  </a:lnTo>
                  <a:lnTo>
                    <a:pt x="260" y="249"/>
                  </a:lnTo>
                  <a:lnTo>
                    <a:pt x="262" y="248"/>
                  </a:lnTo>
                  <a:lnTo>
                    <a:pt x="266" y="248"/>
                  </a:lnTo>
                  <a:lnTo>
                    <a:pt x="270" y="248"/>
                  </a:lnTo>
                  <a:lnTo>
                    <a:pt x="275" y="249"/>
                  </a:lnTo>
                  <a:lnTo>
                    <a:pt x="280" y="250"/>
                  </a:lnTo>
                  <a:lnTo>
                    <a:pt x="288" y="250"/>
                  </a:lnTo>
                  <a:lnTo>
                    <a:pt x="296" y="250"/>
                  </a:lnTo>
                  <a:lnTo>
                    <a:pt x="301" y="250"/>
                  </a:lnTo>
                  <a:lnTo>
                    <a:pt x="306" y="251"/>
                  </a:lnTo>
                  <a:lnTo>
                    <a:pt x="311" y="255"/>
                  </a:lnTo>
                  <a:lnTo>
                    <a:pt x="316" y="258"/>
                  </a:lnTo>
                  <a:lnTo>
                    <a:pt x="322" y="259"/>
                  </a:lnTo>
                  <a:lnTo>
                    <a:pt x="327" y="260"/>
                  </a:lnTo>
                  <a:lnTo>
                    <a:pt x="328" y="260"/>
                  </a:lnTo>
                  <a:lnTo>
                    <a:pt x="329" y="262"/>
                  </a:lnTo>
                  <a:lnTo>
                    <a:pt x="330" y="263"/>
                  </a:lnTo>
                  <a:lnTo>
                    <a:pt x="334" y="266"/>
                  </a:lnTo>
                  <a:lnTo>
                    <a:pt x="338" y="269"/>
                  </a:lnTo>
                  <a:lnTo>
                    <a:pt x="344" y="270"/>
                  </a:lnTo>
                  <a:lnTo>
                    <a:pt x="349" y="271"/>
                  </a:lnTo>
                  <a:lnTo>
                    <a:pt x="352" y="271"/>
                  </a:lnTo>
                  <a:lnTo>
                    <a:pt x="354" y="269"/>
                  </a:lnTo>
                  <a:lnTo>
                    <a:pt x="356" y="265"/>
                  </a:lnTo>
                  <a:lnTo>
                    <a:pt x="357" y="262"/>
                  </a:lnTo>
                  <a:lnTo>
                    <a:pt x="359" y="262"/>
                  </a:lnTo>
                  <a:lnTo>
                    <a:pt x="365" y="263"/>
                  </a:lnTo>
                  <a:lnTo>
                    <a:pt x="372" y="265"/>
                  </a:lnTo>
                  <a:lnTo>
                    <a:pt x="377" y="266"/>
                  </a:lnTo>
                  <a:lnTo>
                    <a:pt x="383" y="269"/>
                  </a:lnTo>
                  <a:lnTo>
                    <a:pt x="388" y="273"/>
                  </a:lnTo>
                  <a:lnTo>
                    <a:pt x="392" y="279"/>
                  </a:lnTo>
                  <a:lnTo>
                    <a:pt x="397" y="283"/>
                  </a:lnTo>
                  <a:lnTo>
                    <a:pt x="401" y="286"/>
                  </a:lnTo>
                  <a:lnTo>
                    <a:pt x="402" y="287"/>
                  </a:lnTo>
                  <a:lnTo>
                    <a:pt x="412" y="297"/>
                  </a:lnTo>
                  <a:lnTo>
                    <a:pt x="418" y="303"/>
                  </a:lnTo>
                  <a:lnTo>
                    <a:pt x="419" y="303"/>
                  </a:lnTo>
                  <a:lnTo>
                    <a:pt x="421" y="303"/>
                  </a:lnTo>
                  <a:lnTo>
                    <a:pt x="424" y="304"/>
                  </a:lnTo>
                  <a:lnTo>
                    <a:pt x="427" y="307"/>
                  </a:lnTo>
                  <a:lnTo>
                    <a:pt x="432" y="311"/>
                  </a:lnTo>
                  <a:lnTo>
                    <a:pt x="437" y="317"/>
                  </a:lnTo>
                  <a:lnTo>
                    <a:pt x="441" y="321"/>
                  </a:lnTo>
                  <a:lnTo>
                    <a:pt x="443" y="324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" name="Google Shape;2864;p71" title="WA">
              <a:extLst>
                <a:ext uri="{FF2B5EF4-FFF2-40B4-BE49-F238E27FC236}">
                  <a16:creationId xmlns:a16="http://schemas.microsoft.com/office/drawing/2014/main" id="{60274BEB-1532-263E-5776-03003BDA1A63}"/>
                </a:ext>
              </a:extLst>
            </p:cNvPr>
            <p:cNvSpPr/>
            <p:nvPr/>
          </p:nvSpPr>
          <p:spPr>
            <a:xfrm>
              <a:off x="1757127" y="2544064"/>
              <a:ext cx="738111" cy="533400"/>
            </a:xfrm>
            <a:custGeom>
              <a:avLst/>
              <a:gdLst/>
              <a:ahLst/>
              <a:cxnLst/>
              <a:rect l="l" t="t" r="r" b="b"/>
              <a:pathLst>
                <a:path w="730" h="517" extrusionOk="0">
                  <a:moveTo>
                    <a:pt x="26" y="112"/>
                  </a:moveTo>
                  <a:lnTo>
                    <a:pt x="17" y="255"/>
                  </a:lnTo>
                  <a:lnTo>
                    <a:pt x="34" y="255"/>
                  </a:lnTo>
                  <a:lnTo>
                    <a:pt x="24" y="285"/>
                  </a:lnTo>
                  <a:lnTo>
                    <a:pt x="11" y="268"/>
                  </a:lnTo>
                  <a:lnTo>
                    <a:pt x="0" y="304"/>
                  </a:lnTo>
                  <a:lnTo>
                    <a:pt x="51" y="333"/>
                  </a:lnTo>
                  <a:lnTo>
                    <a:pt x="53" y="346"/>
                  </a:lnTo>
                  <a:lnTo>
                    <a:pt x="66" y="348"/>
                  </a:lnTo>
                  <a:lnTo>
                    <a:pt x="133" y="452"/>
                  </a:lnTo>
                  <a:lnTo>
                    <a:pt x="207" y="449"/>
                  </a:lnTo>
                  <a:lnTo>
                    <a:pt x="262" y="473"/>
                  </a:lnTo>
                  <a:lnTo>
                    <a:pt x="289" y="469"/>
                  </a:lnTo>
                  <a:lnTo>
                    <a:pt x="456" y="473"/>
                  </a:lnTo>
                  <a:lnTo>
                    <a:pt x="646" y="517"/>
                  </a:lnTo>
                  <a:lnTo>
                    <a:pt x="650" y="460"/>
                  </a:lnTo>
                  <a:lnTo>
                    <a:pt x="730" y="129"/>
                  </a:lnTo>
                  <a:lnTo>
                    <a:pt x="224" y="0"/>
                  </a:lnTo>
                  <a:lnTo>
                    <a:pt x="228" y="97"/>
                  </a:lnTo>
                  <a:lnTo>
                    <a:pt x="203" y="177"/>
                  </a:lnTo>
                  <a:lnTo>
                    <a:pt x="199" y="219"/>
                  </a:lnTo>
                  <a:lnTo>
                    <a:pt x="146" y="234"/>
                  </a:lnTo>
                  <a:lnTo>
                    <a:pt x="142" y="213"/>
                  </a:lnTo>
                  <a:lnTo>
                    <a:pt x="186" y="186"/>
                  </a:lnTo>
                  <a:lnTo>
                    <a:pt x="182" y="165"/>
                  </a:lnTo>
                  <a:lnTo>
                    <a:pt x="144" y="169"/>
                  </a:lnTo>
                  <a:lnTo>
                    <a:pt x="173" y="144"/>
                  </a:lnTo>
                  <a:lnTo>
                    <a:pt x="194" y="127"/>
                  </a:lnTo>
                  <a:lnTo>
                    <a:pt x="30" y="25"/>
                  </a:lnTo>
                  <a:lnTo>
                    <a:pt x="17" y="53"/>
                  </a:lnTo>
                  <a:lnTo>
                    <a:pt x="26" y="112"/>
                  </a:lnTo>
                  <a:lnTo>
                    <a:pt x="26" y="112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8" name="Google Shape;2865;p71" title="UT">
              <a:extLst>
                <a:ext uri="{FF2B5EF4-FFF2-40B4-BE49-F238E27FC236}">
                  <a16:creationId xmlns:a16="http://schemas.microsoft.com/office/drawing/2014/main" id="{968F88FD-AF63-CB65-7080-5DD6E74DF7D6}"/>
                </a:ext>
              </a:extLst>
            </p:cNvPr>
            <p:cNvSpPr/>
            <p:nvPr/>
          </p:nvSpPr>
          <p:spPr>
            <a:xfrm>
              <a:off x="2439679" y="3674363"/>
              <a:ext cx="626997" cy="779463"/>
            </a:xfrm>
            <a:custGeom>
              <a:avLst/>
              <a:gdLst/>
              <a:ahLst/>
              <a:cxnLst/>
              <a:rect l="l" t="t" r="r" b="b"/>
              <a:pathLst>
                <a:path w="618" h="752" extrusionOk="0">
                  <a:moveTo>
                    <a:pt x="135" y="0"/>
                  </a:moveTo>
                  <a:lnTo>
                    <a:pt x="433" y="55"/>
                  </a:lnTo>
                  <a:lnTo>
                    <a:pt x="410" y="186"/>
                  </a:lnTo>
                  <a:lnTo>
                    <a:pt x="618" y="218"/>
                  </a:lnTo>
                  <a:lnTo>
                    <a:pt x="538" y="752"/>
                  </a:lnTo>
                  <a:lnTo>
                    <a:pt x="0" y="663"/>
                  </a:lnTo>
                  <a:lnTo>
                    <a:pt x="135" y="0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9" name="Google Shape;2866;p71" title="OR">
              <a:extLst>
                <a:ext uri="{FF2B5EF4-FFF2-40B4-BE49-F238E27FC236}">
                  <a16:creationId xmlns:a16="http://schemas.microsoft.com/office/drawing/2014/main" id="{6D69441B-5D07-84D9-987E-0975932F42F8}"/>
                </a:ext>
              </a:extLst>
            </p:cNvPr>
            <p:cNvSpPr/>
            <p:nvPr/>
          </p:nvSpPr>
          <p:spPr>
            <a:xfrm>
              <a:off x="1558710" y="2869501"/>
              <a:ext cx="884145" cy="739775"/>
            </a:xfrm>
            <a:custGeom>
              <a:avLst/>
              <a:gdLst/>
              <a:ahLst/>
              <a:cxnLst/>
              <a:rect l="l" t="t" r="r" b="b"/>
              <a:pathLst>
                <a:path w="871" h="720" extrusionOk="0">
                  <a:moveTo>
                    <a:pt x="0" y="537"/>
                  </a:moveTo>
                  <a:lnTo>
                    <a:pt x="38" y="355"/>
                  </a:lnTo>
                  <a:lnTo>
                    <a:pt x="82" y="302"/>
                  </a:lnTo>
                  <a:lnTo>
                    <a:pt x="188" y="0"/>
                  </a:lnTo>
                  <a:lnTo>
                    <a:pt x="243" y="15"/>
                  </a:lnTo>
                  <a:lnTo>
                    <a:pt x="245" y="28"/>
                  </a:lnTo>
                  <a:lnTo>
                    <a:pt x="258" y="30"/>
                  </a:lnTo>
                  <a:lnTo>
                    <a:pt x="325" y="134"/>
                  </a:lnTo>
                  <a:lnTo>
                    <a:pt x="399" y="133"/>
                  </a:lnTo>
                  <a:lnTo>
                    <a:pt x="454" y="157"/>
                  </a:lnTo>
                  <a:lnTo>
                    <a:pt x="481" y="152"/>
                  </a:lnTo>
                  <a:lnTo>
                    <a:pt x="648" y="157"/>
                  </a:lnTo>
                  <a:lnTo>
                    <a:pt x="838" y="199"/>
                  </a:lnTo>
                  <a:lnTo>
                    <a:pt x="848" y="224"/>
                  </a:lnTo>
                  <a:lnTo>
                    <a:pt x="871" y="256"/>
                  </a:lnTo>
                  <a:lnTo>
                    <a:pt x="806" y="353"/>
                  </a:lnTo>
                  <a:lnTo>
                    <a:pt x="766" y="389"/>
                  </a:lnTo>
                  <a:lnTo>
                    <a:pt x="760" y="416"/>
                  </a:lnTo>
                  <a:lnTo>
                    <a:pt x="783" y="444"/>
                  </a:lnTo>
                  <a:lnTo>
                    <a:pt x="756" y="503"/>
                  </a:lnTo>
                  <a:lnTo>
                    <a:pt x="703" y="720"/>
                  </a:lnTo>
                  <a:lnTo>
                    <a:pt x="410" y="650"/>
                  </a:lnTo>
                  <a:lnTo>
                    <a:pt x="0" y="537"/>
                  </a:lnTo>
                  <a:lnTo>
                    <a:pt x="0" y="537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0" name="Google Shape;2867;p71" title="CA">
              <a:extLst>
                <a:ext uri="{FF2B5EF4-FFF2-40B4-BE49-F238E27FC236}">
                  <a16:creationId xmlns:a16="http://schemas.microsoft.com/office/drawing/2014/main" id="{B4A87A0A-4AD5-13EA-6C6E-A312A9BDCD52}"/>
                </a:ext>
              </a:extLst>
            </p:cNvPr>
            <p:cNvSpPr/>
            <p:nvPr/>
          </p:nvSpPr>
          <p:spPr>
            <a:xfrm>
              <a:off x="1476169" y="3425126"/>
              <a:ext cx="879383" cy="1482725"/>
            </a:xfrm>
            <a:custGeom>
              <a:avLst/>
              <a:gdLst/>
              <a:ahLst/>
              <a:cxnLst/>
              <a:rect l="l" t="t" r="r" b="b"/>
              <a:pathLst>
                <a:path w="865" h="1443" extrusionOk="0">
                  <a:moveTo>
                    <a:pt x="29" y="293"/>
                  </a:moveTo>
                  <a:lnTo>
                    <a:pt x="4" y="405"/>
                  </a:lnTo>
                  <a:lnTo>
                    <a:pt x="87" y="586"/>
                  </a:lnTo>
                  <a:lnTo>
                    <a:pt x="103" y="574"/>
                  </a:lnTo>
                  <a:lnTo>
                    <a:pt x="129" y="650"/>
                  </a:lnTo>
                  <a:lnTo>
                    <a:pt x="87" y="597"/>
                  </a:lnTo>
                  <a:lnTo>
                    <a:pt x="78" y="681"/>
                  </a:lnTo>
                  <a:lnTo>
                    <a:pt x="125" y="732"/>
                  </a:lnTo>
                  <a:lnTo>
                    <a:pt x="93" y="803"/>
                  </a:lnTo>
                  <a:lnTo>
                    <a:pt x="184" y="994"/>
                  </a:lnTo>
                  <a:lnTo>
                    <a:pt x="164" y="1065"/>
                  </a:lnTo>
                  <a:lnTo>
                    <a:pt x="283" y="1120"/>
                  </a:lnTo>
                  <a:lnTo>
                    <a:pt x="327" y="1177"/>
                  </a:lnTo>
                  <a:lnTo>
                    <a:pt x="378" y="1196"/>
                  </a:lnTo>
                  <a:lnTo>
                    <a:pt x="378" y="1230"/>
                  </a:lnTo>
                  <a:lnTo>
                    <a:pt x="411" y="1238"/>
                  </a:lnTo>
                  <a:lnTo>
                    <a:pt x="481" y="1348"/>
                  </a:lnTo>
                  <a:lnTo>
                    <a:pt x="481" y="1426"/>
                  </a:lnTo>
                  <a:lnTo>
                    <a:pt x="789" y="1443"/>
                  </a:lnTo>
                  <a:lnTo>
                    <a:pt x="770" y="1413"/>
                  </a:lnTo>
                  <a:lnTo>
                    <a:pt x="779" y="1365"/>
                  </a:lnTo>
                  <a:lnTo>
                    <a:pt x="829" y="1287"/>
                  </a:lnTo>
                  <a:lnTo>
                    <a:pt x="865" y="1264"/>
                  </a:lnTo>
                  <a:lnTo>
                    <a:pt x="844" y="1236"/>
                  </a:lnTo>
                  <a:lnTo>
                    <a:pt x="831" y="1160"/>
                  </a:lnTo>
                  <a:lnTo>
                    <a:pt x="388" y="497"/>
                  </a:lnTo>
                  <a:lnTo>
                    <a:pt x="492" y="113"/>
                  </a:lnTo>
                  <a:lnTo>
                    <a:pt x="82" y="0"/>
                  </a:lnTo>
                  <a:lnTo>
                    <a:pt x="70" y="23"/>
                  </a:lnTo>
                  <a:lnTo>
                    <a:pt x="0" y="192"/>
                  </a:lnTo>
                  <a:lnTo>
                    <a:pt x="29" y="293"/>
                  </a:lnTo>
                  <a:lnTo>
                    <a:pt x="29" y="293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1" name="Google Shape;2868;p71" title="NV">
              <a:extLst>
                <a:ext uri="{FF2B5EF4-FFF2-40B4-BE49-F238E27FC236}">
                  <a16:creationId xmlns:a16="http://schemas.microsoft.com/office/drawing/2014/main" id="{1AD61EB5-AF75-760A-2D17-EDE58F673111}"/>
                </a:ext>
              </a:extLst>
            </p:cNvPr>
            <p:cNvSpPr/>
            <p:nvPr/>
          </p:nvSpPr>
          <p:spPr>
            <a:xfrm>
              <a:off x="1868240" y="3541014"/>
              <a:ext cx="711126" cy="1076325"/>
            </a:xfrm>
            <a:custGeom>
              <a:avLst/>
              <a:gdLst/>
              <a:ahLst/>
              <a:cxnLst/>
              <a:rect l="l" t="t" r="r" b="b"/>
              <a:pathLst>
                <a:path w="696" h="1047" extrusionOk="0">
                  <a:moveTo>
                    <a:pt x="0" y="384"/>
                  </a:moveTo>
                  <a:lnTo>
                    <a:pt x="443" y="1047"/>
                  </a:lnTo>
                  <a:lnTo>
                    <a:pt x="458" y="904"/>
                  </a:lnTo>
                  <a:lnTo>
                    <a:pt x="483" y="897"/>
                  </a:lnTo>
                  <a:lnTo>
                    <a:pt x="525" y="921"/>
                  </a:lnTo>
                  <a:lnTo>
                    <a:pt x="561" y="796"/>
                  </a:lnTo>
                  <a:lnTo>
                    <a:pt x="696" y="133"/>
                  </a:lnTo>
                  <a:lnTo>
                    <a:pt x="397" y="70"/>
                  </a:lnTo>
                  <a:lnTo>
                    <a:pt x="104" y="0"/>
                  </a:lnTo>
                  <a:lnTo>
                    <a:pt x="0" y="384"/>
                  </a:lnTo>
                  <a:lnTo>
                    <a:pt x="0" y="38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2" name="Google Shape;2869;p71" title="ID">
              <a:extLst>
                <a:ext uri="{FF2B5EF4-FFF2-40B4-BE49-F238E27FC236}">
                  <a16:creationId xmlns:a16="http://schemas.microsoft.com/office/drawing/2014/main" id="{5928A9F7-1FA3-70CD-5FD4-4E1850BF42B3}"/>
                </a:ext>
              </a:extLst>
            </p:cNvPr>
            <p:cNvSpPr/>
            <p:nvPr/>
          </p:nvSpPr>
          <p:spPr>
            <a:xfrm>
              <a:off x="2273010" y="2674238"/>
              <a:ext cx="663506" cy="1055688"/>
            </a:xfrm>
            <a:custGeom>
              <a:avLst/>
              <a:gdLst/>
              <a:ahLst/>
              <a:cxnLst/>
              <a:rect l="l" t="t" r="r" b="b"/>
              <a:pathLst>
                <a:path w="654" h="1027" extrusionOk="0">
                  <a:moveTo>
                    <a:pt x="0" y="909"/>
                  </a:moveTo>
                  <a:lnTo>
                    <a:pt x="53" y="692"/>
                  </a:lnTo>
                  <a:lnTo>
                    <a:pt x="80" y="633"/>
                  </a:lnTo>
                  <a:lnTo>
                    <a:pt x="57" y="605"/>
                  </a:lnTo>
                  <a:lnTo>
                    <a:pt x="63" y="578"/>
                  </a:lnTo>
                  <a:lnTo>
                    <a:pt x="103" y="542"/>
                  </a:lnTo>
                  <a:lnTo>
                    <a:pt x="168" y="445"/>
                  </a:lnTo>
                  <a:lnTo>
                    <a:pt x="145" y="413"/>
                  </a:lnTo>
                  <a:lnTo>
                    <a:pt x="135" y="388"/>
                  </a:lnTo>
                  <a:lnTo>
                    <a:pt x="139" y="333"/>
                  </a:lnTo>
                  <a:lnTo>
                    <a:pt x="219" y="0"/>
                  </a:lnTo>
                  <a:lnTo>
                    <a:pt x="304" y="19"/>
                  </a:lnTo>
                  <a:lnTo>
                    <a:pt x="276" y="149"/>
                  </a:lnTo>
                  <a:lnTo>
                    <a:pt x="295" y="194"/>
                  </a:lnTo>
                  <a:lnTo>
                    <a:pt x="297" y="223"/>
                  </a:lnTo>
                  <a:lnTo>
                    <a:pt x="287" y="228"/>
                  </a:lnTo>
                  <a:lnTo>
                    <a:pt x="320" y="259"/>
                  </a:lnTo>
                  <a:lnTo>
                    <a:pt x="354" y="342"/>
                  </a:lnTo>
                  <a:lnTo>
                    <a:pt x="365" y="417"/>
                  </a:lnTo>
                  <a:lnTo>
                    <a:pt x="371" y="457"/>
                  </a:lnTo>
                  <a:lnTo>
                    <a:pt x="346" y="495"/>
                  </a:lnTo>
                  <a:lnTo>
                    <a:pt x="363" y="512"/>
                  </a:lnTo>
                  <a:lnTo>
                    <a:pt x="409" y="487"/>
                  </a:lnTo>
                  <a:lnTo>
                    <a:pt x="439" y="618"/>
                  </a:lnTo>
                  <a:lnTo>
                    <a:pt x="460" y="626"/>
                  </a:lnTo>
                  <a:lnTo>
                    <a:pt x="464" y="664"/>
                  </a:lnTo>
                  <a:lnTo>
                    <a:pt x="523" y="679"/>
                  </a:lnTo>
                  <a:lnTo>
                    <a:pt x="616" y="679"/>
                  </a:lnTo>
                  <a:lnTo>
                    <a:pt x="654" y="696"/>
                  </a:lnTo>
                  <a:lnTo>
                    <a:pt x="599" y="1027"/>
                  </a:lnTo>
                  <a:lnTo>
                    <a:pt x="299" y="972"/>
                  </a:lnTo>
                  <a:lnTo>
                    <a:pt x="0" y="909"/>
                  </a:lnTo>
                  <a:lnTo>
                    <a:pt x="0" y="90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3" name="Google Shape;2870;p71" title="MT">
              <a:extLst>
                <a:ext uri="{FF2B5EF4-FFF2-40B4-BE49-F238E27FC236}">
                  <a16:creationId xmlns:a16="http://schemas.microsoft.com/office/drawing/2014/main" id="{182AC3F0-3370-1279-26C3-DE77E2E29796}"/>
                </a:ext>
              </a:extLst>
            </p:cNvPr>
            <p:cNvSpPr/>
            <p:nvPr/>
          </p:nvSpPr>
          <p:spPr>
            <a:xfrm>
              <a:off x="2552381" y="2694876"/>
              <a:ext cx="1138118" cy="712787"/>
            </a:xfrm>
            <a:custGeom>
              <a:avLst/>
              <a:gdLst/>
              <a:ahLst/>
              <a:cxnLst/>
              <a:rect l="l" t="t" r="r" b="b"/>
              <a:pathLst>
                <a:path w="1118" h="692" extrusionOk="0">
                  <a:moveTo>
                    <a:pt x="19" y="175"/>
                  </a:moveTo>
                  <a:lnTo>
                    <a:pt x="21" y="204"/>
                  </a:lnTo>
                  <a:lnTo>
                    <a:pt x="11" y="209"/>
                  </a:lnTo>
                  <a:lnTo>
                    <a:pt x="44" y="240"/>
                  </a:lnTo>
                  <a:lnTo>
                    <a:pt x="78" y="323"/>
                  </a:lnTo>
                  <a:lnTo>
                    <a:pt x="89" y="398"/>
                  </a:lnTo>
                  <a:lnTo>
                    <a:pt x="95" y="438"/>
                  </a:lnTo>
                  <a:lnTo>
                    <a:pt x="70" y="476"/>
                  </a:lnTo>
                  <a:lnTo>
                    <a:pt x="87" y="493"/>
                  </a:lnTo>
                  <a:lnTo>
                    <a:pt x="133" y="468"/>
                  </a:lnTo>
                  <a:lnTo>
                    <a:pt x="163" y="599"/>
                  </a:lnTo>
                  <a:lnTo>
                    <a:pt x="184" y="607"/>
                  </a:lnTo>
                  <a:lnTo>
                    <a:pt x="188" y="645"/>
                  </a:lnTo>
                  <a:lnTo>
                    <a:pt x="205" y="662"/>
                  </a:lnTo>
                  <a:lnTo>
                    <a:pt x="247" y="660"/>
                  </a:lnTo>
                  <a:lnTo>
                    <a:pt x="340" y="660"/>
                  </a:lnTo>
                  <a:lnTo>
                    <a:pt x="378" y="677"/>
                  </a:lnTo>
                  <a:lnTo>
                    <a:pt x="390" y="609"/>
                  </a:lnTo>
                  <a:lnTo>
                    <a:pt x="694" y="654"/>
                  </a:lnTo>
                  <a:lnTo>
                    <a:pt x="1068" y="692"/>
                  </a:lnTo>
                  <a:lnTo>
                    <a:pt x="1080" y="567"/>
                  </a:lnTo>
                  <a:lnTo>
                    <a:pt x="1118" y="162"/>
                  </a:lnTo>
                  <a:lnTo>
                    <a:pt x="622" y="105"/>
                  </a:lnTo>
                  <a:lnTo>
                    <a:pt x="376" y="67"/>
                  </a:lnTo>
                  <a:lnTo>
                    <a:pt x="28" y="0"/>
                  </a:lnTo>
                  <a:lnTo>
                    <a:pt x="0" y="130"/>
                  </a:lnTo>
                  <a:lnTo>
                    <a:pt x="19" y="175"/>
                  </a:lnTo>
                  <a:lnTo>
                    <a:pt x="19" y="175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4" name="Google Shape;2871;p71" title="AZ">
              <a:extLst>
                <a:ext uri="{FF2B5EF4-FFF2-40B4-BE49-F238E27FC236}">
                  <a16:creationId xmlns:a16="http://schemas.microsoft.com/office/drawing/2014/main" id="{9F518A9C-A071-772E-A35D-5BE4CF21BD57}"/>
                </a:ext>
              </a:extLst>
            </p:cNvPr>
            <p:cNvSpPr/>
            <p:nvPr/>
          </p:nvSpPr>
          <p:spPr>
            <a:xfrm>
              <a:off x="2231740" y="4360163"/>
              <a:ext cx="755571" cy="863600"/>
            </a:xfrm>
            <a:custGeom>
              <a:avLst/>
              <a:gdLst/>
              <a:ahLst/>
              <a:cxnLst/>
              <a:rect l="l" t="t" r="r" b="b"/>
              <a:pathLst>
                <a:path w="746" h="840" extrusionOk="0">
                  <a:moveTo>
                    <a:pt x="48" y="534"/>
                  </a:moveTo>
                  <a:lnTo>
                    <a:pt x="29" y="504"/>
                  </a:lnTo>
                  <a:lnTo>
                    <a:pt x="38" y="456"/>
                  </a:lnTo>
                  <a:lnTo>
                    <a:pt x="88" y="378"/>
                  </a:lnTo>
                  <a:lnTo>
                    <a:pt x="124" y="355"/>
                  </a:lnTo>
                  <a:lnTo>
                    <a:pt x="103" y="327"/>
                  </a:lnTo>
                  <a:lnTo>
                    <a:pt x="90" y="251"/>
                  </a:lnTo>
                  <a:lnTo>
                    <a:pt x="105" y="108"/>
                  </a:lnTo>
                  <a:lnTo>
                    <a:pt x="130" y="101"/>
                  </a:lnTo>
                  <a:lnTo>
                    <a:pt x="172" y="125"/>
                  </a:lnTo>
                  <a:lnTo>
                    <a:pt x="208" y="0"/>
                  </a:lnTo>
                  <a:lnTo>
                    <a:pt x="746" y="89"/>
                  </a:lnTo>
                  <a:lnTo>
                    <a:pt x="634" y="840"/>
                  </a:lnTo>
                  <a:lnTo>
                    <a:pt x="468" y="817"/>
                  </a:lnTo>
                  <a:lnTo>
                    <a:pt x="366" y="789"/>
                  </a:lnTo>
                  <a:lnTo>
                    <a:pt x="154" y="705"/>
                  </a:lnTo>
                  <a:lnTo>
                    <a:pt x="0" y="576"/>
                  </a:lnTo>
                  <a:lnTo>
                    <a:pt x="48" y="534"/>
                  </a:lnTo>
                  <a:lnTo>
                    <a:pt x="48" y="534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3200">
                <a:ea typeface="Verdana"/>
                <a:sym typeface="Verdana"/>
              </a:endParaRPr>
            </a:p>
          </p:txBody>
        </p:sp>
        <p:sp>
          <p:nvSpPr>
            <p:cNvPr id="25" name="Google Shape;2872;p71" title="WY">
              <a:extLst>
                <a:ext uri="{FF2B5EF4-FFF2-40B4-BE49-F238E27FC236}">
                  <a16:creationId xmlns:a16="http://schemas.microsoft.com/office/drawing/2014/main" id="{E11E5795-0F09-D417-FA6D-A2B70831EED8}"/>
                </a:ext>
              </a:extLst>
            </p:cNvPr>
            <p:cNvSpPr/>
            <p:nvPr/>
          </p:nvSpPr>
          <p:spPr>
            <a:xfrm>
              <a:off x="2857149" y="3321938"/>
              <a:ext cx="782555" cy="636588"/>
            </a:xfrm>
            <a:custGeom>
              <a:avLst/>
              <a:gdLst/>
              <a:ahLst/>
              <a:cxnLst/>
              <a:rect l="l" t="t" r="r" b="b"/>
              <a:pathLst>
                <a:path w="770" h="619" extrusionOk="0">
                  <a:moveTo>
                    <a:pt x="0" y="530"/>
                  </a:moveTo>
                  <a:lnTo>
                    <a:pt x="92" y="0"/>
                  </a:lnTo>
                  <a:lnTo>
                    <a:pt x="396" y="45"/>
                  </a:lnTo>
                  <a:lnTo>
                    <a:pt x="770" y="83"/>
                  </a:lnTo>
                  <a:lnTo>
                    <a:pt x="744" y="351"/>
                  </a:lnTo>
                  <a:lnTo>
                    <a:pt x="719" y="619"/>
                  </a:lnTo>
                  <a:lnTo>
                    <a:pt x="208" y="562"/>
                  </a:lnTo>
                  <a:lnTo>
                    <a:pt x="0" y="530"/>
                  </a:lnTo>
                  <a:lnTo>
                    <a:pt x="0" y="530"/>
                  </a:ln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6" name="Google Shape;2873;p71" title="CO">
              <a:extLst>
                <a:ext uri="{FF2B5EF4-FFF2-40B4-BE49-F238E27FC236}">
                  <a16:creationId xmlns:a16="http://schemas.microsoft.com/office/drawing/2014/main" id="{6EEEFC6A-875C-B663-787D-06B7A12C4848}"/>
                </a:ext>
              </a:extLst>
            </p:cNvPr>
            <p:cNvSpPr/>
            <p:nvPr/>
          </p:nvSpPr>
          <p:spPr>
            <a:xfrm>
              <a:off x="2987310" y="3899788"/>
              <a:ext cx="809540" cy="631825"/>
            </a:xfrm>
            <a:custGeom>
              <a:avLst/>
              <a:gdLst/>
              <a:ahLst/>
              <a:cxnLst/>
              <a:rect l="l" t="t" r="r" b="b"/>
              <a:pathLst>
                <a:path w="796" h="612" extrusionOk="0">
                  <a:moveTo>
                    <a:pt x="80" y="0"/>
                  </a:moveTo>
                  <a:lnTo>
                    <a:pt x="591" y="57"/>
                  </a:lnTo>
                  <a:lnTo>
                    <a:pt x="796" y="74"/>
                  </a:lnTo>
                  <a:lnTo>
                    <a:pt x="789" y="207"/>
                  </a:lnTo>
                  <a:lnTo>
                    <a:pt x="760" y="612"/>
                  </a:lnTo>
                  <a:lnTo>
                    <a:pt x="656" y="605"/>
                  </a:lnTo>
                  <a:lnTo>
                    <a:pt x="331" y="576"/>
                  </a:lnTo>
                  <a:lnTo>
                    <a:pt x="0" y="534"/>
                  </a:lnTo>
                  <a:lnTo>
                    <a:pt x="80" y="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7" name="Google Shape;2874;p71" title="NM">
              <a:extLst>
                <a:ext uri="{FF2B5EF4-FFF2-40B4-BE49-F238E27FC236}">
                  <a16:creationId xmlns:a16="http://schemas.microsoft.com/office/drawing/2014/main" id="{FD46264E-6153-AB1D-2882-A54DCC90B9B5}"/>
                </a:ext>
              </a:extLst>
            </p:cNvPr>
            <p:cNvSpPr/>
            <p:nvPr/>
          </p:nvSpPr>
          <p:spPr>
            <a:xfrm>
              <a:off x="2869847" y="4450651"/>
              <a:ext cx="782555" cy="785812"/>
            </a:xfrm>
            <a:custGeom>
              <a:avLst/>
              <a:gdLst/>
              <a:ahLst/>
              <a:cxnLst/>
              <a:rect l="l" t="t" r="r" b="b"/>
              <a:pathLst>
                <a:path w="768" h="764" extrusionOk="0">
                  <a:moveTo>
                    <a:pt x="97" y="764"/>
                  </a:moveTo>
                  <a:lnTo>
                    <a:pt x="106" y="707"/>
                  </a:lnTo>
                  <a:lnTo>
                    <a:pt x="298" y="732"/>
                  </a:lnTo>
                  <a:lnTo>
                    <a:pt x="290" y="704"/>
                  </a:lnTo>
                  <a:lnTo>
                    <a:pt x="705" y="742"/>
                  </a:lnTo>
                  <a:lnTo>
                    <a:pt x="768" y="71"/>
                  </a:lnTo>
                  <a:lnTo>
                    <a:pt x="443" y="42"/>
                  </a:lnTo>
                  <a:lnTo>
                    <a:pt x="112" y="0"/>
                  </a:lnTo>
                  <a:lnTo>
                    <a:pt x="0" y="751"/>
                  </a:lnTo>
                  <a:lnTo>
                    <a:pt x="97" y="764"/>
                  </a:lnTo>
                  <a:lnTo>
                    <a:pt x="97" y="764"/>
                  </a:ln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8" name="Google Shape;2875;p71" title="TX">
              <a:extLst>
                <a:ext uri="{FF2B5EF4-FFF2-40B4-BE49-F238E27FC236}">
                  <a16:creationId xmlns:a16="http://schemas.microsoft.com/office/drawing/2014/main" id="{22CD12CF-F8A1-2624-5A74-056477794531}"/>
                </a:ext>
              </a:extLst>
            </p:cNvPr>
            <p:cNvSpPr/>
            <p:nvPr/>
          </p:nvSpPr>
          <p:spPr>
            <a:xfrm>
              <a:off x="3168266" y="4593526"/>
              <a:ext cx="1547650" cy="1482725"/>
            </a:xfrm>
            <a:custGeom>
              <a:avLst/>
              <a:gdLst/>
              <a:ahLst/>
              <a:cxnLst/>
              <a:rect l="l" t="t" r="r" b="b"/>
              <a:pathLst>
                <a:path w="1527" h="1439" extrusionOk="0">
                  <a:moveTo>
                    <a:pt x="0" y="563"/>
                  </a:moveTo>
                  <a:lnTo>
                    <a:pt x="415" y="601"/>
                  </a:lnTo>
                  <a:lnTo>
                    <a:pt x="472" y="0"/>
                  </a:lnTo>
                  <a:lnTo>
                    <a:pt x="803" y="19"/>
                  </a:lnTo>
                  <a:lnTo>
                    <a:pt x="791" y="277"/>
                  </a:lnTo>
                  <a:lnTo>
                    <a:pt x="824" y="304"/>
                  </a:lnTo>
                  <a:lnTo>
                    <a:pt x="854" y="304"/>
                  </a:lnTo>
                  <a:lnTo>
                    <a:pt x="879" y="329"/>
                  </a:lnTo>
                  <a:lnTo>
                    <a:pt x="928" y="340"/>
                  </a:lnTo>
                  <a:lnTo>
                    <a:pt x="1029" y="384"/>
                  </a:lnTo>
                  <a:lnTo>
                    <a:pt x="1046" y="365"/>
                  </a:lnTo>
                  <a:lnTo>
                    <a:pt x="1111" y="403"/>
                  </a:lnTo>
                  <a:lnTo>
                    <a:pt x="1196" y="401"/>
                  </a:lnTo>
                  <a:lnTo>
                    <a:pt x="1255" y="384"/>
                  </a:lnTo>
                  <a:lnTo>
                    <a:pt x="1337" y="369"/>
                  </a:lnTo>
                  <a:lnTo>
                    <a:pt x="1411" y="409"/>
                  </a:lnTo>
                  <a:lnTo>
                    <a:pt x="1423" y="422"/>
                  </a:lnTo>
                  <a:lnTo>
                    <a:pt x="1463" y="422"/>
                  </a:lnTo>
                  <a:lnTo>
                    <a:pt x="1470" y="635"/>
                  </a:lnTo>
                  <a:lnTo>
                    <a:pt x="1527" y="739"/>
                  </a:lnTo>
                  <a:lnTo>
                    <a:pt x="1506" y="821"/>
                  </a:lnTo>
                  <a:lnTo>
                    <a:pt x="1510" y="889"/>
                  </a:lnTo>
                  <a:lnTo>
                    <a:pt x="1485" y="924"/>
                  </a:lnTo>
                  <a:lnTo>
                    <a:pt x="1495" y="935"/>
                  </a:lnTo>
                  <a:lnTo>
                    <a:pt x="1432" y="954"/>
                  </a:lnTo>
                  <a:lnTo>
                    <a:pt x="1383" y="960"/>
                  </a:lnTo>
                  <a:lnTo>
                    <a:pt x="1392" y="924"/>
                  </a:lnTo>
                  <a:lnTo>
                    <a:pt x="1366" y="945"/>
                  </a:lnTo>
                  <a:lnTo>
                    <a:pt x="1367" y="986"/>
                  </a:lnTo>
                  <a:lnTo>
                    <a:pt x="1333" y="1030"/>
                  </a:lnTo>
                  <a:lnTo>
                    <a:pt x="1153" y="1121"/>
                  </a:lnTo>
                  <a:lnTo>
                    <a:pt x="1096" y="1180"/>
                  </a:lnTo>
                  <a:lnTo>
                    <a:pt x="1042" y="1308"/>
                  </a:lnTo>
                  <a:lnTo>
                    <a:pt x="1086" y="1439"/>
                  </a:lnTo>
                  <a:lnTo>
                    <a:pt x="1044" y="1439"/>
                  </a:lnTo>
                  <a:lnTo>
                    <a:pt x="848" y="1370"/>
                  </a:lnTo>
                  <a:lnTo>
                    <a:pt x="827" y="1313"/>
                  </a:lnTo>
                  <a:lnTo>
                    <a:pt x="807" y="1289"/>
                  </a:lnTo>
                  <a:lnTo>
                    <a:pt x="801" y="1213"/>
                  </a:lnTo>
                  <a:lnTo>
                    <a:pt x="763" y="1186"/>
                  </a:lnTo>
                  <a:lnTo>
                    <a:pt x="658" y="984"/>
                  </a:lnTo>
                  <a:lnTo>
                    <a:pt x="607" y="946"/>
                  </a:lnTo>
                  <a:lnTo>
                    <a:pt x="592" y="914"/>
                  </a:lnTo>
                  <a:lnTo>
                    <a:pt x="438" y="907"/>
                  </a:lnTo>
                  <a:lnTo>
                    <a:pt x="356" y="1002"/>
                  </a:lnTo>
                  <a:lnTo>
                    <a:pt x="217" y="903"/>
                  </a:lnTo>
                  <a:lnTo>
                    <a:pt x="175" y="766"/>
                  </a:lnTo>
                  <a:lnTo>
                    <a:pt x="42" y="639"/>
                  </a:lnTo>
                  <a:lnTo>
                    <a:pt x="27" y="597"/>
                  </a:lnTo>
                  <a:lnTo>
                    <a:pt x="8" y="591"/>
                  </a:lnTo>
                  <a:lnTo>
                    <a:pt x="0" y="563"/>
                  </a:lnTo>
                  <a:lnTo>
                    <a:pt x="0" y="563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3200">
                <a:ea typeface="Verdana"/>
                <a:sym typeface="Verdana"/>
              </a:endParaRPr>
            </a:p>
          </p:txBody>
        </p:sp>
        <p:sp>
          <p:nvSpPr>
            <p:cNvPr id="29" name="Google Shape;2876;p71" title="ND">
              <a:extLst>
                <a:ext uri="{FF2B5EF4-FFF2-40B4-BE49-F238E27FC236}">
                  <a16:creationId xmlns:a16="http://schemas.microsoft.com/office/drawing/2014/main" id="{226DB459-FA57-127B-90FA-B5EB8930A971}"/>
                </a:ext>
              </a:extLst>
            </p:cNvPr>
            <p:cNvSpPr/>
            <p:nvPr/>
          </p:nvSpPr>
          <p:spPr>
            <a:xfrm>
              <a:off x="3647641" y="2861563"/>
              <a:ext cx="733348" cy="450850"/>
            </a:xfrm>
            <a:custGeom>
              <a:avLst/>
              <a:gdLst/>
              <a:ahLst/>
              <a:cxnLst/>
              <a:rect l="l" t="t" r="r" b="b"/>
              <a:pathLst>
                <a:path w="718" h="441" extrusionOk="0">
                  <a:moveTo>
                    <a:pt x="38" y="0"/>
                  </a:moveTo>
                  <a:lnTo>
                    <a:pt x="663" y="32"/>
                  </a:lnTo>
                  <a:lnTo>
                    <a:pt x="667" y="142"/>
                  </a:lnTo>
                  <a:lnTo>
                    <a:pt x="696" y="234"/>
                  </a:lnTo>
                  <a:lnTo>
                    <a:pt x="699" y="348"/>
                  </a:lnTo>
                  <a:lnTo>
                    <a:pt x="718" y="441"/>
                  </a:lnTo>
                  <a:lnTo>
                    <a:pt x="340" y="429"/>
                  </a:lnTo>
                  <a:lnTo>
                    <a:pt x="0" y="405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0" name="Google Shape;2877;p71" title="SD">
              <a:extLst>
                <a:ext uri="{FF2B5EF4-FFF2-40B4-BE49-F238E27FC236}">
                  <a16:creationId xmlns:a16="http://schemas.microsoft.com/office/drawing/2014/main" id="{7CA2B44F-489B-A37E-D10E-054D5CDDEF77}"/>
                </a:ext>
              </a:extLst>
            </p:cNvPr>
            <p:cNvSpPr/>
            <p:nvPr/>
          </p:nvSpPr>
          <p:spPr>
            <a:xfrm>
              <a:off x="3609545" y="3275901"/>
              <a:ext cx="782555" cy="515937"/>
            </a:xfrm>
            <a:custGeom>
              <a:avLst/>
              <a:gdLst/>
              <a:ahLst/>
              <a:cxnLst/>
              <a:rect l="l" t="t" r="r" b="b"/>
              <a:pathLst>
                <a:path w="768" h="502" extrusionOk="0">
                  <a:moveTo>
                    <a:pt x="38" y="0"/>
                  </a:moveTo>
                  <a:lnTo>
                    <a:pt x="378" y="24"/>
                  </a:lnTo>
                  <a:lnTo>
                    <a:pt x="756" y="36"/>
                  </a:lnTo>
                  <a:lnTo>
                    <a:pt x="732" y="83"/>
                  </a:lnTo>
                  <a:lnTo>
                    <a:pt x="768" y="118"/>
                  </a:lnTo>
                  <a:lnTo>
                    <a:pt x="766" y="365"/>
                  </a:lnTo>
                  <a:lnTo>
                    <a:pt x="751" y="363"/>
                  </a:lnTo>
                  <a:lnTo>
                    <a:pt x="753" y="395"/>
                  </a:lnTo>
                  <a:lnTo>
                    <a:pt x="764" y="420"/>
                  </a:lnTo>
                  <a:lnTo>
                    <a:pt x="756" y="443"/>
                  </a:lnTo>
                  <a:lnTo>
                    <a:pt x="764" y="502"/>
                  </a:lnTo>
                  <a:lnTo>
                    <a:pt x="747" y="496"/>
                  </a:lnTo>
                  <a:lnTo>
                    <a:pt x="728" y="473"/>
                  </a:lnTo>
                  <a:lnTo>
                    <a:pt x="659" y="450"/>
                  </a:lnTo>
                  <a:lnTo>
                    <a:pt x="593" y="454"/>
                  </a:lnTo>
                  <a:lnTo>
                    <a:pt x="555" y="426"/>
                  </a:lnTo>
                  <a:lnTo>
                    <a:pt x="0" y="393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1" name="Google Shape;2878;p71" title="NE">
              <a:extLst>
                <a:ext uri="{FF2B5EF4-FFF2-40B4-BE49-F238E27FC236}">
                  <a16:creationId xmlns:a16="http://schemas.microsoft.com/office/drawing/2014/main" id="{41113F49-0B6A-81F1-A379-97E036D0C451}"/>
                </a:ext>
              </a:extLst>
            </p:cNvPr>
            <p:cNvSpPr/>
            <p:nvPr/>
          </p:nvSpPr>
          <p:spPr>
            <a:xfrm>
              <a:off x="3587322" y="3680713"/>
              <a:ext cx="914304" cy="455613"/>
            </a:xfrm>
            <a:custGeom>
              <a:avLst/>
              <a:gdLst/>
              <a:ahLst/>
              <a:cxnLst/>
              <a:rect l="l" t="t" r="r" b="b"/>
              <a:pathLst>
                <a:path w="901" h="439" extrusionOk="0">
                  <a:moveTo>
                    <a:pt x="25" y="0"/>
                  </a:moveTo>
                  <a:lnTo>
                    <a:pt x="580" y="33"/>
                  </a:lnTo>
                  <a:lnTo>
                    <a:pt x="618" y="61"/>
                  </a:lnTo>
                  <a:lnTo>
                    <a:pt x="684" y="57"/>
                  </a:lnTo>
                  <a:lnTo>
                    <a:pt x="753" y="80"/>
                  </a:lnTo>
                  <a:lnTo>
                    <a:pt x="772" y="103"/>
                  </a:lnTo>
                  <a:lnTo>
                    <a:pt x="789" y="109"/>
                  </a:lnTo>
                  <a:lnTo>
                    <a:pt x="819" y="192"/>
                  </a:lnTo>
                  <a:lnTo>
                    <a:pt x="819" y="217"/>
                  </a:lnTo>
                  <a:lnTo>
                    <a:pt x="840" y="257"/>
                  </a:lnTo>
                  <a:lnTo>
                    <a:pt x="850" y="320"/>
                  </a:lnTo>
                  <a:lnTo>
                    <a:pt x="844" y="339"/>
                  </a:lnTo>
                  <a:lnTo>
                    <a:pt x="857" y="359"/>
                  </a:lnTo>
                  <a:lnTo>
                    <a:pt x="901" y="439"/>
                  </a:lnTo>
                  <a:lnTo>
                    <a:pt x="500" y="435"/>
                  </a:lnTo>
                  <a:lnTo>
                    <a:pt x="198" y="418"/>
                  </a:lnTo>
                  <a:lnTo>
                    <a:pt x="205" y="285"/>
                  </a:lnTo>
                  <a:lnTo>
                    <a:pt x="0" y="268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2" name="Google Shape;2879;p71" title="KS">
              <a:extLst>
                <a:ext uri="{FF2B5EF4-FFF2-40B4-BE49-F238E27FC236}">
                  <a16:creationId xmlns:a16="http://schemas.microsoft.com/office/drawing/2014/main" id="{7C121AA9-F6B9-9FE9-B262-378E4A3A3485}"/>
                </a:ext>
              </a:extLst>
            </p:cNvPr>
            <p:cNvSpPr/>
            <p:nvPr/>
          </p:nvSpPr>
          <p:spPr>
            <a:xfrm>
              <a:off x="3761929" y="4115688"/>
              <a:ext cx="822239" cy="436563"/>
            </a:xfrm>
            <a:custGeom>
              <a:avLst/>
              <a:gdLst/>
              <a:ahLst/>
              <a:cxnLst/>
              <a:rect l="l" t="t" r="r" b="b"/>
              <a:pathLst>
                <a:path w="812" h="426" extrusionOk="0">
                  <a:moveTo>
                    <a:pt x="29" y="0"/>
                  </a:moveTo>
                  <a:lnTo>
                    <a:pt x="331" y="17"/>
                  </a:lnTo>
                  <a:lnTo>
                    <a:pt x="732" y="21"/>
                  </a:lnTo>
                  <a:lnTo>
                    <a:pt x="755" y="40"/>
                  </a:lnTo>
                  <a:lnTo>
                    <a:pt x="766" y="36"/>
                  </a:lnTo>
                  <a:lnTo>
                    <a:pt x="782" y="57"/>
                  </a:lnTo>
                  <a:lnTo>
                    <a:pt x="768" y="57"/>
                  </a:lnTo>
                  <a:lnTo>
                    <a:pt x="755" y="86"/>
                  </a:lnTo>
                  <a:lnTo>
                    <a:pt x="787" y="132"/>
                  </a:lnTo>
                  <a:lnTo>
                    <a:pt x="812" y="137"/>
                  </a:lnTo>
                  <a:lnTo>
                    <a:pt x="808" y="424"/>
                  </a:lnTo>
                  <a:lnTo>
                    <a:pt x="464" y="426"/>
                  </a:lnTo>
                  <a:lnTo>
                    <a:pt x="0" y="405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3" name="Google Shape;2880;p71" title="OK">
              <a:extLst>
                <a:ext uri="{FF2B5EF4-FFF2-40B4-BE49-F238E27FC236}">
                  <a16:creationId xmlns:a16="http://schemas.microsoft.com/office/drawing/2014/main" id="{236A6331-6E78-9307-BBBF-536BECACCFB2}"/>
                </a:ext>
              </a:extLst>
            </p:cNvPr>
            <p:cNvSpPr/>
            <p:nvPr/>
          </p:nvSpPr>
          <p:spPr>
            <a:xfrm>
              <a:off x="3644466" y="4525263"/>
              <a:ext cx="958750" cy="490538"/>
            </a:xfrm>
            <a:custGeom>
              <a:avLst/>
              <a:gdLst/>
              <a:ahLst/>
              <a:cxnLst/>
              <a:rect l="l" t="t" r="r" b="b"/>
              <a:pathLst>
                <a:path w="943" h="479" extrusionOk="0">
                  <a:moveTo>
                    <a:pt x="6" y="0"/>
                  </a:moveTo>
                  <a:lnTo>
                    <a:pt x="110" y="7"/>
                  </a:lnTo>
                  <a:lnTo>
                    <a:pt x="574" y="28"/>
                  </a:lnTo>
                  <a:lnTo>
                    <a:pt x="918" y="26"/>
                  </a:lnTo>
                  <a:lnTo>
                    <a:pt x="922" y="97"/>
                  </a:lnTo>
                  <a:lnTo>
                    <a:pt x="943" y="247"/>
                  </a:lnTo>
                  <a:lnTo>
                    <a:pt x="939" y="479"/>
                  </a:lnTo>
                  <a:lnTo>
                    <a:pt x="865" y="439"/>
                  </a:lnTo>
                  <a:lnTo>
                    <a:pt x="783" y="454"/>
                  </a:lnTo>
                  <a:lnTo>
                    <a:pt x="724" y="471"/>
                  </a:lnTo>
                  <a:lnTo>
                    <a:pt x="639" y="473"/>
                  </a:lnTo>
                  <a:lnTo>
                    <a:pt x="574" y="435"/>
                  </a:lnTo>
                  <a:lnTo>
                    <a:pt x="557" y="454"/>
                  </a:lnTo>
                  <a:lnTo>
                    <a:pt x="456" y="410"/>
                  </a:lnTo>
                  <a:lnTo>
                    <a:pt x="407" y="399"/>
                  </a:lnTo>
                  <a:lnTo>
                    <a:pt x="382" y="376"/>
                  </a:lnTo>
                  <a:lnTo>
                    <a:pt x="352" y="374"/>
                  </a:lnTo>
                  <a:lnTo>
                    <a:pt x="319" y="347"/>
                  </a:lnTo>
                  <a:lnTo>
                    <a:pt x="331" y="89"/>
                  </a:lnTo>
                  <a:lnTo>
                    <a:pt x="0" y="7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4" name="Google Shape;2881;p71" title="MN">
              <a:extLst>
                <a:ext uri="{FF2B5EF4-FFF2-40B4-BE49-F238E27FC236}">
                  <a16:creationId xmlns:a16="http://schemas.microsoft.com/office/drawing/2014/main" id="{E81BE256-BF98-B2D1-FA84-D2D706D4CE99}"/>
                </a:ext>
              </a:extLst>
            </p:cNvPr>
            <p:cNvSpPr/>
            <p:nvPr/>
          </p:nvSpPr>
          <p:spPr>
            <a:xfrm>
              <a:off x="4323844" y="2858388"/>
              <a:ext cx="725411" cy="798513"/>
            </a:xfrm>
            <a:custGeom>
              <a:avLst/>
              <a:gdLst/>
              <a:ahLst/>
              <a:cxnLst/>
              <a:rect l="l" t="t" r="r" b="b"/>
              <a:pathLst>
                <a:path w="711" h="774" extrusionOk="0">
                  <a:moveTo>
                    <a:pt x="4" y="146"/>
                  </a:moveTo>
                  <a:lnTo>
                    <a:pt x="33" y="238"/>
                  </a:lnTo>
                  <a:lnTo>
                    <a:pt x="36" y="352"/>
                  </a:lnTo>
                  <a:lnTo>
                    <a:pt x="55" y="445"/>
                  </a:lnTo>
                  <a:lnTo>
                    <a:pt x="31" y="492"/>
                  </a:lnTo>
                  <a:lnTo>
                    <a:pt x="67" y="527"/>
                  </a:lnTo>
                  <a:lnTo>
                    <a:pt x="65" y="774"/>
                  </a:lnTo>
                  <a:lnTo>
                    <a:pt x="584" y="764"/>
                  </a:lnTo>
                  <a:lnTo>
                    <a:pt x="576" y="715"/>
                  </a:lnTo>
                  <a:lnTo>
                    <a:pt x="519" y="673"/>
                  </a:lnTo>
                  <a:lnTo>
                    <a:pt x="493" y="643"/>
                  </a:lnTo>
                  <a:lnTo>
                    <a:pt x="422" y="599"/>
                  </a:lnTo>
                  <a:lnTo>
                    <a:pt x="424" y="529"/>
                  </a:lnTo>
                  <a:lnTo>
                    <a:pt x="409" y="481"/>
                  </a:lnTo>
                  <a:lnTo>
                    <a:pt x="466" y="413"/>
                  </a:lnTo>
                  <a:lnTo>
                    <a:pt x="462" y="344"/>
                  </a:lnTo>
                  <a:lnTo>
                    <a:pt x="557" y="274"/>
                  </a:lnTo>
                  <a:lnTo>
                    <a:pt x="580" y="234"/>
                  </a:lnTo>
                  <a:lnTo>
                    <a:pt x="711" y="165"/>
                  </a:lnTo>
                  <a:lnTo>
                    <a:pt x="652" y="141"/>
                  </a:lnTo>
                  <a:lnTo>
                    <a:pt x="601" y="146"/>
                  </a:lnTo>
                  <a:lnTo>
                    <a:pt x="590" y="127"/>
                  </a:lnTo>
                  <a:lnTo>
                    <a:pt x="495" y="126"/>
                  </a:lnTo>
                  <a:lnTo>
                    <a:pt x="432" y="107"/>
                  </a:lnTo>
                  <a:lnTo>
                    <a:pt x="301" y="93"/>
                  </a:lnTo>
                  <a:lnTo>
                    <a:pt x="282" y="70"/>
                  </a:lnTo>
                  <a:lnTo>
                    <a:pt x="228" y="50"/>
                  </a:lnTo>
                  <a:lnTo>
                    <a:pt x="219" y="0"/>
                  </a:lnTo>
                  <a:lnTo>
                    <a:pt x="187" y="0"/>
                  </a:lnTo>
                  <a:lnTo>
                    <a:pt x="187" y="36"/>
                  </a:lnTo>
                  <a:lnTo>
                    <a:pt x="0" y="36"/>
                  </a:lnTo>
                  <a:lnTo>
                    <a:pt x="4" y="146"/>
                  </a:lnTo>
                  <a:lnTo>
                    <a:pt x="4" y="14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5" name="Google Shape;2882;p71" title="IA">
              <a:extLst>
                <a:ext uri="{FF2B5EF4-FFF2-40B4-BE49-F238E27FC236}">
                  <a16:creationId xmlns:a16="http://schemas.microsoft.com/office/drawing/2014/main" id="{EA9D31F5-D0D1-FE75-2199-7586446745F2}"/>
                </a:ext>
              </a:extLst>
            </p:cNvPr>
            <p:cNvSpPr/>
            <p:nvPr/>
          </p:nvSpPr>
          <p:spPr>
            <a:xfrm>
              <a:off x="4377816" y="3644201"/>
              <a:ext cx="660331" cy="431800"/>
            </a:xfrm>
            <a:custGeom>
              <a:avLst/>
              <a:gdLst/>
              <a:ahLst/>
              <a:cxnLst/>
              <a:rect l="l" t="t" r="r" b="b"/>
              <a:pathLst>
                <a:path w="652" h="420" extrusionOk="0">
                  <a:moveTo>
                    <a:pt x="2" y="40"/>
                  </a:moveTo>
                  <a:lnTo>
                    <a:pt x="13" y="65"/>
                  </a:lnTo>
                  <a:lnTo>
                    <a:pt x="5" y="88"/>
                  </a:lnTo>
                  <a:lnTo>
                    <a:pt x="13" y="147"/>
                  </a:lnTo>
                  <a:lnTo>
                    <a:pt x="43" y="230"/>
                  </a:lnTo>
                  <a:lnTo>
                    <a:pt x="43" y="255"/>
                  </a:lnTo>
                  <a:lnTo>
                    <a:pt x="64" y="295"/>
                  </a:lnTo>
                  <a:lnTo>
                    <a:pt x="74" y="358"/>
                  </a:lnTo>
                  <a:lnTo>
                    <a:pt x="68" y="377"/>
                  </a:lnTo>
                  <a:lnTo>
                    <a:pt x="81" y="397"/>
                  </a:lnTo>
                  <a:lnTo>
                    <a:pt x="504" y="388"/>
                  </a:lnTo>
                  <a:lnTo>
                    <a:pt x="534" y="420"/>
                  </a:lnTo>
                  <a:lnTo>
                    <a:pt x="578" y="325"/>
                  </a:lnTo>
                  <a:lnTo>
                    <a:pt x="564" y="289"/>
                  </a:lnTo>
                  <a:lnTo>
                    <a:pt x="639" y="232"/>
                  </a:lnTo>
                  <a:lnTo>
                    <a:pt x="652" y="190"/>
                  </a:lnTo>
                  <a:lnTo>
                    <a:pt x="599" y="129"/>
                  </a:lnTo>
                  <a:lnTo>
                    <a:pt x="545" y="67"/>
                  </a:lnTo>
                  <a:lnTo>
                    <a:pt x="534" y="0"/>
                  </a:lnTo>
                  <a:lnTo>
                    <a:pt x="15" y="10"/>
                  </a:lnTo>
                  <a:lnTo>
                    <a:pt x="0" y="8"/>
                  </a:lnTo>
                  <a:lnTo>
                    <a:pt x="2" y="40"/>
                  </a:lnTo>
                  <a:lnTo>
                    <a:pt x="2" y="4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6" name="Google Shape;2883;p71" title="MO">
              <a:extLst>
                <a:ext uri="{FF2B5EF4-FFF2-40B4-BE49-F238E27FC236}">
                  <a16:creationId xmlns:a16="http://schemas.microsoft.com/office/drawing/2014/main" id="{673F0C39-D78C-D9C2-A88D-7CE4D0FF9058}"/>
                </a:ext>
              </a:extLst>
            </p:cNvPr>
            <p:cNvSpPr/>
            <p:nvPr/>
          </p:nvSpPr>
          <p:spPr>
            <a:xfrm>
              <a:off x="4460356" y="4041076"/>
              <a:ext cx="738110" cy="636587"/>
            </a:xfrm>
            <a:custGeom>
              <a:avLst/>
              <a:gdLst/>
              <a:ahLst/>
              <a:cxnLst/>
              <a:rect l="l" t="t" r="r" b="b"/>
              <a:pathLst>
                <a:path w="727" h="616" extrusionOk="0">
                  <a:moveTo>
                    <a:pt x="44" y="89"/>
                  </a:moveTo>
                  <a:lnTo>
                    <a:pt x="67" y="108"/>
                  </a:lnTo>
                  <a:lnTo>
                    <a:pt x="78" y="104"/>
                  </a:lnTo>
                  <a:lnTo>
                    <a:pt x="94" y="125"/>
                  </a:lnTo>
                  <a:lnTo>
                    <a:pt x="80" y="125"/>
                  </a:lnTo>
                  <a:lnTo>
                    <a:pt x="67" y="154"/>
                  </a:lnTo>
                  <a:lnTo>
                    <a:pt x="99" y="200"/>
                  </a:lnTo>
                  <a:lnTo>
                    <a:pt x="124" y="205"/>
                  </a:lnTo>
                  <a:lnTo>
                    <a:pt x="120" y="492"/>
                  </a:lnTo>
                  <a:lnTo>
                    <a:pt x="124" y="563"/>
                  </a:lnTo>
                  <a:lnTo>
                    <a:pt x="607" y="547"/>
                  </a:lnTo>
                  <a:lnTo>
                    <a:pt x="613" y="589"/>
                  </a:lnTo>
                  <a:lnTo>
                    <a:pt x="592" y="616"/>
                  </a:lnTo>
                  <a:lnTo>
                    <a:pt x="666" y="612"/>
                  </a:lnTo>
                  <a:lnTo>
                    <a:pt x="679" y="589"/>
                  </a:lnTo>
                  <a:lnTo>
                    <a:pt x="679" y="563"/>
                  </a:lnTo>
                  <a:lnTo>
                    <a:pt x="698" y="544"/>
                  </a:lnTo>
                  <a:lnTo>
                    <a:pt x="702" y="523"/>
                  </a:lnTo>
                  <a:lnTo>
                    <a:pt x="721" y="521"/>
                  </a:lnTo>
                  <a:lnTo>
                    <a:pt x="727" y="479"/>
                  </a:lnTo>
                  <a:lnTo>
                    <a:pt x="700" y="473"/>
                  </a:lnTo>
                  <a:lnTo>
                    <a:pt x="683" y="443"/>
                  </a:lnTo>
                  <a:lnTo>
                    <a:pt x="656" y="369"/>
                  </a:lnTo>
                  <a:lnTo>
                    <a:pt x="626" y="359"/>
                  </a:lnTo>
                  <a:lnTo>
                    <a:pt x="592" y="331"/>
                  </a:lnTo>
                  <a:lnTo>
                    <a:pt x="578" y="293"/>
                  </a:lnTo>
                  <a:lnTo>
                    <a:pt x="599" y="234"/>
                  </a:lnTo>
                  <a:lnTo>
                    <a:pt x="582" y="222"/>
                  </a:lnTo>
                  <a:lnTo>
                    <a:pt x="540" y="222"/>
                  </a:lnTo>
                  <a:lnTo>
                    <a:pt x="531" y="186"/>
                  </a:lnTo>
                  <a:lnTo>
                    <a:pt x="462" y="114"/>
                  </a:lnTo>
                  <a:lnTo>
                    <a:pt x="445" y="55"/>
                  </a:lnTo>
                  <a:lnTo>
                    <a:pt x="453" y="32"/>
                  </a:lnTo>
                  <a:lnTo>
                    <a:pt x="423" y="0"/>
                  </a:lnTo>
                  <a:lnTo>
                    <a:pt x="0" y="9"/>
                  </a:lnTo>
                  <a:lnTo>
                    <a:pt x="44" y="89"/>
                  </a:lnTo>
                  <a:lnTo>
                    <a:pt x="44" y="8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7" name="Google Shape;2884;p71" title="AR">
              <a:extLst>
                <a:ext uri="{FF2B5EF4-FFF2-40B4-BE49-F238E27FC236}">
                  <a16:creationId xmlns:a16="http://schemas.microsoft.com/office/drawing/2014/main" id="{6FD3A53A-1DA6-A560-F004-032B3DCC18D7}"/>
                </a:ext>
              </a:extLst>
            </p:cNvPr>
            <p:cNvSpPr/>
            <p:nvPr/>
          </p:nvSpPr>
          <p:spPr>
            <a:xfrm>
              <a:off x="4584169" y="4609401"/>
              <a:ext cx="558742" cy="495300"/>
            </a:xfrm>
            <a:custGeom>
              <a:avLst/>
              <a:gdLst/>
              <a:ahLst/>
              <a:cxnLst/>
              <a:rect l="l" t="t" r="r" b="b"/>
              <a:pathLst>
                <a:path w="551" h="481" extrusionOk="0">
                  <a:moveTo>
                    <a:pt x="21" y="166"/>
                  </a:moveTo>
                  <a:lnTo>
                    <a:pt x="17" y="398"/>
                  </a:lnTo>
                  <a:lnTo>
                    <a:pt x="29" y="411"/>
                  </a:lnTo>
                  <a:lnTo>
                    <a:pt x="69" y="411"/>
                  </a:lnTo>
                  <a:lnTo>
                    <a:pt x="70" y="481"/>
                  </a:lnTo>
                  <a:lnTo>
                    <a:pt x="397" y="477"/>
                  </a:lnTo>
                  <a:lnTo>
                    <a:pt x="392" y="405"/>
                  </a:lnTo>
                  <a:lnTo>
                    <a:pt x="418" y="325"/>
                  </a:lnTo>
                  <a:lnTo>
                    <a:pt x="460" y="270"/>
                  </a:lnTo>
                  <a:lnTo>
                    <a:pt x="456" y="255"/>
                  </a:lnTo>
                  <a:lnTo>
                    <a:pt x="487" y="204"/>
                  </a:lnTo>
                  <a:lnTo>
                    <a:pt x="504" y="149"/>
                  </a:lnTo>
                  <a:lnTo>
                    <a:pt x="498" y="145"/>
                  </a:lnTo>
                  <a:lnTo>
                    <a:pt x="525" y="124"/>
                  </a:lnTo>
                  <a:lnTo>
                    <a:pt x="551" y="76"/>
                  </a:lnTo>
                  <a:lnTo>
                    <a:pt x="542" y="65"/>
                  </a:lnTo>
                  <a:lnTo>
                    <a:pt x="468" y="69"/>
                  </a:lnTo>
                  <a:lnTo>
                    <a:pt x="489" y="42"/>
                  </a:lnTo>
                  <a:lnTo>
                    <a:pt x="483" y="0"/>
                  </a:lnTo>
                  <a:lnTo>
                    <a:pt x="0" y="16"/>
                  </a:lnTo>
                  <a:lnTo>
                    <a:pt x="21" y="166"/>
                  </a:lnTo>
                  <a:lnTo>
                    <a:pt x="21" y="16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8" name="Google Shape;2885;p71" title="LA">
              <a:extLst>
                <a:ext uri="{FF2B5EF4-FFF2-40B4-BE49-F238E27FC236}">
                  <a16:creationId xmlns:a16="http://schemas.microsoft.com/office/drawing/2014/main" id="{E67F1B3F-8BB0-71CE-E6CD-5F19A99648A9}"/>
                </a:ext>
              </a:extLst>
            </p:cNvPr>
            <p:cNvSpPr/>
            <p:nvPr/>
          </p:nvSpPr>
          <p:spPr>
            <a:xfrm>
              <a:off x="4657187" y="5099938"/>
              <a:ext cx="634934" cy="544513"/>
            </a:xfrm>
            <a:custGeom>
              <a:avLst/>
              <a:gdLst/>
              <a:ahLst/>
              <a:cxnLst/>
              <a:rect l="l" t="t" r="r" b="b"/>
              <a:pathLst>
                <a:path w="624" h="529" extrusionOk="0">
                  <a:moveTo>
                    <a:pt x="0" y="4"/>
                  </a:moveTo>
                  <a:lnTo>
                    <a:pt x="6" y="147"/>
                  </a:lnTo>
                  <a:lnTo>
                    <a:pt x="63" y="251"/>
                  </a:lnTo>
                  <a:lnTo>
                    <a:pt x="42" y="333"/>
                  </a:lnTo>
                  <a:lnTo>
                    <a:pt x="46" y="401"/>
                  </a:lnTo>
                  <a:lnTo>
                    <a:pt x="21" y="436"/>
                  </a:lnTo>
                  <a:lnTo>
                    <a:pt x="31" y="447"/>
                  </a:lnTo>
                  <a:lnTo>
                    <a:pt x="114" y="438"/>
                  </a:lnTo>
                  <a:lnTo>
                    <a:pt x="217" y="464"/>
                  </a:lnTo>
                  <a:lnTo>
                    <a:pt x="251" y="438"/>
                  </a:lnTo>
                  <a:lnTo>
                    <a:pt x="352" y="479"/>
                  </a:lnTo>
                  <a:lnTo>
                    <a:pt x="360" y="502"/>
                  </a:lnTo>
                  <a:lnTo>
                    <a:pt x="398" y="519"/>
                  </a:lnTo>
                  <a:lnTo>
                    <a:pt x="419" y="498"/>
                  </a:lnTo>
                  <a:lnTo>
                    <a:pt x="466" y="517"/>
                  </a:lnTo>
                  <a:lnTo>
                    <a:pt x="497" y="502"/>
                  </a:lnTo>
                  <a:lnTo>
                    <a:pt x="491" y="472"/>
                  </a:lnTo>
                  <a:lnTo>
                    <a:pt x="573" y="498"/>
                  </a:lnTo>
                  <a:lnTo>
                    <a:pt x="569" y="529"/>
                  </a:lnTo>
                  <a:lnTo>
                    <a:pt x="624" y="491"/>
                  </a:lnTo>
                  <a:lnTo>
                    <a:pt x="575" y="485"/>
                  </a:lnTo>
                  <a:lnTo>
                    <a:pt x="538" y="445"/>
                  </a:lnTo>
                  <a:lnTo>
                    <a:pt x="584" y="396"/>
                  </a:lnTo>
                  <a:lnTo>
                    <a:pt x="584" y="367"/>
                  </a:lnTo>
                  <a:lnTo>
                    <a:pt x="533" y="409"/>
                  </a:lnTo>
                  <a:lnTo>
                    <a:pt x="508" y="396"/>
                  </a:lnTo>
                  <a:lnTo>
                    <a:pt x="529" y="373"/>
                  </a:lnTo>
                  <a:lnTo>
                    <a:pt x="472" y="390"/>
                  </a:lnTo>
                  <a:lnTo>
                    <a:pt x="436" y="375"/>
                  </a:lnTo>
                  <a:lnTo>
                    <a:pt x="445" y="350"/>
                  </a:lnTo>
                  <a:lnTo>
                    <a:pt x="542" y="367"/>
                  </a:lnTo>
                  <a:lnTo>
                    <a:pt x="504" y="305"/>
                  </a:lnTo>
                  <a:lnTo>
                    <a:pt x="510" y="259"/>
                  </a:lnTo>
                  <a:lnTo>
                    <a:pt x="289" y="268"/>
                  </a:lnTo>
                  <a:lnTo>
                    <a:pt x="316" y="170"/>
                  </a:lnTo>
                  <a:lnTo>
                    <a:pt x="354" y="120"/>
                  </a:lnTo>
                  <a:lnTo>
                    <a:pt x="343" y="107"/>
                  </a:lnTo>
                  <a:lnTo>
                    <a:pt x="327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9" name="Google Shape;2886;p71" title="MI">
              <a:extLst>
                <a:ext uri="{FF2B5EF4-FFF2-40B4-BE49-F238E27FC236}">
                  <a16:creationId xmlns:a16="http://schemas.microsoft.com/office/drawing/2014/main" id="{420495E3-279E-5B40-C047-8EDA64D8927C}"/>
                </a:ext>
              </a:extLst>
            </p:cNvPr>
            <p:cNvSpPr/>
            <p:nvPr/>
          </p:nvSpPr>
          <p:spPr>
            <a:xfrm>
              <a:off x="4977828" y="3079050"/>
              <a:ext cx="631759" cy="317500"/>
            </a:xfrm>
            <a:custGeom>
              <a:avLst/>
              <a:gdLst/>
              <a:ahLst/>
              <a:cxnLst/>
              <a:rect l="l" t="t" r="r" b="b"/>
              <a:pathLst>
                <a:path w="622" h="310" extrusionOk="0">
                  <a:moveTo>
                    <a:pt x="224" y="203"/>
                  </a:moveTo>
                  <a:lnTo>
                    <a:pt x="232" y="222"/>
                  </a:lnTo>
                  <a:lnTo>
                    <a:pt x="253" y="228"/>
                  </a:lnTo>
                  <a:lnTo>
                    <a:pt x="283" y="310"/>
                  </a:lnTo>
                  <a:lnTo>
                    <a:pt x="338" y="197"/>
                  </a:lnTo>
                  <a:lnTo>
                    <a:pt x="367" y="201"/>
                  </a:lnTo>
                  <a:lnTo>
                    <a:pt x="403" y="184"/>
                  </a:lnTo>
                  <a:lnTo>
                    <a:pt x="462" y="184"/>
                  </a:lnTo>
                  <a:lnTo>
                    <a:pt x="483" y="158"/>
                  </a:lnTo>
                  <a:lnTo>
                    <a:pt x="599" y="161"/>
                  </a:lnTo>
                  <a:lnTo>
                    <a:pt x="622" y="144"/>
                  </a:lnTo>
                  <a:lnTo>
                    <a:pt x="584" y="101"/>
                  </a:lnTo>
                  <a:lnTo>
                    <a:pt x="513" y="102"/>
                  </a:lnTo>
                  <a:lnTo>
                    <a:pt x="456" y="95"/>
                  </a:lnTo>
                  <a:lnTo>
                    <a:pt x="384" y="95"/>
                  </a:lnTo>
                  <a:lnTo>
                    <a:pt x="359" y="131"/>
                  </a:lnTo>
                  <a:lnTo>
                    <a:pt x="323" y="110"/>
                  </a:lnTo>
                  <a:lnTo>
                    <a:pt x="285" y="114"/>
                  </a:lnTo>
                  <a:lnTo>
                    <a:pt x="272" y="76"/>
                  </a:lnTo>
                  <a:lnTo>
                    <a:pt x="190" y="70"/>
                  </a:lnTo>
                  <a:lnTo>
                    <a:pt x="181" y="57"/>
                  </a:lnTo>
                  <a:lnTo>
                    <a:pt x="217" y="17"/>
                  </a:lnTo>
                  <a:lnTo>
                    <a:pt x="247" y="15"/>
                  </a:lnTo>
                  <a:lnTo>
                    <a:pt x="217" y="0"/>
                  </a:lnTo>
                  <a:lnTo>
                    <a:pt x="171" y="11"/>
                  </a:lnTo>
                  <a:lnTo>
                    <a:pt x="95" y="87"/>
                  </a:lnTo>
                  <a:lnTo>
                    <a:pt x="57" y="95"/>
                  </a:lnTo>
                  <a:lnTo>
                    <a:pt x="0" y="133"/>
                  </a:lnTo>
                  <a:lnTo>
                    <a:pt x="224" y="203"/>
                  </a:lnTo>
                  <a:lnTo>
                    <a:pt x="224" y="203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0" name="Google Shape;2887;p71" title="MI">
              <a:extLst>
                <a:ext uri="{FF2B5EF4-FFF2-40B4-BE49-F238E27FC236}">
                  <a16:creationId xmlns:a16="http://schemas.microsoft.com/office/drawing/2014/main" id="{667FADE2-6B72-7CA2-FD68-BC1141CC1D89}"/>
                </a:ext>
              </a:extLst>
            </p:cNvPr>
            <p:cNvSpPr/>
            <p:nvPr/>
          </p:nvSpPr>
          <p:spPr>
            <a:xfrm>
              <a:off x="5384186" y="3275901"/>
              <a:ext cx="426992" cy="577850"/>
            </a:xfrm>
            <a:custGeom>
              <a:avLst/>
              <a:gdLst/>
              <a:ahLst/>
              <a:cxnLst/>
              <a:rect l="l" t="t" r="r" b="b"/>
              <a:pathLst>
                <a:path w="422" h="559" extrusionOk="0">
                  <a:moveTo>
                    <a:pt x="48" y="464"/>
                  </a:moveTo>
                  <a:lnTo>
                    <a:pt x="42" y="370"/>
                  </a:lnTo>
                  <a:lnTo>
                    <a:pt x="6" y="302"/>
                  </a:lnTo>
                  <a:lnTo>
                    <a:pt x="21" y="159"/>
                  </a:lnTo>
                  <a:lnTo>
                    <a:pt x="82" y="85"/>
                  </a:lnTo>
                  <a:lnTo>
                    <a:pt x="78" y="140"/>
                  </a:lnTo>
                  <a:lnTo>
                    <a:pt x="97" y="129"/>
                  </a:lnTo>
                  <a:lnTo>
                    <a:pt x="97" y="83"/>
                  </a:lnTo>
                  <a:lnTo>
                    <a:pt x="120" y="57"/>
                  </a:lnTo>
                  <a:lnTo>
                    <a:pt x="127" y="7"/>
                  </a:lnTo>
                  <a:lnTo>
                    <a:pt x="148" y="0"/>
                  </a:lnTo>
                  <a:lnTo>
                    <a:pt x="276" y="43"/>
                  </a:lnTo>
                  <a:lnTo>
                    <a:pt x="287" y="80"/>
                  </a:lnTo>
                  <a:lnTo>
                    <a:pt x="304" y="114"/>
                  </a:lnTo>
                  <a:lnTo>
                    <a:pt x="308" y="175"/>
                  </a:lnTo>
                  <a:lnTo>
                    <a:pt x="264" y="228"/>
                  </a:lnTo>
                  <a:lnTo>
                    <a:pt x="262" y="268"/>
                  </a:lnTo>
                  <a:lnTo>
                    <a:pt x="287" y="281"/>
                  </a:lnTo>
                  <a:lnTo>
                    <a:pt x="321" y="226"/>
                  </a:lnTo>
                  <a:lnTo>
                    <a:pt x="356" y="207"/>
                  </a:lnTo>
                  <a:lnTo>
                    <a:pt x="378" y="218"/>
                  </a:lnTo>
                  <a:lnTo>
                    <a:pt x="422" y="342"/>
                  </a:lnTo>
                  <a:lnTo>
                    <a:pt x="392" y="395"/>
                  </a:lnTo>
                  <a:lnTo>
                    <a:pt x="384" y="433"/>
                  </a:lnTo>
                  <a:lnTo>
                    <a:pt x="367" y="445"/>
                  </a:lnTo>
                  <a:lnTo>
                    <a:pt x="367" y="479"/>
                  </a:lnTo>
                  <a:lnTo>
                    <a:pt x="344" y="524"/>
                  </a:lnTo>
                  <a:lnTo>
                    <a:pt x="205" y="543"/>
                  </a:lnTo>
                  <a:lnTo>
                    <a:pt x="202" y="536"/>
                  </a:lnTo>
                  <a:lnTo>
                    <a:pt x="0" y="559"/>
                  </a:lnTo>
                  <a:lnTo>
                    <a:pt x="48" y="464"/>
                  </a:lnTo>
                  <a:lnTo>
                    <a:pt x="48" y="4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1" name="Google Shape;2888;p71" title="WI">
              <a:extLst>
                <a:ext uri="{FF2B5EF4-FFF2-40B4-BE49-F238E27FC236}">
                  <a16:creationId xmlns:a16="http://schemas.microsoft.com/office/drawing/2014/main" id="{8BCE1764-B4D9-9A1C-70A8-46ADFEC0B534}"/>
                </a:ext>
              </a:extLst>
            </p:cNvPr>
            <p:cNvSpPr/>
            <p:nvPr/>
          </p:nvSpPr>
          <p:spPr>
            <a:xfrm>
              <a:off x="4738140" y="3167951"/>
              <a:ext cx="590488" cy="609600"/>
            </a:xfrm>
            <a:custGeom>
              <a:avLst/>
              <a:gdLst/>
              <a:ahLst/>
              <a:cxnLst/>
              <a:rect l="l" t="t" r="r" b="b"/>
              <a:pathLst>
                <a:path w="578" h="591" extrusionOk="0">
                  <a:moveTo>
                    <a:pt x="15" y="227"/>
                  </a:moveTo>
                  <a:lnTo>
                    <a:pt x="13" y="297"/>
                  </a:lnTo>
                  <a:lnTo>
                    <a:pt x="84" y="341"/>
                  </a:lnTo>
                  <a:lnTo>
                    <a:pt x="110" y="371"/>
                  </a:lnTo>
                  <a:lnTo>
                    <a:pt x="167" y="413"/>
                  </a:lnTo>
                  <a:lnTo>
                    <a:pt x="175" y="462"/>
                  </a:lnTo>
                  <a:lnTo>
                    <a:pt x="186" y="529"/>
                  </a:lnTo>
                  <a:lnTo>
                    <a:pt x="240" y="591"/>
                  </a:lnTo>
                  <a:lnTo>
                    <a:pt x="527" y="574"/>
                  </a:lnTo>
                  <a:lnTo>
                    <a:pt x="511" y="483"/>
                  </a:lnTo>
                  <a:lnTo>
                    <a:pt x="536" y="344"/>
                  </a:lnTo>
                  <a:lnTo>
                    <a:pt x="536" y="306"/>
                  </a:lnTo>
                  <a:lnTo>
                    <a:pt x="578" y="198"/>
                  </a:lnTo>
                  <a:lnTo>
                    <a:pt x="567" y="194"/>
                  </a:lnTo>
                  <a:lnTo>
                    <a:pt x="540" y="257"/>
                  </a:lnTo>
                  <a:lnTo>
                    <a:pt x="517" y="261"/>
                  </a:lnTo>
                  <a:lnTo>
                    <a:pt x="508" y="287"/>
                  </a:lnTo>
                  <a:lnTo>
                    <a:pt x="483" y="304"/>
                  </a:lnTo>
                  <a:lnTo>
                    <a:pt x="500" y="247"/>
                  </a:lnTo>
                  <a:lnTo>
                    <a:pt x="517" y="225"/>
                  </a:lnTo>
                  <a:lnTo>
                    <a:pt x="487" y="143"/>
                  </a:lnTo>
                  <a:lnTo>
                    <a:pt x="466" y="137"/>
                  </a:lnTo>
                  <a:lnTo>
                    <a:pt x="458" y="118"/>
                  </a:lnTo>
                  <a:lnTo>
                    <a:pt x="234" y="48"/>
                  </a:lnTo>
                  <a:lnTo>
                    <a:pt x="205" y="35"/>
                  </a:lnTo>
                  <a:lnTo>
                    <a:pt x="190" y="48"/>
                  </a:lnTo>
                  <a:lnTo>
                    <a:pt x="184" y="44"/>
                  </a:lnTo>
                  <a:lnTo>
                    <a:pt x="192" y="19"/>
                  </a:lnTo>
                  <a:lnTo>
                    <a:pt x="198" y="4"/>
                  </a:lnTo>
                  <a:lnTo>
                    <a:pt x="190" y="0"/>
                  </a:lnTo>
                  <a:lnTo>
                    <a:pt x="99" y="38"/>
                  </a:lnTo>
                  <a:lnTo>
                    <a:pt x="89" y="40"/>
                  </a:lnTo>
                  <a:lnTo>
                    <a:pt x="70" y="31"/>
                  </a:lnTo>
                  <a:lnTo>
                    <a:pt x="53" y="42"/>
                  </a:lnTo>
                  <a:lnTo>
                    <a:pt x="57" y="111"/>
                  </a:lnTo>
                  <a:lnTo>
                    <a:pt x="0" y="179"/>
                  </a:lnTo>
                  <a:lnTo>
                    <a:pt x="15" y="227"/>
                  </a:lnTo>
                  <a:lnTo>
                    <a:pt x="15" y="227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2" name="Google Shape;2889;p71" title="IL">
              <a:extLst>
                <a:ext uri="{FF2B5EF4-FFF2-40B4-BE49-F238E27FC236}">
                  <a16:creationId xmlns:a16="http://schemas.microsoft.com/office/drawing/2014/main" id="{3FDAFEF4-119E-0F1B-EE2A-28648C1BB651}"/>
                </a:ext>
              </a:extLst>
            </p:cNvPr>
            <p:cNvSpPr/>
            <p:nvPr/>
          </p:nvSpPr>
          <p:spPr>
            <a:xfrm>
              <a:off x="4909572" y="3758501"/>
              <a:ext cx="438104" cy="779462"/>
            </a:xfrm>
            <a:custGeom>
              <a:avLst/>
              <a:gdLst/>
              <a:ahLst/>
              <a:cxnLst/>
              <a:rect l="l" t="t" r="r" b="b"/>
              <a:pathLst>
                <a:path w="430" h="753" extrusionOk="0">
                  <a:moveTo>
                    <a:pt x="8" y="308"/>
                  </a:moveTo>
                  <a:lnTo>
                    <a:pt x="52" y="213"/>
                  </a:lnTo>
                  <a:lnTo>
                    <a:pt x="38" y="177"/>
                  </a:lnTo>
                  <a:lnTo>
                    <a:pt x="113" y="120"/>
                  </a:lnTo>
                  <a:lnTo>
                    <a:pt x="126" y="78"/>
                  </a:lnTo>
                  <a:lnTo>
                    <a:pt x="73" y="17"/>
                  </a:lnTo>
                  <a:lnTo>
                    <a:pt x="360" y="0"/>
                  </a:lnTo>
                  <a:lnTo>
                    <a:pt x="367" y="44"/>
                  </a:lnTo>
                  <a:lnTo>
                    <a:pt x="396" y="101"/>
                  </a:lnTo>
                  <a:lnTo>
                    <a:pt x="421" y="388"/>
                  </a:lnTo>
                  <a:lnTo>
                    <a:pt x="415" y="447"/>
                  </a:lnTo>
                  <a:lnTo>
                    <a:pt x="430" y="481"/>
                  </a:lnTo>
                  <a:lnTo>
                    <a:pt x="413" y="546"/>
                  </a:lnTo>
                  <a:lnTo>
                    <a:pt x="390" y="574"/>
                  </a:lnTo>
                  <a:lnTo>
                    <a:pt x="379" y="622"/>
                  </a:lnTo>
                  <a:lnTo>
                    <a:pt x="392" y="637"/>
                  </a:lnTo>
                  <a:lnTo>
                    <a:pt x="381" y="664"/>
                  </a:lnTo>
                  <a:lnTo>
                    <a:pt x="386" y="673"/>
                  </a:lnTo>
                  <a:lnTo>
                    <a:pt x="352" y="686"/>
                  </a:lnTo>
                  <a:lnTo>
                    <a:pt x="344" y="734"/>
                  </a:lnTo>
                  <a:lnTo>
                    <a:pt x="295" y="719"/>
                  </a:lnTo>
                  <a:lnTo>
                    <a:pt x="270" y="753"/>
                  </a:lnTo>
                  <a:lnTo>
                    <a:pt x="255" y="749"/>
                  </a:lnTo>
                  <a:lnTo>
                    <a:pt x="238" y="719"/>
                  </a:lnTo>
                  <a:lnTo>
                    <a:pt x="211" y="645"/>
                  </a:lnTo>
                  <a:lnTo>
                    <a:pt x="147" y="607"/>
                  </a:lnTo>
                  <a:lnTo>
                    <a:pt x="133" y="569"/>
                  </a:lnTo>
                  <a:lnTo>
                    <a:pt x="154" y="510"/>
                  </a:lnTo>
                  <a:lnTo>
                    <a:pt x="137" y="498"/>
                  </a:lnTo>
                  <a:lnTo>
                    <a:pt x="95" y="498"/>
                  </a:lnTo>
                  <a:lnTo>
                    <a:pt x="86" y="462"/>
                  </a:lnTo>
                  <a:lnTo>
                    <a:pt x="17" y="390"/>
                  </a:lnTo>
                  <a:lnTo>
                    <a:pt x="0" y="331"/>
                  </a:lnTo>
                  <a:lnTo>
                    <a:pt x="8" y="308"/>
                  </a:lnTo>
                  <a:lnTo>
                    <a:pt x="8" y="308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3" name="Google Shape;2890;p71" title="IN">
              <a:extLst>
                <a:ext uri="{FF2B5EF4-FFF2-40B4-BE49-F238E27FC236}">
                  <a16:creationId xmlns:a16="http://schemas.microsoft.com/office/drawing/2014/main" id="{AE990025-2A56-C33A-6AC6-72AB7A0BBB59}"/>
                </a:ext>
              </a:extLst>
            </p:cNvPr>
            <p:cNvSpPr/>
            <p:nvPr/>
          </p:nvSpPr>
          <p:spPr>
            <a:xfrm>
              <a:off x="5295295" y="3826763"/>
              <a:ext cx="342864" cy="587375"/>
            </a:xfrm>
            <a:custGeom>
              <a:avLst/>
              <a:gdLst/>
              <a:ahLst/>
              <a:cxnLst/>
              <a:rect l="l" t="t" r="r" b="b"/>
              <a:pathLst>
                <a:path w="338" h="566" extrusionOk="0">
                  <a:moveTo>
                    <a:pt x="11" y="566"/>
                  </a:moveTo>
                  <a:lnTo>
                    <a:pt x="21" y="549"/>
                  </a:lnTo>
                  <a:lnTo>
                    <a:pt x="85" y="545"/>
                  </a:lnTo>
                  <a:lnTo>
                    <a:pt x="138" y="528"/>
                  </a:lnTo>
                  <a:lnTo>
                    <a:pt x="192" y="496"/>
                  </a:lnTo>
                  <a:lnTo>
                    <a:pt x="235" y="494"/>
                  </a:lnTo>
                  <a:lnTo>
                    <a:pt x="285" y="412"/>
                  </a:lnTo>
                  <a:lnTo>
                    <a:pt x="300" y="418"/>
                  </a:lnTo>
                  <a:lnTo>
                    <a:pt x="338" y="389"/>
                  </a:lnTo>
                  <a:lnTo>
                    <a:pt x="329" y="368"/>
                  </a:lnTo>
                  <a:lnTo>
                    <a:pt x="332" y="357"/>
                  </a:lnTo>
                  <a:lnTo>
                    <a:pt x="294" y="7"/>
                  </a:lnTo>
                  <a:lnTo>
                    <a:pt x="291" y="0"/>
                  </a:lnTo>
                  <a:lnTo>
                    <a:pt x="89" y="23"/>
                  </a:lnTo>
                  <a:lnTo>
                    <a:pt x="51" y="42"/>
                  </a:lnTo>
                  <a:lnTo>
                    <a:pt x="17" y="32"/>
                  </a:lnTo>
                  <a:lnTo>
                    <a:pt x="42" y="319"/>
                  </a:lnTo>
                  <a:lnTo>
                    <a:pt x="36" y="378"/>
                  </a:lnTo>
                  <a:lnTo>
                    <a:pt x="51" y="412"/>
                  </a:lnTo>
                  <a:lnTo>
                    <a:pt x="34" y="477"/>
                  </a:lnTo>
                  <a:lnTo>
                    <a:pt x="11" y="505"/>
                  </a:lnTo>
                  <a:lnTo>
                    <a:pt x="0" y="553"/>
                  </a:lnTo>
                  <a:lnTo>
                    <a:pt x="11" y="566"/>
                  </a:lnTo>
                  <a:lnTo>
                    <a:pt x="11" y="566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4" name="Google Shape;2891;p71" title="KY">
              <a:extLst>
                <a:ext uri="{FF2B5EF4-FFF2-40B4-BE49-F238E27FC236}">
                  <a16:creationId xmlns:a16="http://schemas.microsoft.com/office/drawing/2014/main" id="{30E05557-497F-3BCE-01CA-B007C13D555D}"/>
                </a:ext>
              </a:extLst>
            </p:cNvPr>
            <p:cNvSpPr/>
            <p:nvPr/>
          </p:nvSpPr>
          <p:spPr>
            <a:xfrm>
              <a:off x="5177832" y="4190301"/>
              <a:ext cx="804778" cy="409575"/>
            </a:xfrm>
            <a:custGeom>
              <a:avLst/>
              <a:gdLst/>
              <a:ahLst/>
              <a:cxnLst/>
              <a:rect l="l" t="t" r="r" b="b"/>
              <a:pathLst>
                <a:path w="791" h="396" extrusionOk="0">
                  <a:moveTo>
                    <a:pt x="4" y="375"/>
                  </a:moveTo>
                  <a:lnTo>
                    <a:pt x="23" y="373"/>
                  </a:lnTo>
                  <a:lnTo>
                    <a:pt x="29" y="331"/>
                  </a:lnTo>
                  <a:lnTo>
                    <a:pt x="17" y="329"/>
                  </a:lnTo>
                  <a:lnTo>
                    <a:pt x="42" y="295"/>
                  </a:lnTo>
                  <a:lnTo>
                    <a:pt x="91" y="310"/>
                  </a:lnTo>
                  <a:lnTo>
                    <a:pt x="99" y="262"/>
                  </a:lnTo>
                  <a:lnTo>
                    <a:pt x="133" y="249"/>
                  </a:lnTo>
                  <a:lnTo>
                    <a:pt x="128" y="240"/>
                  </a:lnTo>
                  <a:lnTo>
                    <a:pt x="147" y="194"/>
                  </a:lnTo>
                  <a:lnTo>
                    <a:pt x="211" y="190"/>
                  </a:lnTo>
                  <a:lnTo>
                    <a:pt x="264" y="173"/>
                  </a:lnTo>
                  <a:lnTo>
                    <a:pt x="299" y="150"/>
                  </a:lnTo>
                  <a:lnTo>
                    <a:pt x="318" y="141"/>
                  </a:lnTo>
                  <a:lnTo>
                    <a:pt x="361" y="139"/>
                  </a:lnTo>
                  <a:lnTo>
                    <a:pt x="411" y="57"/>
                  </a:lnTo>
                  <a:lnTo>
                    <a:pt x="426" y="63"/>
                  </a:lnTo>
                  <a:lnTo>
                    <a:pt x="464" y="34"/>
                  </a:lnTo>
                  <a:lnTo>
                    <a:pt x="455" y="13"/>
                  </a:lnTo>
                  <a:lnTo>
                    <a:pt x="458" y="2"/>
                  </a:lnTo>
                  <a:lnTo>
                    <a:pt x="493" y="0"/>
                  </a:lnTo>
                  <a:lnTo>
                    <a:pt x="515" y="8"/>
                  </a:lnTo>
                  <a:lnTo>
                    <a:pt x="584" y="48"/>
                  </a:lnTo>
                  <a:lnTo>
                    <a:pt x="633" y="46"/>
                  </a:lnTo>
                  <a:lnTo>
                    <a:pt x="656" y="31"/>
                  </a:lnTo>
                  <a:lnTo>
                    <a:pt x="711" y="65"/>
                  </a:lnTo>
                  <a:lnTo>
                    <a:pt x="728" y="129"/>
                  </a:lnTo>
                  <a:lnTo>
                    <a:pt x="791" y="175"/>
                  </a:lnTo>
                  <a:lnTo>
                    <a:pt x="761" y="211"/>
                  </a:lnTo>
                  <a:lnTo>
                    <a:pt x="707" y="262"/>
                  </a:lnTo>
                  <a:lnTo>
                    <a:pt x="706" y="274"/>
                  </a:lnTo>
                  <a:lnTo>
                    <a:pt x="628" y="323"/>
                  </a:lnTo>
                  <a:lnTo>
                    <a:pt x="190" y="365"/>
                  </a:lnTo>
                  <a:lnTo>
                    <a:pt x="143" y="361"/>
                  </a:lnTo>
                  <a:lnTo>
                    <a:pt x="145" y="384"/>
                  </a:lnTo>
                  <a:lnTo>
                    <a:pt x="0" y="396"/>
                  </a:lnTo>
                  <a:lnTo>
                    <a:pt x="4" y="375"/>
                  </a:lnTo>
                  <a:lnTo>
                    <a:pt x="4" y="375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5" name="Google Shape;2892;p71" title="TN">
              <a:extLst>
                <a:ext uri="{FF2B5EF4-FFF2-40B4-BE49-F238E27FC236}">
                  <a16:creationId xmlns:a16="http://schemas.microsoft.com/office/drawing/2014/main" id="{02A23CD3-5F53-FDFD-35BB-74374B9F682A}"/>
                </a:ext>
              </a:extLst>
            </p:cNvPr>
            <p:cNvSpPr/>
            <p:nvPr/>
          </p:nvSpPr>
          <p:spPr>
            <a:xfrm>
              <a:off x="5079417" y="4498276"/>
              <a:ext cx="946051" cy="317500"/>
            </a:xfrm>
            <a:custGeom>
              <a:avLst/>
              <a:gdLst/>
              <a:ahLst/>
              <a:cxnLst/>
              <a:rect l="l" t="t" r="r" b="b"/>
              <a:pathLst>
                <a:path w="931" h="308" extrusionOk="0">
                  <a:moveTo>
                    <a:pt x="17" y="253"/>
                  </a:moveTo>
                  <a:lnTo>
                    <a:pt x="11" y="249"/>
                  </a:lnTo>
                  <a:lnTo>
                    <a:pt x="38" y="228"/>
                  </a:lnTo>
                  <a:lnTo>
                    <a:pt x="64" y="180"/>
                  </a:lnTo>
                  <a:lnTo>
                    <a:pt x="55" y="169"/>
                  </a:lnTo>
                  <a:lnTo>
                    <a:pt x="68" y="146"/>
                  </a:lnTo>
                  <a:lnTo>
                    <a:pt x="68" y="120"/>
                  </a:lnTo>
                  <a:lnTo>
                    <a:pt x="87" y="101"/>
                  </a:lnTo>
                  <a:lnTo>
                    <a:pt x="232" y="89"/>
                  </a:lnTo>
                  <a:lnTo>
                    <a:pt x="230" y="66"/>
                  </a:lnTo>
                  <a:lnTo>
                    <a:pt x="277" y="70"/>
                  </a:lnTo>
                  <a:lnTo>
                    <a:pt x="715" y="28"/>
                  </a:lnTo>
                  <a:lnTo>
                    <a:pt x="931" y="0"/>
                  </a:lnTo>
                  <a:lnTo>
                    <a:pt x="893" y="74"/>
                  </a:lnTo>
                  <a:lnTo>
                    <a:pt x="834" y="87"/>
                  </a:lnTo>
                  <a:lnTo>
                    <a:pt x="806" y="125"/>
                  </a:lnTo>
                  <a:lnTo>
                    <a:pt x="699" y="186"/>
                  </a:lnTo>
                  <a:lnTo>
                    <a:pt x="694" y="209"/>
                  </a:lnTo>
                  <a:lnTo>
                    <a:pt x="667" y="222"/>
                  </a:lnTo>
                  <a:lnTo>
                    <a:pt x="667" y="253"/>
                  </a:lnTo>
                  <a:lnTo>
                    <a:pt x="523" y="270"/>
                  </a:lnTo>
                  <a:lnTo>
                    <a:pt x="234" y="294"/>
                  </a:lnTo>
                  <a:lnTo>
                    <a:pt x="0" y="308"/>
                  </a:lnTo>
                  <a:lnTo>
                    <a:pt x="17" y="253"/>
                  </a:lnTo>
                  <a:lnTo>
                    <a:pt x="17" y="25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6" name="Google Shape;2893;p71" title="MS">
              <a:extLst>
                <a:ext uri="{FF2B5EF4-FFF2-40B4-BE49-F238E27FC236}">
                  <a16:creationId xmlns:a16="http://schemas.microsoft.com/office/drawing/2014/main" id="{7EE81E5E-38B6-4D1A-941B-E27BB13B59F4}"/>
                </a:ext>
              </a:extLst>
            </p:cNvPr>
            <p:cNvSpPr/>
            <p:nvPr/>
          </p:nvSpPr>
          <p:spPr>
            <a:xfrm>
              <a:off x="4947668" y="4803076"/>
              <a:ext cx="396834" cy="673100"/>
            </a:xfrm>
            <a:custGeom>
              <a:avLst/>
              <a:gdLst/>
              <a:ahLst/>
              <a:cxnLst/>
              <a:rect l="l" t="t" r="r" b="b"/>
              <a:pathLst>
                <a:path w="388" h="654" extrusionOk="0">
                  <a:moveTo>
                    <a:pt x="27" y="457"/>
                  </a:moveTo>
                  <a:lnTo>
                    <a:pt x="65" y="407"/>
                  </a:lnTo>
                  <a:lnTo>
                    <a:pt x="54" y="394"/>
                  </a:lnTo>
                  <a:lnTo>
                    <a:pt x="38" y="287"/>
                  </a:lnTo>
                  <a:lnTo>
                    <a:pt x="33" y="215"/>
                  </a:lnTo>
                  <a:lnTo>
                    <a:pt x="59" y="135"/>
                  </a:lnTo>
                  <a:lnTo>
                    <a:pt x="101" y="80"/>
                  </a:lnTo>
                  <a:lnTo>
                    <a:pt x="97" y="65"/>
                  </a:lnTo>
                  <a:lnTo>
                    <a:pt x="128" y="14"/>
                  </a:lnTo>
                  <a:lnTo>
                    <a:pt x="362" y="0"/>
                  </a:lnTo>
                  <a:lnTo>
                    <a:pt x="373" y="12"/>
                  </a:lnTo>
                  <a:lnTo>
                    <a:pt x="362" y="419"/>
                  </a:lnTo>
                  <a:lnTo>
                    <a:pt x="388" y="614"/>
                  </a:lnTo>
                  <a:lnTo>
                    <a:pt x="379" y="624"/>
                  </a:lnTo>
                  <a:lnTo>
                    <a:pt x="329" y="612"/>
                  </a:lnTo>
                  <a:lnTo>
                    <a:pt x="253" y="654"/>
                  </a:lnTo>
                  <a:lnTo>
                    <a:pt x="215" y="592"/>
                  </a:lnTo>
                  <a:lnTo>
                    <a:pt x="221" y="546"/>
                  </a:lnTo>
                  <a:lnTo>
                    <a:pt x="0" y="555"/>
                  </a:lnTo>
                  <a:lnTo>
                    <a:pt x="27" y="457"/>
                  </a:lnTo>
                  <a:lnTo>
                    <a:pt x="27" y="457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7" name="Google Shape;2894;p71" title="AL">
              <a:extLst>
                <a:ext uri="{FF2B5EF4-FFF2-40B4-BE49-F238E27FC236}">
                  <a16:creationId xmlns:a16="http://schemas.microsoft.com/office/drawing/2014/main" id="{92233CBE-6514-1AF7-EA71-1CB39D6EC4CC}"/>
                </a:ext>
              </a:extLst>
            </p:cNvPr>
            <p:cNvSpPr/>
            <p:nvPr/>
          </p:nvSpPr>
          <p:spPr>
            <a:xfrm>
              <a:off x="5317518" y="4776088"/>
              <a:ext cx="419056" cy="677863"/>
            </a:xfrm>
            <a:custGeom>
              <a:avLst/>
              <a:gdLst/>
              <a:ahLst/>
              <a:cxnLst/>
              <a:rect l="l" t="t" r="r" b="b"/>
              <a:pathLst>
                <a:path w="416" h="659" extrusionOk="0">
                  <a:moveTo>
                    <a:pt x="11" y="36"/>
                  </a:moveTo>
                  <a:lnTo>
                    <a:pt x="0" y="443"/>
                  </a:lnTo>
                  <a:lnTo>
                    <a:pt x="26" y="638"/>
                  </a:lnTo>
                  <a:lnTo>
                    <a:pt x="55" y="646"/>
                  </a:lnTo>
                  <a:lnTo>
                    <a:pt x="81" y="631"/>
                  </a:lnTo>
                  <a:lnTo>
                    <a:pt x="97" y="646"/>
                  </a:lnTo>
                  <a:lnTo>
                    <a:pt x="74" y="659"/>
                  </a:lnTo>
                  <a:lnTo>
                    <a:pt x="131" y="644"/>
                  </a:lnTo>
                  <a:lnTo>
                    <a:pt x="142" y="627"/>
                  </a:lnTo>
                  <a:lnTo>
                    <a:pt x="135" y="616"/>
                  </a:lnTo>
                  <a:lnTo>
                    <a:pt x="138" y="598"/>
                  </a:lnTo>
                  <a:lnTo>
                    <a:pt x="112" y="574"/>
                  </a:lnTo>
                  <a:lnTo>
                    <a:pt x="112" y="553"/>
                  </a:lnTo>
                  <a:lnTo>
                    <a:pt x="416" y="526"/>
                  </a:lnTo>
                  <a:lnTo>
                    <a:pt x="391" y="422"/>
                  </a:lnTo>
                  <a:lnTo>
                    <a:pt x="406" y="359"/>
                  </a:lnTo>
                  <a:lnTo>
                    <a:pt x="368" y="277"/>
                  </a:lnTo>
                  <a:lnTo>
                    <a:pt x="289" y="0"/>
                  </a:lnTo>
                  <a:lnTo>
                    <a:pt x="0" y="24"/>
                  </a:lnTo>
                  <a:lnTo>
                    <a:pt x="11" y="36"/>
                  </a:lnTo>
                  <a:lnTo>
                    <a:pt x="11" y="36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8" name="Google Shape;2895;p71" title="GA">
              <a:extLst>
                <a:ext uri="{FF2B5EF4-FFF2-40B4-BE49-F238E27FC236}">
                  <a16:creationId xmlns:a16="http://schemas.microsoft.com/office/drawing/2014/main" id="{185426E7-8257-3618-AC91-11345A6D3B85}"/>
                </a:ext>
              </a:extLst>
            </p:cNvPr>
            <p:cNvSpPr/>
            <p:nvPr/>
          </p:nvSpPr>
          <p:spPr>
            <a:xfrm>
              <a:off x="5607999" y="4744338"/>
              <a:ext cx="596838" cy="619125"/>
            </a:xfrm>
            <a:custGeom>
              <a:avLst/>
              <a:gdLst/>
              <a:ahLst/>
              <a:cxnLst/>
              <a:rect l="l" t="t" r="r" b="b"/>
              <a:pathLst>
                <a:path w="587" h="603" extrusionOk="0">
                  <a:moveTo>
                    <a:pt x="79" y="312"/>
                  </a:moveTo>
                  <a:lnTo>
                    <a:pt x="117" y="394"/>
                  </a:lnTo>
                  <a:lnTo>
                    <a:pt x="102" y="457"/>
                  </a:lnTo>
                  <a:lnTo>
                    <a:pt x="127" y="561"/>
                  </a:lnTo>
                  <a:lnTo>
                    <a:pt x="150" y="595"/>
                  </a:lnTo>
                  <a:lnTo>
                    <a:pt x="464" y="578"/>
                  </a:lnTo>
                  <a:lnTo>
                    <a:pt x="467" y="599"/>
                  </a:lnTo>
                  <a:lnTo>
                    <a:pt x="486" y="603"/>
                  </a:lnTo>
                  <a:lnTo>
                    <a:pt x="479" y="552"/>
                  </a:lnTo>
                  <a:lnTo>
                    <a:pt x="492" y="538"/>
                  </a:lnTo>
                  <a:lnTo>
                    <a:pt x="538" y="548"/>
                  </a:lnTo>
                  <a:lnTo>
                    <a:pt x="545" y="512"/>
                  </a:lnTo>
                  <a:lnTo>
                    <a:pt x="540" y="464"/>
                  </a:lnTo>
                  <a:lnTo>
                    <a:pt x="559" y="451"/>
                  </a:lnTo>
                  <a:lnTo>
                    <a:pt x="587" y="360"/>
                  </a:lnTo>
                  <a:lnTo>
                    <a:pt x="568" y="356"/>
                  </a:lnTo>
                  <a:lnTo>
                    <a:pt x="492" y="238"/>
                  </a:lnTo>
                  <a:lnTo>
                    <a:pt x="327" y="90"/>
                  </a:lnTo>
                  <a:lnTo>
                    <a:pt x="254" y="44"/>
                  </a:lnTo>
                  <a:lnTo>
                    <a:pt x="279" y="0"/>
                  </a:lnTo>
                  <a:lnTo>
                    <a:pt x="144" y="18"/>
                  </a:lnTo>
                  <a:lnTo>
                    <a:pt x="0" y="35"/>
                  </a:lnTo>
                  <a:lnTo>
                    <a:pt x="79" y="312"/>
                  </a:lnTo>
                  <a:lnTo>
                    <a:pt x="79" y="312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9" name="Google Shape;2896;p71" title="FL">
              <a:extLst>
                <a:ext uri="{FF2B5EF4-FFF2-40B4-BE49-F238E27FC236}">
                  <a16:creationId xmlns:a16="http://schemas.microsoft.com/office/drawing/2014/main" id="{8DCE39C3-E28F-ABBE-29CD-E64BB50F25DC}"/>
                </a:ext>
              </a:extLst>
            </p:cNvPr>
            <p:cNvSpPr/>
            <p:nvPr/>
          </p:nvSpPr>
          <p:spPr>
            <a:xfrm>
              <a:off x="5431806" y="5295201"/>
              <a:ext cx="1004782" cy="754062"/>
            </a:xfrm>
            <a:custGeom>
              <a:avLst/>
              <a:gdLst/>
              <a:ahLst/>
              <a:cxnLst/>
              <a:rect l="l" t="t" r="r" b="b"/>
              <a:pathLst>
                <a:path w="990" h="732" extrusionOk="0">
                  <a:moveTo>
                    <a:pt x="0" y="71"/>
                  </a:moveTo>
                  <a:lnTo>
                    <a:pt x="26" y="95"/>
                  </a:lnTo>
                  <a:lnTo>
                    <a:pt x="23" y="113"/>
                  </a:lnTo>
                  <a:lnTo>
                    <a:pt x="30" y="124"/>
                  </a:lnTo>
                  <a:lnTo>
                    <a:pt x="19" y="141"/>
                  </a:lnTo>
                  <a:lnTo>
                    <a:pt x="135" y="101"/>
                  </a:lnTo>
                  <a:lnTo>
                    <a:pt x="283" y="194"/>
                  </a:lnTo>
                  <a:lnTo>
                    <a:pt x="405" y="130"/>
                  </a:lnTo>
                  <a:lnTo>
                    <a:pt x="475" y="145"/>
                  </a:lnTo>
                  <a:lnTo>
                    <a:pt x="564" y="232"/>
                  </a:lnTo>
                  <a:lnTo>
                    <a:pt x="597" y="232"/>
                  </a:lnTo>
                  <a:lnTo>
                    <a:pt x="625" y="293"/>
                  </a:lnTo>
                  <a:lnTo>
                    <a:pt x="618" y="409"/>
                  </a:lnTo>
                  <a:lnTo>
                    <a:pt x="639" y="422"/>
                  </a:lnTo>
                  <a:lnTo>
                    <a:pt x="642" y="401"/>
                  </a:lnTo>
                  <a:lnTo>
                    <a:pt x="671" y="401"/>
                  </a:lnTo>
                  <a:lnTo>
                    <a:pt x="642" y="457"/>
                  </a:lnTo>
                  <a:lnTo>
                    <a:pt x="718" y="533"/>
                  </a:lnTo>
                  <a:lnTo>
                    <a:pt x="730" y="512"/>
                  </a:lnTo>
                  <a:lnTo>
                    <a:pt x="736" y="565"/>
                  </a:lnTo>
                  <a:lnTo>
                    <a:pt x="760" y="576"/>
                  </a:lnTo>
                  <a:lnTo>
                    <a:pt x="787" y="641"/>
                  </a:lnTo>
                  <a:lnTo>
                    <a:pt x="814" y="641"/>
                  </a:lnTo>
                  <a:lnTo>
                    <a:pt x="871" y="702"/>
                  </a:lnTo>
                  <a:lnTo>
                    <a:pt x="903" y="706"/>
                  </a:lnTo>
                  <a:lnTo>
                    <a:pt x="903" y="715"/>
                  </a:lnTo>
                  <a:lnTo>
                    <a:pt x="880" y="732"/>
                  </a:lnTo>
                  <a:lnTo>
                    <a:pt x="931" y="725"/>
                  </a:lnTo>
                  <a:lnTo>
                    <a:pt x="964" y="711"/>
                  </a:lnTo>
                  <a:lnTo>
                    <a:pt x="981" y="626"/>
                  </a:lnTo>
                  <a:lnTo>
                    <a:pt x="990" y="630"/>
                  </a:lnTo>
                  <a:lnTo>
                    <a:pt x="983" y="512"/>
                  </a:lnTo>
                  <a:lnTo>
                    <a:pt x="969" y="477"/>
                  </a:lnTo>
                  <a:lnTo>
                    <a:pt x="863" y="306"/>
                  </a:lnTo>
                  <a:lnTo>
                    <a:pt x="779" y="145"/>
                  </a:lnTo>
                  <a:lnTo>
                    <a:pt x="728" y="12"/>
                  </a:lnTo>
                  <a:lnTo>
                    <a:pt x="715" y="10"/>
                  </a:lnTo>
                  <a:lnTo>
                    <a:pt x="669" y="0"/>
                  </a:lnTo>
                  <a:lnTo>
                    <a:pt x="656" y="14"/>
                  </a:lnTo>
                  <a:lnTo>
                    <a:pt x="663" y="65"/>
                  </a:lnTo>
                  <a:lnTo>
                    <a:pt x="644" y="61"/>
                  </a:lnTo>
                  <a:lnTo>
                    <a:pt x="641" y="40"/>
                  </a:lnTo>
                  <a:lnTo>
                    <a:pt x="327" y="57"/>
                  </a:lnTo>
                  <a:lnTo>
                    <a:pt x="304" y="23"/>
                  </a:lnTo>
                  <a:lnTo>
                    <a:pt x="0" y="50"/>
                  </a:lnTo>
                  <a:lnTo>
                    <a:pt x="0" y="71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0" name="Google Shape;2897;p71" title="OH">
              <a:extLst>
                <a:ext uri="{FF2B5EF4-FFF2-40B4-BE49-F238E27FC236}">
                  <a16:creationId xmlns:a16="http://schemas.microsoft.com/office/drawing/2014/main" id="{1B57DBF0-24B6-105E-3696-F04D09DCAEE8}"/>
                </a:ext>
              </a:extLst>
            </p:cNvPr>
            <p:cNvSpPr/>
            <p:nvPr/>
          </p:nvSpPr>
          <p:spPr>
            <a:xfrm>
              <a:off x="5593714" y="3742626"/>
              <a:ext cx="465088" cy="517525"/>
            </a:xfrm>
            <a:custGeom>
              <a:avLst/>
              <a:gdLst/>
              <a:ahLst/>
              <a:cxnLst/>
              <a:rect l="l" t="t" r="r" b="b"/>
              <a:pathLst>
                <a:path w="459" h="504" extrusionOk="0">
                  <a:moveTo>
                    <a:pt x="0" y="91"/>
                  </a:moveTo>
                  <a:lnTo>
                    <a:pt x="38" y="441"/>
                  </a:lnTo>
                  <a:lnTo>
                    <a:pt x="95" y="447"/>
                  </a:lnTo>
                  <a:lnTo>
                    <a:pt x="164" y="487"/>
                  </a:lnTo>
                  <a:lnTo>
                    <a:pt x="213" y="485"/>
                  </a:lnTo>
                  <a:lnTo>
                    <a:pt x="236" y="470"/>
                  </a:lnTo>
                  <a:lnTo>
                    <a:pt x="291" y="504"/>
                  </a:lnTo>
                  <a:lnTo>
                    <a:pt x="324" y="475"/>
                  </a:lnTo>
                  <a:lnTo>
                    <a:pt x="331" y="420"/>
                  </a:lnTo>
                  <a:lnTo>
                    <a:pt x="352" y="432"/>
                  </a:lnTo>
                  <a:lnTo>
                    <a:pt x="364" y="386"/>
                  </a:lnTo>
                  <a:lnTo>
                    <a:pt x="440" y="319"/>
                  </a:lnTo>
                  <a:lnTo>
                    <a:pt x="453" y="211"/>
                  </a:lnTo>
                  <a:lnTo>
                    <a:pt x="443" y="188"/>
                  </a:lnTo>
                  <a:lnTo>
                    <a:pt x="459" y="177"/>
                  </a:lnTo>
                  <a:lnTo>
                    <a:pt x="430" y="0"/>
                  </a:lnTo>
                  <a:lnTo>
                    <a:pt x="352" y="40"/>
                  </a:lnTo>
                  <a:lnTo>
                    <a:pt x="312" y="82"/>
                  </a:lnTo>
                  <a:lnTo>
                    <a:pt x="284" y="84"/>
                  </a:lnTo>
                  <a:lnTo>
                    <a:pt x="240" y="107"/>
                  </a:lnTo>
                  <a:lnTo>
                    <a:pt x="139" y="72"/>
                  </a:lnTo>
                  <a:lnTo>
                    <a:pt x="0" y="9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1" name="Google Shape;2898;p71" title="WV">
              <a:extLst>
                <a:ext uri="{FF2B5EF4-FFF2-40B4-BE49-F238E27FC236}">
                  <a16:creationId xmlns:a16="http://schemas.microsoft.com/office/drawing/2014/main" id="{0A7106AB-656E-25B3-BE4B-99BBA34763E9}"/>
                </a:ext>
              </a:extLst>
            </p:cNvPr>
            <p:cNvSpPr/>
            <p:nvPr/>
          </p:nvSpPr>
          <p:spPr>
            <a:xfrm>
              <a:off x="5888958" y="3926776"/>
              <a:ext cx="495248" cy="485775"/>
            </a:xfrm>
            <a:custGeom>
              <a:avLst/>
              <a:gdLst/>
              <a:ahLst/>
              <a:cxnLst/>
              <a:rect l="l" t="t" r="r" b="b"/>
              <a:pathLst>
                <a:path w="489" h="473" extrusionOk="0">
                  <a:moveTo>
                    <a:pt x="0" y="327"/>
                  </a:moveTo>
                  <a:lnTo>
                    <a:pt x="17" y="391"/>
                  </a:lnTo>
                  <a:lnTo>
                    <a:pt x="80" y="437"/>
                  </a:lnTo>
                  <a:lnTo>
                    <a:pt x="111" y="473"/>
                  </a:lnTo>
                  <a:lnTo>
                    <a:pt x="204" y="435"/>
                  </a:lnTo>
                  <a:lnTo>
                    <a:pt x="246" y="429"/>
                  </a:lnTo>
                  <a:lnTo>
                    <a:pt x="268" y="401"/>
                  </a:lnTo>
                  <a:lnTo>
                    <a:pt x="304" y="258"/>
                  </a:lnTo>
                  <a:lnTo>
                    <a:pt x="344" y="275"/>
                  </a:lnTo>
                  <a:lnTo>
                    <a:pt x="420" y="122"/>
                  </a:lnTo>
                  <a:lnTo>
                    <a:pt x="479" y="154"/>
                  </a:lnTo>
                  <a:lnTo>
                    <a:pt x="489" y="127"/>
                  </a:lnTo>
                  <a:lnTo>
                    <a:pt x="447" y="93"/>
                  </a:lnTo>
                  <a:lnTo>
                    <a:pt x="415" y="97"/>
                  </a:lnTo>
                  <a:lnTo>
                    <a:pt x="403" y="114"/>
                  </a:lnTo>
                  <a:lnTo>
                    <a:pt x="344" y="131"/>
                  </a:lnTo>
                  <a:lnTo>
                    <a:pt x="306" y="173"/>
                  </a:lnTo>
                  <a:lnTo>
                    <a:pt x="295" y="106"/>
                  </a:lnTo>
                  <a:lnTo>
                    <a:pt x="189" y="123"/>
                  </a:lnTo>
                  <a:lnTo>
                    <a:pt x="168" y="0"/>
                  </a:lnTo>
                  <a:lnTo>
                    <a:pt x="152" y="11"/>
                  </a:lnTo>
                  <a:lnTo>
                    <a:pt x="162" y="34"/>
                  </a:lnTo>
                  <a:lnTo>
                    <a:pt x="149" y="142"/>
                  </a:lnTo>
                  <a:lnTo>
                    <a:pt x="73" y="209"/>
                  </a:lnTo>
                  <a:lnTo>
                    <a:pt x="61" y="255"/>
                  </a:lnTo>
                  <a:lnTo>
                    <a:pt x="40" y="243"/>
                  </a:lnTo>
                  <a:lnTo>
                    <a:pt x="33" y="298"/>
                  </a:lnTo>
                  <a:lnTo>
                    <a:pt x="0" y="327"/>
                  </a:lnTo>
                  <a:lnTo>
                    <a:pt x="0" y="327"/>
                  </a:lnTo>
                  <a:lnTo>
                    <a:pt x="0" y="327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2" name="Google Shape;2899;p71" title="MD">
              <a:extLst>
                <a:ext uri="{FF2B5EF4-FFF2-40B4-BE49-F238E27FC236}">
                  <a16:creationId xmlns:a16="http://schemas.microsoft.com/office/drawing/2014/main" id="{24C03BF6-F99E-55A4-46C7-7A2A1F67EE4F}"/>
                </a:ext>
              </a:extLst>
            </p:cNvPr>
            <p:cNvSpPr/>
            <p:nvPr/>
          </p:nvSpPr>
          <p:spPr>
            <a:xfrm>
              <a:off x="6187377" y="3961701"/>
              <a:ext cx="506359" cy="244475"/>
            </a:xfrm>
            <a:custGeom>
              <a:avLst/>
              <a:gdLst/>
              <a:ahLst/>
              <a:cxnLst/>
              <a:rect l="l" t="t" r="r" b="b"/>
              <a:pathLst>
                <a:path w="496" h="240" extrusionOk="0">
                  <a:moveTo>
                    <a:pt x="0" y="72"/>
                  </a:moveTo>
                  <a:lnTo>
                    <a:pt x="11" y="139"/>
                  </a:lnTo>
                  <a:lnTo>
                    <a:pt x="49" y="97"/>
                  </a:lnTo>
                  <a:lnTo>
                    <a:pt x="108" y="80"/>
                  </a:lnTo>
                  <a:lnTo>
                    <a:pt x="120" y="63"/>
                  </a:lnTo>
                  <a:lnTo>
                    <a:pt x="152" y="59"/>
                  </a:lnTo>
                  <a:lnTo>
                    <a:pt x="194" y="93"/>
                  </a:lnTo>
                  <a:lnTo>
                    <a:pt x="222" y="101"/>
                  </a:lnTo>
                  <a:lnTo>
                    <a:pt x="276" y="148"/>
                  </a:lnTo>
                  <a:lnTo>
                    <a:pt x="257" y="194"/>
                  </a:lnTo>
                  <a:lnTo>
                    <a:pt x="264" y="215"/>
                  </a:lnTo>
                  <a:lnTo>
                    <a:pt x="287" y="205"/>
                  </a:lnTo>
                  <a:lnTo>
                    <a:pt x="308" y="205"/>
                  </a:lnTo>
                  <a:lnTo>
                    <a:pt x="319" y="221"/>
                  </a:lnTo>
                  <a:lnTo>
                    <a:pt x="344" y="221"/>
                  </a:lnTo>
                  <a:lnTo>
                    <a:pt x="354" y="215"/>
                  </a:lnTo>
                  <a:lnTo>
                    <a:pt x="338" y="173"/>
                  </a:lnTo>
                  <a:lnTo>
                    <a:pt x="335" y="97"/>
                  </a:lnTo>
                  <a:lnTo>
                    <a:pt x="316" y="86"/>
                  </a:lnTo>
                  <a:lnTo>
                    <a:pt x="354" y="51"/>
                  </a:lnTo>
                  <a:lnTo>
                    <a:pt x="356" y="29"/>
                  </a:lnTo>
                  <a:lnTo>
                    <a:pt x="380" y="31"/>
                  </a:lnTo>
                  <a:lnTo>
                    <a:pt x="350" y="78"/>
                  </a:lnTo>
                  <a:lnTo>
                    <a:pt x="367" y="135"/>
                  </a:lnTo>
                  <a:lnTo>
                    <a:pt x="375" y="150"/>
                  </a:lnTo>
                  <a:lnTo>
                    <a:pt x="386" y="158"/>
                  </a:lnTo>
                  <a:lnTo>
                    <a:pt x="363" y="156"/>
                  </a:lnTo>
                  <a:lnTo>
                    <a:pt x="371" y="192"/>
                  </a:lnTo>
                  <a:lnTo>
                    <a:pt x="411" y="215"/>
                  </a:lnTo>
                  <a:lnTo>
                    <a:pt x="420" y="221"/>
                  </a:lnTo>
                  <a:lnTo>
                    <a:pt x="432" y="221"/>
                  </a:lnTo>
                  <a:lnTo>
                    <a:pt x="426" y="240"/>
                  </a:lnTo>
                  <a:lnTo>
                    <a:pt x="475" y="215"/>
                  </a:lnTo>
                  <a:lnTo>
                    <a:pt x="485" y="184"/>
                  </a:lnTo>
                  <a:lnTo>
                    <a:pt x="496" y="152"/>
                  </a:lnTo>
                  <a:lnTo>
                    <a:pt x="426" y="167"/>
                  </a:lnTo>
                  <a:lnTo>
                    <a:pt x="380" y="0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3" name="Google Shape;2900;p71" title="VA">
              <a:extLst>
                <a:ext uri="{FF2B5EF4-FFF2-40B4-BE49-F238E27FC236}">
                  <a16:creationId xmlns:a16="http://schemas.microsoft.com/office/drawing/2014/main" id="{727C291D-AE2D-62D0-5A23-6F88E792FE8C}"/>
                </a:ext>
              </a:extLst>
            </p:cNvPr>
            <p:cNvSpPr/>
            <p:nvPr/>
          </p:nvSpPr>
          <p:spPr>
            <a:xfrm>
              <a:off x="5804829" y="4053776"/>
              <a:ext cx="857160" cy="476250"/>
            </a:xfrm>
            <a:custGeom>
              <a:avLst/>
              <a:gdLst/>
              <a:ahLst/>
              <a:cxnLst/>
              <a:rect l="l" t="t" r="r" b="b"/>
              <a:pathLst>
                <a:path w="844" h="463" extrusionOk="0">
                  <a:moveTo>
                    <a:pt x="78" y="414"/>
                  </a:moveTo>
                  <a:lnTo>
                    <a:pt x="79" y="402"/>
                  </a:lnTo>
                  <a:lnTo>
                    <a:pt x="133" y="351"/>
                  </a:lnTo>
                  <a:lnTo>
                    <a:pt x="163" y="315"/>
                  </a:lnTo>
                  <a:lnTo>
                    <a:pt x="194" y="351"/>
                  </a:lnTo>
                  <a:lnTo>
                    <a:pt x="287" y="313"/>
                  </a:lnTo>
                  <a:lnTo>
                    <a:pt x="329" y="307"/>
                  </a:lnTo>
                  <a:lnTo>
                    <a:pt x="351" y="279"/>
                  </a:lnTo>
                  <a:lnTo>
                    <a:pt x="387" y="136"/>
                  </a:lnTo>
                  <a:lnTo>
                    <a:pt x="427" y="153"/>
                  </a:lnTo>
                  <a:lnTo>
                    <a:pt x="503" y="0"/>
                  </a:lnTo>
                  <a:lnTo>
                    <a:pt x="562" y="32"/>
                  </a:lnTo>
                  <a:lnTo>
                    <a:pt x="572" y="5"/>
                  </a:lnTo>
                  <a:lnTo>
                    <a:pt x="600" y="13"/>
                  </a:lnTo>
                  <a:lnTo>
                    <a:pt x="654" y="60"/>
                  </a:lnTo>
                  <a:lnTo>
                    <a:pt x="635" y="106"/>
                  </a:lnTo>
                  <a:lnTo>
                    <a:pt x="642" y="127"/>
                  </a:lnTo>
                  <a:lnTo>
                    <a:pt x="665" y="117"/>
                  </a:lnTo>
                  <a:lnTo>
                    <a:pt x="682" y="138"/>
                  </a:lnTo>
                  <a:lnTo>
                    <a:pt x="764" y="165"/>
                  </a:lnTo>
                  <a:lnTo>
                    <a:pt x="688" y="161"/>
                  </a:lnTo>
                  <a:lnTo>
                    <a:pt x="768" y="231"/>
                  </a:lnTo>
                  <a:lnTo>
                    <a:pt x="718" y="224"/>
                  </a:lnTo>
                  <a:lnTo>
                    <a:pt x="819" y="288"/>
                  </a:lnTo>
                  <a:lnTo>
                    <a:pt x="844" y="332"/>
                  </a:lnTo>
                  <a:lnTo>
                    <a:pt x="827" y="326"/>
                  </a:lnTo>
                  <a:lnTo>
                    <a:pt x="823" y="338"/>
                  </a:lnTo>
                  <a:lnTo>
                    <a:pt x="492" y="401"/>
                  </a:lnTo>
                  <a:lnTo>
                    <a:pt x="216" y="435"/>
                  </a:lnTo>
                  <a:lnTo>
                    <a:pt x="0" y="463"/>
                  </a:lnTo>
                  <a:lnTo>
                    <a:pt x="78" y="414"/>
                  </a:lnTo>
                  <a:lnTo>
                    <a:pt x="78" y="414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4" name="Google Shape;2901;p71" title="NC">
              <a:extLst>
                <a:ext uri="{FF2B5EF4-FFF2-40B4-BE49-F238E27FC236}">
                  <a16:creationId xmlns:a16="http://schemas.microsoft.com/office/drawing/2014/main" id="{7B1935F7-96F4-FD69-9954-541CFA8BB1D9}"/>
                </a:ext>
              </a:extLst>
            </p:cNvPr>
            <p:cNvSpPr/>
            <p:nvPr/>
          </p:nvSpPr>
          <p:spPr>
            <a:xfrm>
              <a:off x="5757209" y="4398263"/>
              <a:ext cx="944464" cy="422275"/>
            </a:xfrm>
            <a:custGeom>
              <a:avLst/>
              <a:gdLst/>
              <a:ahLst/>
              <a:cxnLst/>
              <a:rect l="l" t="t" r="r" b="b"/>
              <a:pathLst>
                <a:path w="932" h="407" extrusionOk="0">
                  <a:moveTo>
                    <a:pt x="0" y="350"/>
                  </a:moveTo>
                  <a:lnTo>
                    <a:pt x="135" y="332"/>
                  </a:lnTo>
                  <a:lnTo>
                    <a:pt x="213" y="294"/>
                  </a:lnTo>
                  <a:lnTo>
                    <a:pt x="361" y="279"/>
                  </a:lnTo>
                  <a:lnTo>
                    <a:pt x="422" y="317"/>
                  </a:lnTo>
                  <a:lnTo>
                    <a:pt x="519" y="304"/>
                  </a:lnTo>
                  <a:lnTo>
                    <a:pt x="666" y="407"/>
                  </a:lnTo>
                  <a:lnTo>
                    <a:pt x="723" y="393"/>
                  </a:lnTo>
                  <a:lnTo>
                    <a:pt x="804" y="275"/>
                  </a:lnTo>
                  <a:lnTo>
                    <a:pt x="871" y="251"/>
                  </a:lnTo>
                  <a:lnTo>
                    <a:pt x="892" y="217"/>
                  </a:lnTo>
                  <a:lnTo>
                    <a:pt x="820" y="230"/>
                  </a:lnTo>
                  <a:lnTo>
                    <a:pt x="801" y="205"/>
                  </a:lnTo>
                  <a:lnTo>
                    <a:pt x="844" y="194"/>
                  </a:lnTo>
                  <a:lnTo>
                    <a:pt x="844" y="179"/>
                  </a:lnTo>
                  <a:lnTo>
                    <a:pt x="795" y="161"/>
                  </a:lnTo>
                  <a:lnTo>
                    <a:pt x="858" y="139"/>
                  </a:lnTo>
                  <a:lnTo>
                    <a:pt x="854" y="163"/>
                  </a:lnTo>
                  <a:lnTo>
                    <a:pt x="894" y="163"/>
                  </a:lnTo>
                  <a:lnTo>
                    <a:pt x="916" y="122"/>
                  </a:lnTo>
                  <a:lnTo>
                    <a:pt x="932" y="120"/>
                  </a:lnTo>
                  <a:lnTo>
                    <a:pt x="922" y="82"/>
                  </a:lnTo>
                  <a:lnTo>
                    <a:pt x="894" y="120"/>
                  </a:lnTo>
                  <a:lnTo>
                    <a:pt x="865" y="36"/>
                  </a:lnTo>
                  <a:lnTo>
                    <a:pt x="884" y="32"/>
                  </a:lnTo>
                  <a:lnTo>
                    <a:pt x="911" y="55"/>
                  </a:lnTo>
                  <a:lnTo>
                    <a:pt x="892" y="17"/>
                  </a:lnTo>
                  <a:lnTo>
                    <a:pt x="871" y="0"/>
                  </a:lnTo>
                  <a:lnTo>
                    <a:pt x="540" y="63"/>
                  </a:lnTo>
                  <a:lnTo>
                    <a:pt x="264" y="97"/>
                  </a:lnTo>
                  <a:lnTo>
                    <a:pt x="226" y="171"/>
                  </a:lnTo>
                  <a:lnTo>
                    <a:pt x="167" y="184"/>
                  </a:lnTo>
                  <a:lnTo>
                    <a:pt x="139" y="222"/>
                  </a:lnTo>
                  <a:lnTo>
                    <a:pt x="32" y="283"/>
                  </a:lnTo>
                  <a:lnTo>
                    <a:pt x="27" y="306"/>
                  </a:lnTo>
                  <a:lnTo>
                    <a:pt x="0" y="319"/>
                  </a:lnTo>
                  <a:lnTo>
                    <a:pt x="0" y="350"/>
                  </a:lnTo>
                  <a:lnTo>
                    <a:pt x="0" y="35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5" name="Google Shape;2902;p71" title="SC">
              <a:extLst>
                <a:ext uri="{FF2B5EF4-FFF2-40B4-BE49-F238E27FC236}">
                  <a16:creationId xmlns:a16="http://schemas.microsoft.com/office/drawing/2014/main" id="{C9C95D20-5C51-3B8D-9539-5B9065CDB218}"/>
                </a:ext>
              </a:extLst>
            </p:cNvPr>
            <p:cNvSpPr/>
            <p:nvPr/>
          </p:nvSpPr>
          <p:spPr>
            <a:xfrm>
              <a:off x="5868322" y="4690363"/>
              <a:ext cx="563504" cy="422275"/>
            </a:xfrm>
            <a:custGeom>
              <a:avLst/>
              <a:gdLst/>
              <a:ahLst/>
              <a:cxnLst/>
              <a:rect l="l" t="t" r="r" b="b"/>
              <a:pathLst>
                <a:path w="556" h="413" extrusionOk="0">
                  <a:moveTo>
                    <a:pt x="25" y="53"/>
                  </a:moveTo>
                  <a:lnTo>
                    <a:pt x="103" y="15"/>
                  </a:lnTo>
                  <a:lnTo>
                    <a:pt x="251" y="0"/>
                  </a:lnTo>
                  <a:lnTo>
                    <a:pt x="312" y="38"/>
                  </a:lnTo>
                  <a:lnTo>
                    <a:pt x="409" y="25"/>
                  </a:lnTo>
                  <a:lnTo>
                    <a:pt x="556" y="128"/>
                  </a:lnTo>
                  <a:lnTo>
                    <a:pt x="491" y="206"/>
                  </a:lnTo>
                  <a:lnTo>
                    <a:pt x="495" y="240"/>
                  </a:lnTo>
                  <a:lnTo>
                    <a:pt x="384" y="340"/>
                  </a:lnTo>
                  <a:lnTo>
                    <a:pt x="365" y="344"/>
                  </a:lnTo>
                  <a:lnTo>
                    <a:pt x="358" y="375"/>
                  </a:lnTo>
                  <a:lnTo>
                    <a:pt x="333" y="358"/>
                  </a:lnTo>
                  <a:lnTo>
                    <a:pt x="354" y="386"/>
                  </a:lnTo>
                  <a:lnTo>
                    <a:pt x="333" y="413"/>
                  </a:lnTo>
                  <a:lnTo>
                    <a:pt x="314" y="409"/>
                  </a:lnTo>
                  <a:lnTo>
                    <a:pt x="238" y="291"/>
                  </a:lnTo>
                  <a:lnTo>
                    <a:pt x="73" y="143"/>
                  </a:lnTo>
                  <a:lnTo>
                    <a:pt x="0" y="97"/>
                  </a:lnTo>
                  <a:lnTo>
                    <a:pt x="25" y="53"/>
                  </a:lnTo>
                  <a:lnTo>
                    <a:pt x="25" y="5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6" name="Google Shape;2903;p71" title="PA">
              <a:extLst>
                <a:ext uri="{FF2B5EF4-FFF2-40B4-BE49-F238E27FC236}">
                  <a16:creationId xmlns:a16="http://schemas.microsoft.com/office/drawing/2014/main" id="{3B411D53-A66B-824F-2DCA-938DE0BA9357}"/>
                </a:ext>
              </a:extLst>
            </p:cNvPr>
            <p:cNvSpPr/>
            <p:nvPr/>
          </p:nvSpPr>
          <p:spPr>
            <a:xfrm>
              <a:off x="6030230" y="3644201"/>
              <a:ext cx="642871" cy="409575"/>
            </a:xfrm>
            <a:custGeom>
              <a:avLst/>
              <a:gdLst/>
              <a:ahLst/>
              <a:cxnLst/>
              <a:rect l="l" t="t" r="r" b="b"/>
              <a:pathLst>
                <a:path w="635" h="397" extrusionOk="0">
                  <a:moveTo>
                    <a:pt x="50" y="397"/>
                  </a:moveTo>
                  <a:lnTo>
                    <a:pt x="156" y="380"/>
                  </a:lnTo>
                  <a:lnTo>
                    <a:pt x="536" y="308"/>
                  </a:lnTo>
                  <a:lnTo>
                    <a:pt x="553" y="291"/>
                  </a:lnTo>
                  <a:lnTo>
                    <a:pt x="574" y="291"/>
                  </a:lnTo>
                  <a:lnTo>
                    <a:pt x="599" y="274"/>
                  </a:lnTo>
                  <a:lnTo>
                    <a:pt x="635" y="228"/>
                  </a:lnTo>
                  <a:lnTo>
                    <a:pt x="572" y="179"/>
                  </a:lnTo>
                  <a:lnTo>
                    <a:pt x="570" y="133"/>
                  </a:lnTo>
                  <a:lnTo>
                    <a:pt x="599" y="69"/>
                  </a:lnTo>
                  <a:lnTo>
                    <a:pt x="557" y="48"/>
                  </a:lnTo>
                  <a:lnTo>
                    <a:pt x="512" y="0"/>
                  </a:lnTo>
                  <a:lnTo>
                    <a:pt x="89" y="78"/>
                  </a:lnTo>
                  <a:lnTo>
                    <a:pt x="69" y="48"/>
                  </a:lnTo>
                  <a:lnTo>
                    <a:pt x="0" y="97"/>
                  </a:lnTo>
                  <a:lnTo>
                    <a:pt x="50" y="397"/>
                  </a:lnTo>
                  <a:lnTo>
                    <a:pt x="50" y="397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7" name="Google Shape;2904;p71" title="NJ">
              <a:extLst>
                <a:ext uri="{FF2B5EF4-FFF2-40B4-BE49-F238E27FC236}">
                  <a16:creationId xmlns:a16="http://schemas.microsoft.com/office/drawing/2014/main" id="{031F55EB-DF55-691E-4769-C86F0F0B2C08}"/>
                </a:ext>
              </a:extLst>
            </p:cNvPr>
            <p:cNvSpPr/>
            <p:nvPr/>
          </p:nvSpPr>
          <p:spPr>
            <a:xfrm>
              <a:off x="6606433" y="3712463"/>
              <a:ext cx="139685" cy="336550"/>
            </a:xfrm>
            <a:custGeom>
              <a:avLst/>
              <a:gdLst/>
              <a:ahLst/>
              <a:cxnLst/>
              <a:rect l="l" t="t" r="r" b="b"/>
              <a:pathLst>
                <a:path w="137" h="325" extrusionOk="0">
                  <a:moveTo>
                    <a:pt x="7" y="222"/>
                  </a:moveTo>
                  <a:lnTo>
                    <a:pt x="32" y="205"/>
                  </a:lnTo>
                  <a:lnTo>
                    <a:pt x="68" y="159"/>
                  </a:lnTo>
                  <a:lnTo>
                    <a:pt x="5" y="110"/>
                  </a:lnTo>
                  <a:lnTo>
                    <a:pt x="3" y="64"/>
                  </a:lnTo>
                  <a:lnTo>
                    <a:pt x="32" y="0"/>
                  </a:lnTo>
                  <a:lnTo>
                    <a:pt x="125" y="32"/>
                  </a:lnTo>
                  <a:lnTo>
                    <a:pt x="127" y="43"/>
                  </a:lnTo>
                  <a:lnTo>
                    <a:pt x="116" y="79"/>
                  </a:lnTo>
                  <a:lnTo>
                    <a:pt x="106" y="87"/>
                  </a:lnTo>
                  <a:lnTo>
                    <a:pt x="104" y="106"/>
                  </a:lnTo>
                  <a:lnTo>
                    <a:pt x="114" y="112"/>
                  </a:lnTo>
                  <a:lnTo>
                    <a:pt x="137" y="106"/>
                  </a:lnTo>
                  <a:lnTo>
                    <a:pt x="137" y="161"/>
                  </a:lnTo>
                  <a:lnTo>
                    <a:pt x="137" y="195"/>
                  </a:lnTo>
                  <a:lnTo>
                    <a:pt x="137" y="214"/>
                  </a:lnTo>
                  <a:lnTo>
                    <a:pt x="129" y="232"/>
                  </a:lnTo>
                  <a:lnTo>
                    <a:pt x="119" y="233"/>
                  </a:lnTo>
                  <a:lnTo>
                    <a:pt x="123" y="249"/>
                  </a:lnTo>
                  <a:lnTo>
                    <a:pt x="89" y="325"/>
                  </a:lnTo>
                  <a:lnTo>
                    <a:pt x="81" y="325"/>
                  </a:lnTo>
                  <a:lnTo>
                    <a:pt x="78" y="296"/>
                  </a:lnTo>
                  <a:lnTo>
                    <a:pt x="55" y="296"/>
                  </a:lnTo>
                  <a:lnTo>
                    <a:pt x="7" y="266"/>
                  </a:lnTo>
                  <a:lnTo>
                    <a:pt x="0" y="241"/>
                  </a:lnTo>
                  <a:lnTo>
                    <a:pt x="7" y="222"/>
                  </a:lnTo>
                  <a:lnTo>
                    <a:pt x="7" y="222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8" name="Google Shape;2905;p71" title="NY">
              <a:extLst>
                <a:ext uri="{FF2B5EF4-FFF2-40B4-BE49-F238E27FC236}">
                  <a16:creationId xmlns:a16="http://schemas.microsoft.com/office/drawing/2014/main" id="{E9038863-D01E-5594-14C1-358FE6E9CB3A}"/>
                </a:ext>
              </a:extLst>
            </p:cNvPr>
            <p:cNvSpPr/>
            <p:nvPr/>
          </p:nvSpPr>
          <p:spPr>
            <a:xfrm>
              <a:off x="6100073" y="3190176"/>
              <a:ext cx="658744" cy="584200"/>
            </a:xfrm>
            <a:custGeom>
              <a:avLst/>
              <a:gdLst/>
              <a:ahLst/>
              <a:cxnLst/>
              <a:rect l="l" t="t" r="r" b="b"/>
              <a:pathLst>
                <a:path w="648" h="565" extrusionOk="0">
                  <a:moveTo>
                    <a:pt x="20" y="517"/>
                  </a:moveTo>
                  <a:lnTo>
                    <a:pt x="443" y="439"/>
                  </a:lnTo>
                  <a:lnTo>
                    <a:pt x="488" y="487"/>
                  </a:lnTo>
                  <a:lnTo>
                    <a:pt x="530" y="508"/>
                  </a:lnTo>
                  <a:lnTo>
                    <a:pt x="623" y="540"/>
                  </a:lnTo>
                  <a:lnTo>
                    <a:pt x="631" y="565"/>
                  </a:lnTo>
                  <a:lnTo>
                    <a:pt x="646" y="530"/>
                  </a:lnTo>
                  <a:lnTo>
                    <a:pt x="648" y="483"/>
                  </a:lnTo>
                  <a:lnTo>
                    <a:pt x="631" y="392"/>
                  </a:lnTo>
                  <a:lnTo>
                    <a:pt x="631" y="297"/>
                  </a:lnTo>
                  <a:lnTo>
                    <a:pt x="585" y="158"/>
                  </a:lnTo>
                  <a:lnTo>
                    <a:pt x="577" y="97"/>
                  </a:lnTo>
                  <a:lnTo>
                    <a:pt x="549" y="0"/>
                  </a:lnTo>
                  <a:lnTo>
                    <a:pt x="412" y="32"/>
                  </a:lnTo>
                  <a:lnTo>
                    <a:pt x="336" y="112"/>
                  </a:lnTo>
                  <a:lnTo>
                    <a:pt x="332" y="133"/>
                  </a:lnTo>
                  <a:lnTo>
                    <a:pt x="289" y="181"/>
                  </a:lnTo>
                  <a:lnTo>
                    <a:pt x="300" y="198"/>
                  </a:lnTo>
                  <a:lnTo>
                    <a:pt x="309" y="211"/>
                  </a:lnTo>
                  <a:lnTo>
                    <a:pt x="302" y="215"/>
                  </a:lnTo>
                  <a:lnTo>
                    <a:pt x="315" y="234"/>
                  </a:lnTo>
                  <a:lnTo>
                    <a:pt x="317" y="251"/>
                  </a:lnTo>
                  <a:lnTo>
                    <a:pt x="275" y="291"/>
                  </a:lnTo>
                  <a:lnTo>
                    <a:pt x="212" y="308"/>
                  </a:lnTo>
                  <a:lnTo>
                    <a:pt x="197" y="319"/>
                  </a:lnTo>
                  <a:lnTo>
                    <a:pt x="174" y="310"/>
                  </a:lnTo>
                  <a:lnTo>
                    <a:pt x="104" y="318"/>
                  </a:lnTo>
                  <a:lnTo>
                    <a:pt x="53" y="338"/>
                  </a:lnTo>
                  <a:lnTo>
                    <a:pt x="53" y="365"/>
                  </a:lnTo>
                  <a:lnTo>
                    <a:pt x="62" y="382"/>
                  </a:lnTo>
                  <a:lnTo>
                    <a:pt x="70" y="382"/>
                  </a:lnTo>
                  <a:lnTo>
                    <a:pt x="77" y="403"/>
                  </a:lnTo>
                  <a:lnTo>
                    <a:pt x="64" y="414"/>
                  </a:lnTo>
                  <a:lnTo>
                    <a:pt x="58" y="433"/>
                  </a:lnTo>
                  <a:lnTo>
                    <a:pt x="0" y="487"/>
                  </a:lnTo>
                  <a:lnTo>
                    <a:pt x="20" y="517"/>
                  </a:lnTo>
                  <a:lnTo>
                    <a:pt x="20" y="517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9" name="Google Shape;2906;p71" title="NY">
              <a:extLst>
                <a:ext uri="{FF2B5EF4-FFF2-40B4-BE49-F238E27FC236}">
                  <a16:creationId xmlns:a16="http://schemas.microsoft.com/office/drawing/2014/main" id="{5B054405-BFEB-94DB-CDA2-6294E7C49091}"/>
                </a:ext>
              </a:extLst>
            </p:cNvPr>
            <p:cNvSpPr/>
            <p:nvPr/>
          </p:nvSpPr>
          <p:spPr>
            <a:xfrm>
              <a:off x="6730245" y="3685476"/>
              <a:ext cx="203179" cy="123825"/>
            </a:xfrm>
            <a:custGeom>
              <a:avLst/>
              <a:gdLst/>
              <a:ahLst/>
              <a:cxnLst/>
              <a:rect l="l" t="t" r="r" b="b"/>
              <a:pathLst>
                <a:path w="202" h="116" extrusionOk="0">
                  <a:moveTo>
                    <a:pt x="15" y="116"/>
                  </a:moveTo>
                  <a:lnTo>
                    <a:pt x="86" y="76"/>
                  </a:lnTo>
                  <a:lnTo>
                    <a:pt x="135" y="53"/>
                  </a:lnTo>
                  <a:lnTo>
                    <a:pt x="84" y="89"/>
                  </a:lnTo>
                  <a:lnTo>
                    <a:pt x="88" y="91"/>
                  </a:lnTo>
                  <a:lnTo>
                    <a:pt x="164" y="40"/>
                  </a:lnTo>
                  <a:lnTo>
                    <a:pt x="202" y="6"/>
                  </a:lnTo>
                  <a:lnTo>
                    <a:pt x="198" y="0"/>
                  </a:lnTo>
                  <a:lnTo>
                    <a:pt x="164" y="19"/>
                  </a:lnTo>
                  <a:lnTo>
                    <a:pt x="160" y="17"/>
                  </a:lnTo>
                  <a:lnTo>
                    <a:pt x="143" y="40"/>
                  </a:lnTo>
                  <a:lnTo>
                    <a:pt x="133" y="40"/>
                  </a:lnTo>
                  <a:lnTo>
                    <a:pt x="158" y="0"/>
                  </a:lnTo>
                  <a:lnTo>
                    <a:pt x="131" y="30"/>
                  </a:lnTo>
                  <a:lnTo>
                    <a:pt x="40" y="61"/>
                  </a:lnTo>
                  <a:lnTo>
                    <a:pt x="23" y="84"/>
                  </a:lnTo>
                  <a:lnTo>
                    <a:pt x="10" y="87"/>
                  </a:lnTo>
                  <a:lnTo>
                    <a:pt x="0" y="105"/>
                  </a:lnTo>
                  <a:lnTo>
                    <a:pt x="15" y="116"/>
                  </a:lnTo>
                  <a:lnTo>
                    <a:pt x="15" y="11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0" name="Google Shape;2907;p71" title="CT">
              <a:extLst>
                <a:ext uri="{FF2B5EF4-FFF2-40B4-BE49-F238E27FC236}">
                  <a16:creationId xmlns:a16="http://schemas.microsoft.com/office/drawing/2014/main" id="{41A4A3DA-8CE3-B2AA-69ED-87297F6F39F7}"/>
                </a:ext>
              </a:extLst>
            </p:cNvPr>
            <p:cNvSpPr/>
            <p:nvPr/>
          </p:nvSpPr>
          <p:spPr>
            <a:xfrm>
              <a:off x="6741356" y="3560063"/>
              <a:ext cx="188893" cy="177800"/>
            </a:xfrm>
            <a:custGeom>
              <a:avLst/>
              <a:gdLst/>
              <a:ahLst/>
              <a:cxnLst/>
              <a:rect l="l" t="t" r="r" b="b"/>
              <a:pathLst>
                <a:path w="188" h="174" extrusionOk="0">
                  <a:moveTo>
                    <a:pt x="17" y="127"/>
                  </a:moveTo>
                  <a:lnTo>
                    <a:pt x="15" y="174"/>
                  </a:lnTo>
                  <a:lnTo>
                    <a:pt x="30" y="171"/>
                  </a:lnTo>
                  <a:lnTo>
                    <a:pt x="66" y="144"/>
                  </a:lnTo>
                  <a:lnTo>
                    <a:pt x="78" y="121"/>
                  </a:lnTo>
                  <a:lnTo>
                    <a:pt x="85" y="127"/>
                  </a:lnTo>
                  <a:lnTo>
                    <a:pt x="135" y="114"/>
                  </a:lnTo>
                  <a:lnTo>
                    <a:pt x="137" y="104"/>
                  </a:lnTo>
                  <a:lnTo>
                    <a:pt x="144" y="108"/>
                  </a:lnTo>
                  <a:lnTo>
                    <a:pt x="154" y="100"/>
                  </a:lnTo>
                  <a:lnTo>
                    <a:pt x="169" y="98"/>
                  </a:lnTo>
                  <a:lnTo>
                    <a:pt x="188" y="89"/>
                  </a:lnTo>
                  <a:lnTo>
                    <a:pt x="169" y="0"/>
                  </a:lnTo>
                  <a:lnTo>
                    <a:pt x="0" y="36"/>
                  </a:lnTo>
                  <a:lnTo>
                    <a:pt x="17" y="127"/>
                  </a:lnTo>
                  <a:lnTo>
                    <a:pt x="17" y="127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1" name="Google Shape;2908;p71" title="RI">
              <a:extLst>
                <a:ext uri="{FF2B5EF4-FFF2-40B4-BE49-F238E27FC236}">
                  <a16:creationId xmlns:a16="http://schemas.microsoft.com/office/drawing/2014/main" id="{F83EE3A4-3B7E-2210-5DE8-4D31A1A204A5}"/>
                </a:ext>
              </a:extLst>
            </p:cNvPr>
            <p:cNvSpPr/>
            <p:nvPr/>
          </p:nvSpPr>
          <p:spPr>
            <a:xfrm>
              <a:off x="6912788" y="3547363"/>
              <a:ext cx="87304" cy="103188"/>
            </a:xfrm>
            <a:custGeom>
              <a:avLst/>
              <a:gdLst/>
              <a:ahLst/>
              <a:cxnLst/>
              <a:rect l="l" t="t" r="r" b="b"/>
              <a:pathLst>
                <a:path w="85" h="99" extrusionOk="0">
                  <a:moveTo>
                    <a:pt x="19" y="99"/>
                  </a:moveTo>
                  <a:lnTo>
                    <a:pt x="55" y="86"/>
                  </a:lnTo>
                  <a:lnTo>
                    <a:pt x="55" y="46"/>
                  </a:lnTo>
                  <a:lnTo>
                    <a:pt x="65" y="55"/>
                  </a:lnTo>
                  <a:lnTo>
                    <a:pt x="66" y="74"/>
                  </a:lnTo>
                  <a:lnTo>
                    <a:pt x="74" y="74"/>
                  </a:lnTo>
                  <a:lnTo>
                    <a:pt x="85" y="55"/>
                  </a:lnTo>
                  <a:lnTo>
                    <a:pt x="74" y="34"/>
                  </a:lnTo>
                  <a:lnTo>
                    <a:pt x="55" y="30"/>
                  </a:lnTo>
                  <a:lnTo>
                    <a:pt x="42" y="4"/>
                  </a:lnTo>
                  <a:lnTo>
                    <a:pt x="30" y="0"/>
                  </a:lnTo>
                  <a:lnTo>
                    <a:pt x="0" y="10"/>
                  </a:lnTo>
                  <a:lnTo>
                    <a:pt x="19" y="99"/>
                  </a:lnTo>
                  <a:lnTo>
                    <a:pt x="19" y="9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2" name="Google Shape;2909;p71" title="MA">
              <a:extLst>
                <a:ext uri="{FF2B5EF4-FFF2-40B4-BE49-F238E27FC236}">
                  <a16:creationId xmlns:a16="http://schemas.microsoft.com/office/drawing/2014/main" id="{722DD5E9-BB9A-F810-4E0C-E647DECDA419}"/>
                </a:ext>
              </a:extLst>
            </p:cNvPr>
            <p:cNvSpPr/>
            <p:nvPr/>
          </p:nvSpPr>
          <p:spPr>
            <a:xfrm>
              <a:off x="6746118" y="3425126"/>
              <a:ext cx="373023" cy="184150"/>
            </a:xfrm>
            <a:custGeom>
              <a:avLst/>
              <a:gdLst/>
              <a:ahLst/>
              <a:cxnLst/>
              <a:rect l="l" t="t" r="r" b="b"/>
              <a:pathLst>
                <a:path w="365" h="180" extrusionOk="0">
                  <a:moveTo>
                    <a:pt x="0" y="169"/>
                  </a:moveTo>
                  <a:lnTo>
                    <a:pt x="169" y="133"/>
                  </a:lnTo>
                  <a:lnTo>
                    <a:pt x="199" y="123"/>
                  </a:lnTo>
                  <a:lnTo>
                    <a:pt x="211" y="127"/>
                  </a:lnTo>
                  <a:lnTo>
                    <a:pt x="224" y="153"/>
                  </a:lnTo>
                  <a:lnTo>
                    <a:pt x="243" y="157"/>
                  </a:lnTo>
                  <a:lnTo>
                    <a:pt x="254" y="178"/>
                  </a:lnTo>
                  <a:lnTo>
                    <a:pt x="266" y="180"/>
                  </a:lnTo>
                  <a:lnTo>
                    <a:pt x="279" y="159"/>
                  </a:lnTo>
                  <a:lnTo>
                    <a:pt x="285" y="142"/>
                  </a:lnTo>
                  <a:lnTo>
                    <a:pt x="298" y="165"/>
                  </a:lnTo>
                  <a:lnTo>
                    <a:pt x="365" y="144"/>
                  </a:lnTo>
                  <a:lnTo>
                    <a:pt x="361" y="119"/>
                  </a:lnTo>
                  <a:lnTo>
                    <a:pt x="342" y="87"/>
                  </a:lnTo>
                  <a:lnTo>
                    <a:pt x="332" y="83"/>
                  </a:lnTo>
                  <a:lnTo>
                    <a:pt x="321" y="85"/>
                  </a:lnTo>
                  <a:lnTo>
                    <a:pt x="323" y="91"/>
                  </a:lnTo>
                  <a:lnTo>
                    <a:pt x="338" y="93"/>
                  </a:lnTo>
                  <a:lnTo>
                    <a:pt x="344" y="123"/>
                  </a:lnTo>
                  <a:lnTo>
                    <a:pt x="317" y="134"/>
                  </a:lnTo>
                  <a:lnTo>
                    <a:pt x="279" y="110"/>
                  </a:lnTo>
                  <a:lnTo>
                    <a:pt x="266" y="83"/>
                  </a:lnTo>
                  <a:lnTo>
                    <a:pt x="249" y="76"/>
                  </a:lnTo>
                  <a:lnTo>
                    <a:pt x="249" y="83"/>
                  </a:lnTo>
                  <a:lnTo>
                    <a:pt x="232" y="68"/>
                  </a:lnTo>
                  <a:lnTo>
                    <a:pt x="245" y="49"/>
                  </a:lnTo>
                  <a:lnTo>
                    <a:pt x="256" y="32"/>
                  </a:lnTo>
                  <a:lnTo>
                    <a:pt x="235" y="0"/>
                  </a:lnTo>
                  <a:lnTo>
                    <a:pt x="199" y="26"/>
                  </a:lnTo>
                  <a:lnTo>
                    <a:pt x="78" y="57"/>
                  </a:lnTo>
                  <a:lnTo>
                    <a:pt x="0" y="74"/>
                  </a:lnTo>
                  <a:lnTo>
                    <a:pt x="0" y="169"/>
                  </a:lnTo>
                  <a:lnTo>
                    <a:pt x="0" y="16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3200">
                <a:ea typeface="Verdana"/>
                <a:sym typeface="Verdana"/>
              </a:endParaRPr>
            </a:p>
          </p:txBody>
        </p:sp>
        <p:sp>
          <p:nvSpPr>
            <p:cNvPr id="172" name="Google Shape;2910;p71" title="VT">
              <a:extLst>
                <a:ext uri="{FF2B5EF4-FFF2-40B4-BE49-F238E27FC236}">
                  <a16:creationId xmlns:a16="http://schemas.microsoft.com/office/drawing/2014/main" id="{5782E059-3526-EBE6-A6FF-BB26D0F9485F}"/>
                </a:ext>
              </a:extLst>
            </p:cNvPr>
            <p:cNvSpPr/>
            <p:nvPr/>
          </p:nvSpPr>
          <p:spPr>
            <a:xfrm>
              <a:off x="6654053" y="3148901"/>
              <a:ext cx="180956" cy="349250"/>
            </a:xfrm>
            <a:custGeom>
              <a:avLst/>
              <a:gdLst/>
              <a:ahLst/>
              <a:cxnLst/>
              <a:rect l="l" t="t" r="r" b="b"/>
              <a:pathLst>
                <a:path w="177" h="339" extrusionOk="0">
                  <a:moveTo>
                    <a:pt x="28" y="139"/>
                  </a:moveTo>
                  <a:lnTo>
                    <a:pt x="36" y="200"/>
                  </a:lnTo>
                  <a:lnTo>
                    <a:pt x="82" y="339"/>
                  </a:lnTo>
                  <a:lnTo>
                    <a:pt x="160" y="322"/>
                  </a:lnTo>
                  <a:lnTo>
                    <a:pt x="154" y="124"/>
                  </a:lnTo>
                  <a:lnTo>
                    <a:pt x="175" y="86"/>
                  </a:lnTo>
                  <a:lnTo>
                    <a:pt x="177" y="0"/>
                  </a:lnTo>
                  <a:lnTo>
                    <a:pt x="0" y="42"/>
                  </a:lnTo>
                  <a:lnTo>
                    <a:pt x="28" y="139"/>
                  </a:lnTo>
                  <a:lnTo>
                    <a:pt x="28" y="13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3" name="Google Shape;2911;p71" title="NH">
              <a:extLst>
                <a:ext uri="{FF2B5EF4-FFF2-40B4-BE49-F238E27FC236}">
                  <a16:creationId xmlns:a16="http://schemas.microsoft.com/office/drawing/2014/main" id="{B34DCBFF-1BCF-963C-2FDC-55CE00FC177C}"/>
                </a:ext>
              </a:extLst>
            </p:cNvPr>
            <p:cNvSpPr/>
            <p:nvPr/>
          </p:nvSpPr>
          <p:spPr>
            <a:xfrm>
              <a:off x="6812786" y="3099688"/>
              <a:ext cx="166670" cy="379413"/>
            </a:xfrm>
            <a:custGeom>
              <a:avLst/>
              <a:gdLst/>
              <a:ahLst/>
              <a:cxnLst/>
              <a:rect l="l" t="t" r="r" b="b"/>
              <a:pathLst>
                <a:path w="163" h="371" extrusionOk="0">
                  <a:moveTo>
                    <a:pt x="0" y="173"/>
                  </a:moveTo>
                  <a:lnTo>
                    <a:pt x="21" y="135"/>
                  </a:lnTo>
                  <a:lnTo>
                    <a:pt x="23" y="49"/>
                  </a:lnTo>
                  <a:lnTo>
                    <a:pt x="21" y="17"/>
                  </a:lnTo>
                  <a:lnTo>
                    <a:pt x="53" y="0"/>
                  </a:lnTo>
                  <a:lnTo>
                    <a:pt x="127" y="232"/>
                  </a:lnTo>
                  <a:lnTo>
                    <a:pt x="163" y="281"/>
                  </a:lnTo>
                  <a:lnTo>
                    <a:pt x="163" y="314"/>
                  </a:lnTo>
                  <a:lnTo>
                    <a:pt x="127" y="340"/>
                  </a:lnTo>
                  <a:lnTo>
                    <a:pt x="6" y="371"/>
                  </a:lnTo>
                  <a:lnTo>
                    <a:pt x="0" y="173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4" name="Google Shape;2912;p71" title="ME">
              <a:extLst>
                <a:ext uri="{FF2B5EF4-FFF2-40B4-BE49-F238E27FC236}">
                  <a16:creationId xmlns:a16="http://schemas.microsoft.com/office/drawing/2014/main" id="{90B7D3A3-CC52-2F7A-FAE1-D92BADBF5E44}"/>
                </a:ext>
              </a:extLst>
            </p:cNvPr>
            <p:cNvSpPr/>
            <p:nvPr/>
          </p:nvSpPr>
          <p:spPr>
            <a:xfrm>
              <a:off x="6865168" y="2758376"/>
              <a:ext cx="409532" cy="628650"/>
            </a:xfrm>
            <a:custGeom>
              <a:avLst/>
              <a:gdLst/>
              <a:ahLst/>
              <a:cxnLst/>
              <a:rect l="l" t="t" r="r" b="b"/>
              <a:pathLst>
                <a:path w="399" h="610" extrusionOk="0">
                  <a:moveTo>
                    <a:pt x="0" y="329"/>
                  </a:moveTo>
                  <a:lnTo>
                    <a:pt x="23" y="331"/>
                  </a:lnTo>
                  <a:lnTo>
                    <a:pt x="25" y="291"/>
                  </a:lnTo>
                  <a:lnTo>
                    <a:pt x="53" y="236"/>
                  </a:lnTo>
                  <a:lnTo>
                    <a:pt x="40" y="196"/>
                  </a:lnTo>
                  <a:lnTo>
                    <a:pt x="97" y="4"/>
                  </a:lnTo>
                  <a:lnTo>
                    <a:pt x="110" y="4"/>
                  </a:lnTo>
                  <a:lnTo>
                    <a:pt x="114" y="29"/>
                  </a:lnTo>
                  <a:lnTo>
                    <a:pt x="171" y="8"/>
                  </a:lnTo>
                  <a:lnTo>
                    <a:pt x="173" y="0"/>
                  </a:lnTo>
                  <a:lnTo>
                    <a:pt x="219" y="10"/>
                  </a:lnTo>
                  <a:lnTo>
                    <a:pt x="293" y="198"/>
                  </a:lnTo>
                  <a:lnTo>
                    <a:pt x="327" y="200"/>
                  </a:lnTo>
                  <a:lnTo>
                    <a:pt x="390" y="270"/>
                  </a:lnTo>
                  <a:lnTo>
                    <a:pt x="380" y="283"/>
                  </a:lnTo>
                  <a:lnTo>
                    <a:pt x="399" y="283"/>
                  </a:lnTo>
                  <a:lnTo>
                    <a:pt x="386" y="318"/>
                  </a:lnTo>
                  <a:lnTo>
                    <a:pt x="356" y="340"/>
                  </a:lnTo>
                  <a:lnTo>
                    <a:pt x="322" y="357"/>
                  </a:lnTo>
                  <a:lnTo>
                    <a:pt x="318" y="380"/>
                  </a:lnTo>
                  <a:lnTo>
                    <a:pt x="299" y="359"/>
                  </a:lnTo>
                  <a:lnTo>
                    <a:pt x="268" y="384"/>
                  </a:lnTo>
                  <a:lnTo>
                    <a:pt x="253" y="384"/>
                  </a:lnTo>
                  <a:lnTo>
                    <a:pt x="240" y="369"/>
                  </a:lnTo>
                  <a:lnTo>
                    <a:pt x="232" y="443"/>
                  </a:lnTo>
                  <a:lnTo>
                    <a:pt x="204" y="454"/>
                  </a:lnTo>
                  <a:lnTo>
                    <a:pt x="190" y="483"/>
                  </a:lnTo>
                  <a:lnTo>
                    <a:pt x="173" y="483"/>
                  </a:lnTo>
                  <a:lnTo>
                    <a:pt x="133" y="527"/>
                  </a:lnTo>
                  <a:lnTo>
                    <a:pt x="131" y="561"/>
                  </a:lnTo>
                  <a:lnTo>
                    <a:pt x="122" y="574"/>
                  </a:lnTo>
                  <a:lnTo>
                    <a:pt x="110" y="610"/>
                  </a:lnTo>
                  <a:lnTo>
                    <a:pt x="74" y="561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solidFill>
                  <a:schemeClr val="bg1"/>
                </a:solidFill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5" name="Google Shape;2913;p71" title="DE">
              <a:extLst>
                <a:ext uri="{FF2B5EF4-FFF2-40B4-BE49-F238E27FC236}">
                  <a16:creationId xmlns:a16="http://schemas.microsoft.com/office/drawing/2014/main" id="{84C67EDB-F50F-0AF5-838B-C82F026CA7F2}"/>
                </a:ext>
              </a:extLst>
            </p:cNvPr>
            <p:cNvSpPr/>
            <p:nvPr/>
          </p:nvSpPr>
          <p:spPr>
            <a:xfrm>
              <a:off x="6573098" y="3939476"/>
              <a:ext cx="114288" cy="192087"/>
            </a:xfrm>
            <a:custGeom>
              <a:avLst/>
              <a:gdLst/>
              <a:ahLst/>
              <a:cxnLst/>
              <a:rect l="l" t="t" r="r" b="b"/>
              <a:pathLst>
                <a:path w="64" h="107" extrusionOk="0">
                  <a:moveTo>
                    <a:pt x="0" y="14"/>
                  </a:moveTo>
                  <a:lnTo>
                    <a:pt x="1" y="9"/>
                  </a:lnTo>
                  <a:lnTo>
                    <a:pt x="4" y="4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19" y="3"/>
                  </a:lnTo>
                  <a:lnTo>
                    <a:pt x="16" y="4"/>
                  </a:lnTo>
                  <a:lnTo>
                    <a:pt x="16" y="9"/>
                  </a:lnTo>
                  <a:lnTo>
                    <a:pt x="14" y="14"/>
                  </a:lnTo>
                  <a:lnTo>
                    <a:pt x="11" y="18"/>
                  </a:lnTo>
                  <a:lnTo>
                    <a:pt x="15" y="23"/>
                  </a:lnTo>
                  <a:lnTo>
                    <a:pt x="15" y="27"/>
                  </a:lnTo>
                  <a:lnTo>
                    <a:pt x="17" y="32"/>
                  </a:lnTo>
                  <a:lnTo>
                    <a:pt x="21" y="37"/>
                  </a:lnTo>
                  <a:lnTo>
                    <a:pt x="26" y="41"/>
                  </a:lnTo>
                  <a:lnTo>
                    <a:pt x="30" y="44"/>
                  </a:lnTo>
                  <a:lnTo>
                    <a:pt x="30" y="51"/>
                  </a:lnTo>
                  <a:lnTo>
                    <a:pt x="33" y="58"/>
                  </a:lnTo>
                  <a:lnTo>
                    <a:pt x="39" y="62"/>
                  </a:lnTo>
                  <a:lnTo>
                    <a:pt x="40" y="67"/>
                  </a:lnTo>
                  <a:lnTo>
                    <a:pt x="49" y="75"/>
                  </a:lnTo>
                  <a:lnTo>
                    <a:pt x="55" y="73"/>
                  </a:lnTo>
                  <a:lnTo>
                    <a:pt x="56" y="76"/>
                  </a:lnTo>
                  <a:lnTo>
                    <a:pt x="55" y="81"/>
                  </a:lnTo>
                  <a:lnTo>
                    <a:pt x="55" y="86"/>
                  </a:lnTo>
                  <a:lnTo>
                    <a:pt x="56" y="86"/>
                  </a:lnTo>
                  <a:lnTo>
                    <a:pt x="53" y="91"/>
                  </a:lnTo>
                  <a:lnTo>
                    <a:pt x="55" y="90"/>
                  </a:lnTo>
                  <a:lnTo>
                    <a:pt x="60" y="88"/>
                  </a:lnTo>
                  <a:lnTo>
                    <a:pt x="64" y="99"/>
                  </a:lnTo>
                  <a:lnTo>
                    <a:pt x="63" y="99"/>
                  </a:lnTo>
                  <a:lnTo>
                    <a:pt x="60" y="100"/>
                  </a:lnTo>
                  <a:lnTo>
                    <a:pt x="26" y="107"/>
                  </a:lnTo>
                  <a:lnTo>
                    <a:pt x="24" y="102"/>
                  </a:lnTo>
                  <a:lnTo>
                    <a:pt x="15" y="68"/>
                  </a:lnTo>
                  <a:lnTo>
                    <a:pt x="0" y="14"/>
                  </a:ln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6" name="Google Shape;2914;p71" title="HI">
              <a:extLst>
                <a:ext uri="{FF2B5EF4-FFF2-40B4-BE49-F238E27FC236}">
                  <a16:creationId xmlns:a16="http://schemas.microsoft.com/office/drawing/2014/main" id="{9F823108-8261-AB90-E3CC-41FE8CFF3575}"/>
                </a:ext>
              </a:extLst>
            </p:cNvPr>
            <p:cNvSpPr/>
            <p:nvPr/>
          </p:nvSpPr>
          <p:spPr>
            <a:xfrm>
              <a:off x="2598413" y="5414263"/>
              <a:ext cx="47620" cy="68263"/>
            </a:xfrm>
            <a:custGeom>
              <a:avLst/>
              <a:gdLst/>
              <a:ahLst/>
              <a:cxnLst/>
              <a:rect l="l" t="t" r="r" b="b"/>
              <a:pathLst>
                <a:path w="44" h="64" extrusionOk="0">
                  <a:moveTo>
                    <a:pt x="0" y="64"/>
                  </a:moveTo>
                  <a:lnTo>
                    <a:pt x="0" y="45"/>
                  </a:lnTo>
                  <a:lnTo>
                    <a:pt x="25" y="0"/>
                  </a:lnTo>
                  <a:lnTo>
                    <a:pt x="44" y="13"/>
                  </a:lnTo>
                  <a:lnTo>
                    <a:pt x="23" y="64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7" name="Google Shape;2915;p71" title="HI">
              <a:extLst>
                <a:ext uri="{FF2B5EF4-FFF2-40B4-BE49-F238E27FC236}">
                  <a16:creationId xmlns:a16="http://schemas.microsoft.com/office/drawing/2014/main" id="{B20BE690-8484-BBBE-7AF4-31786AE3F5FC}"/>
                </a:ext>
              </a:extLst>
            </p:cNvPr>
            <p:cNvSpPr/>
            <p:nvPr/>
          </p:nvSpPr>
          <p:spPr>
            <a:xfrm>
              <a:off x="2666669" y="5353938"/>
              <a:ext cx="88891" cy="87313"/>
            </a:xfrm>
            <a:custGeom>
              <a:avLst/>
              <a:gdLst/>
              <a:ahLst/>
              <a:cxnLst/>
              <a:rect l="l" t="t" r="r" b="b"/>
              <a:pathLst>
                <a:path w="83" h="81" extrusionOk="0">
                  <a:moveTo>
                    <a:pt x="18" y="9"/>
                  </a:moveTo>
                  <a:lnTo>
                    <a:pt x="0" y="48"/>
                  </a:lnTo>
                  <a:lnTo>
                    <a:pt x="32" y="74"/>
                  </a:lnTo>
                  <a:lnTo>
                    <a:pt x="69" y="81"/>
                  </a:lnTo>
                  <a:lnTo>
                    <a:pt x="83" y="49"/>
                  </a:lnTo>
                  <a:lnTo>
                    <a:pt x="74" y="0"/>
                  </a:lnTo>
                  <a:lnTo>
                    <a:pt x="18" y="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8" name="Google Shape;2916;p71" title="HI">
              <a:extLst>
                <a:ext uri="{FF2B5EF4-FFF2-40B4-BE49-F238E27FC236}">
                  <a16:creationId xmlns:a16="http://schemas.microsoft.com/office/drawing/2014/main" id="{FB13B3B2-EAFC-6D52-DA3A-922B6C1B14A0}"/>
                </a:ext>
              </a:extLst>
            </p:cNvPr>
            <p:cNvSpPr/>
            <p:nvPr/>
          </p:nvSpPr>
          <p:spPr>
            <a:xfrm>
              <a:off x="2749210" y="5414263"/>
              <a:ext cx="131748" cy="98426"/>
            </a:xfrm>
            <a:custGeom>
              <a:avLst/>
              <a:gdLst/>
              <a:ahLst/>
              <a:cxnLst/>
              <a:rect l="l" t="t" r="r" b="b"/>
              <a:pathLst>
                <a:path w="123" h="91" extrusionOk="0">
                  <a:moveTo>
                    <a:pt x="0" y="32"/>
                  </a:moveTo>
                  <a:lnTo>
                    <a:pt x="84" y="0"/>
                  </a:lnTo>
                  <a:lnTo>
                    <a:pt x="100" y="39"/>
                  </a:lnTo>
                  <a:lnTo>
                    <a:pt x="116" y="48"/>
                  </a:lnTo>
                  <a:lnTo>
                    <a:pt x="123" y="80"/>
                  </a:lnTo>
                  <a:lnTo>
                    <a:pt x="81" y="85"/>
                  </a:lnTo>
                  <a:lnTo>
                    <a:pt x="51" y="91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9" name="Google Shape;2917;p71" title="HI">
              <a:extLst>
                <a:ext uri="{FF2B5EF4-FFF2-40B4-BE49-F238E27FC236}">
                  <a16:creationId xmlns:a16="http://schemas.microsoft.com/office/drawing/2014/main" id="{B640A56B-D4AD-9C48-FE3B-FC4231D12AA3}"/>
                </a:ext>
              </a:extLst>
            </p:cNvPr>
            <p:cNvSpPr/>
            <p:nvPr/>
          </p:nvSpPr>
          <p:spPr>
            <a:xfrm>
              <a:off x="2885721" y="5488876"/>
              <a:ext cx="104764" cy="52387"/>
            </a:xfrm>
            <a:custGeom>
              <a:avLst/>
              <a:gdLst/>
              <a:ahLst/>
              <a:cxnLst/>
              <a:rect l="l" t="t" r="r" b="b"/>
              <a:pathLst>
                <a:path w="98" h="48" extrusionOk="0">
                  <a:moveTo>
                    <a:pt x="15" y="2"/>
                  </a:moveTo>
                  <a:lnTo>
                    <a:pt x="0" y="45"/>
                  </a:lnTo>
                  <a:lnTo>
                    <a:pt x="26" y="48"/>
                  </a:lnTo>
                  <a:lnTo>
                    <a:pt x="42" y="38"/>
                  </a:lnTo>
                  <a:lnTo>
                    <a:pt x="72" y="39"/>
                  </a:lnTo>
                  <a:lnTo>
                    <a:pt x="98" y="20"/>
                  </a:lnTo>
                  <a:lnTo>
                    <a:pt x="81" y="13"/>
                  </a:lnTo>
                  <a:lnTo>
                    <a:pt x="68" y="0"/>
                  </a:lnTo>
                  <a:lnTo>
                    <a:pt x="15" y="2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80" name="Google Shape;2918;p71" title="HI">
              <a:extLst>
                <a:ext uri="{FF2B5EF4-FFF2-40B4-BE49-F238E27FC236}">
                  <a16:creationId xmlns:a16="http://schemas.microsoft.com/office/drawing/2014/main" id="{03FCAC42-A539-2C72-8EDD-D232979A889C}"/>
                </a:ext>
              </a:extLst>
            </p:cNvPr>
            <p:cNvSpPr/>
            <p:nvPr/>
          </p:nvSpPr>
          <p:spPr>
            <a:xfrm>
              <a:off x="2915880" y="5561901"/>
              <a:ext cx="42859" cy="38100"/>
            </a:xfrm>
            <a:custGeom>
              <a:avLst/>
              <a:gdLst/>
              <a:ahLst/>
              <a:cxnLst/>
              <a:rect l="l" t="t" r="r" b="b"/>
              <a:pathLst>
                <a:path w="40" h="35" extrusionOk="0">
                  <a:moveTo>
                    <a:pt x="35" y="0"/>
                  </a:moveTo>
                  <a:lnTo>
                    <a:pt x="0" y="3"/>
                  </a:lnTo>
                  <a:lnTo>
                    <a:pt x="6" y="35"/>
                  </a:lnTo>
                  <a:lnTo>
                    <a:pt x="40" y="27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81" name="Google Shape;2919;p71" title="HI">
              <a:extLst>
                <a:ext uri="{FF2B5EF4-FFF2-40B4-BE49-F238E27FC236}">
                  <a16:creationId xmlns:a16="http://schemas.microsoft.com/office/drawing/2014/main" id="{A47CE894-A5B7-1599-D45C-8A7A1056AFC0}"/>
                </a:ext>
              </a:extLst>
            </p:cNvPr>
            <p:cNvSpPr/>
            <p:nvPr/>
          </p:nvSpPr>
          <p:spPr>
            <a:xfrm>
              <a:off x="2963500" y="5603176"/>
              <a:ext cx="28572" cy="36512"/>
            </a:xfrm>
            <a:custGeom>
              <a:avLst/>
              <a:gdLst/>
              <a:ahLst/>
              <a:cxnLst/>
              <a:rect l="l" t="t" r="r" b="b"/>
              <a:pathLst>
                <a:path w="27" h="34" extrusionOk="0">
                  <a:moveTo>
                    <a:pt x="0" y="13"/>
                  </a:moveTo>
                  <a:lnTo>
                    <a:pt x="27" y="0"/>
                  </a:lnTo>
                  <a:lnTo>
                    <a:pt x="27" y="30"/>
                  </a:lnTo>
                  <a:lnTo>
                    <a:pt x="9" y="34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82" name="Google Shape;2920;p71" title="HI">
              <a:extLst>
                <a:ext uri="{FF2B5EF4-FFF2-40B4-BE49-F238E27FC236}">
                  <a16:creationId xmlns:a16="http://schemas.microsoft.com/office/drawing/2014/main" id="{7E9592E5-FC2A-50E9-E462-09981D6CFB09}"/>
                </a:ext>
              </a:extLst>
            </p:cNvPr>
            <p:cNvSpPr/>
            <p:nvPr/>
          </p:nvSpPr>
          <p:spPr>
            <a:xfrm>
              <a:off x="3036517" y="5620638"/>
              <a:ext cx="177781" cy="212725"/>
            </a:xfrm>
            <a:custGeom>
              <a:avLst/>
              <a:gdLst/>
              <a:ahLst/>
              <a:cxnLst/>
              <a:rect l="l" t="t" r="r" b="b"/>
              <a:pathLst>
                <a:path w="167" h="197" extrusionOk="0">
                  <a:moveTo>
                    <a:pt x="28" y="0"/>
                  </a:moveTo>
                  <a:lnTo>
                    <a:pt x="0" y="75"/>
                  </a:lnTo>
                  <a:lnTo>
                    <a:pt x="20" y="112"/>
                  </a:lnTo>
                  <a:lnTo>
                    <a:pt x="20" y="179"/>
                  </a:lnTo>
                  <a:lnTo>
                    <a:pt x="60" y="197"/>
                  </a:lnTo>
                  <a:lnTo>
                    <a:pt x="78" y="158"/>
                  </a:lnTo>
                  <a:lnTo>
                    <a:pt x="129" y="149"/>
                  </a:lnTo>
                  <a:lnTo>
                    <a:pt x="167" y="106"/>
                  </a:lnTo>
                  <a:lnTo>
                    <a:pt x="127" y="39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83" name="Google Shape;2921;p71" title="HI">
              <a:extLst>
                <a:ext uri="{FF2B5EF4-FFF2-40B4-BE49-F238E27FC236}">
                  <a16:creationId xmlns:a16="http://schemas.microsoft.com/office/drawing/2014/main" id="{7094AB2F-F8B3-0D4E-6E26-22FA9606A067}"/>
                </a:ext>
              </a:extLst>
            </p:cNvPr>
            <p:cNvSpPr/>
            <p:nvPr/>
          </p:nvSpPr>
          <p:spPr>
            <a:xfrm>
              <a:off x="2973024" y="5520626"/>
              <a:ext cx="98415" cy="84137"/>
            </a:xfrm>
            <a:custGeom>
              <a:avLst/>
              <a:gdLst/>
              <a:ahLst/>
              <a:cxnLst/>
              <a:rect l="l" t="t" r="r" b="b"/>
              <a:pathLst>
                <a:path w="92" h="77" extrusionOk="0">
                  <a:moveTo>
                    <a:pt x="19" y="0"/>
                  </a:moveTo>
                  <a:lnTo>
                    <a:pt x="0" y="23"/>
                  </a:lnTo>
                  <a:lnTo>
                    <a:pt x="8" y="41"/>
                  </a:lnTo>
                  <a:lnTo>
                    <a:pt x="25" y="47"/>
                  </a:lnTo>
                  <a:lnTo>
                    <a:pt x="43" y="77"/>
                  </a:lnTo>
                  <a:lnTo>
                    <a:pt x="91" y="65"/>
                  </a:lnTo>
                  <a:lnTo>
                    <a:pt x="92" y="33"/>
                  </a:lnTo>
                  <a:lnTo>
                    <a:pt x="57" y="6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84" name="Google Shape;2922;p71" title="MD">
              <a:extLst>
                <a:ext uri="{FF2B5EF4-FFF2-40B4-BE49-F238E27FC236}">
                  <a16:creationId xmlns:a16="http://schemas.microsoft.com/office/drawing/2014/main" id="{71B5C828-2D2C-250D-2FEB-41CFF5865695}"/>
                </a:ext>
              </a:extLst>
            </p:cNvPr>
            <p:cNvSpPr txBox="1"/>
            <p:nvPr/>
          </p:nvSpPr>
          <p:spPr>
            <a:xfrm>
              <a:off x="6833954" y="5821797"/>
              <a:ext cx="457200" cy="21431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rPr lang="en-US" sz="1100" dirty="0">
                  <a:ea typeface="Verdana"/>
                  <a:cs typeface="Verdana"/>
                  <a:sym typeface="Verdana"/>
                </a:rPr>
                <a:t>MD</a:t>
              </a:r>
              <a:endParaRPr sz="3200" dirty="0"/>
            </a:p>
          </p:txBody>
        </p:sp>
        <p:sp>
          <p:nvSpPr>
            <p:cNvPr id="185" name="Google Shape;2923;p71" title="MA">
              <a:extLst>
                <a:ext uri="{FF2B5EF4-FFF2-40B4-BE49-F238E27FC236}">
                  <a16:creationId xmlns:a16="http://schemas.microsoft.com/office/drawing/2014/main" id="{C345F76A-5E5A-497F-75D2-53C52154DBD0}"/>
                </a:ext>
              </a:extLst>
            </p:cNvPr>
            <p:cNvSpPr txBox="1"/>
            <p:nvPr/>
          </p:nvSpPr>
          <p:spPr>
            <a:xfrm>
              <a:off x="6833954" y="4580372"/>
              <a:ext cx="457200" cy="22383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en-US"/>
              </a:defPPr>
              <a:lvl1pPr>
                <a:defRPr sz="3200">
                  <a:ea typeface="Verdana"/>
                </a:defRPr>
              </a:lvl1pPr>
            </a:lstStyle>
            <a:p>
              <a:pPr algn="ctr"/>
              <a:r>
                <a:rPr lang="en-US" sz="1100" dirty="0">
                  <a:sym typeface="Verdana"/>
                </a:rPr>
                <a:t>MA</a:t>
              </a:r>
              <a:endParaRPr sz="1100" dirty="0"/>
            </a:p>
          </p:txBody>
        </p:sp>
        <p:sp>
          <p:nvSpPr>
            <p:cNvPr id="186" name="Google Shape;2924;p71" title="RI">
              <a:extLst>
                <a:ext uri="{FF2B5EF4-FFF2-40B4-BE49-F238E27FC236}">
                  <a16:creationId xmlns:a16="http://schemas.microsoft.com/office/drawing/2014/main" id="{8A3F738D-D4AC-9DA2-24EA-BCF684C86A5A}"/>
                </a:ext>
              </a:extLst>
            </p:cNvPr>
            <p:cNvSpPr txBox="1"/>
            <p:nvPr/>
          </p:nvSpPr>
          <p:spPr>
            <a:xfrm>
              <a:off x="6833954" y="4829609"/>
              <a:ext cx="457200" cy="2222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rPr lang="en-US" sz="1100" dirty="0">
                  <a:ea typeface="Verdana"/>
                  <a:cs typeface="Verdana"/>
                  <a:sym typeface="Verdana"/>
                </a:rPr>
                <a:t>RI</a:t>
              </a:r>
              <a:endParaRPr sz="3200" dirty="0"/>
            </a:p>
          </p:txBody>
        </p:sp>
        <p:sp>
          <p:nvSpPr>
            <p:cNvPr id="187" name="Google Shape;2925;p71" title="CT">
              <a:extLst>
                <a:ext uri="{FF2B5EF4-FFF2-40B4-BE49-F238E27FC236}">
                  <a16:creationId xmlns:a16="http://schemas.microsoft.com/office/drawing/2014/main" id="{CD4D4B41-D54F-4B1A-9BE9-4BE3DC8B3855}"/>
                </a:ext>
              </a:extLst>
            </p:cNvPr>
            <p:cNvSpPr txBox="1"/>
            <p:nvPr/>
          </p:nvSpPr>
          <p:spPr>
            <a:xfrm>
              <a:off x="6833954" y="5077259"/>
              <a:ext cx="457200" cy="2222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rPr lang="en-US" sz="1100" dirty="0">
                  <a:ea typeface="Verdana"/>
                  <a:cs typeface="Verdana"/>
                  <a:sym typeface="Verdana"/>
                </a:rPr>
                <a:t>CT</a:t>
              </a:r>
              <a:endParaRPr sz="3200" dirty="0"/>
            </a:p>
          </p:txBody>
        </p:sp>
        <p:sp>
          <p:nvSpPr>
            <p:cNvPr id="188" name="Google Shape;2927;p71" title="DE">
              <a:extLst>
                <a:ext uri="{FF2B5EF4-FFF2-40B4-BE49-F238E27FC236}">
                  <a16:creationId xmlns:a16="http://schemas.microsoft.com/office/drawing/2014/main" id="{B6749272-3758-B92C-6B26-32607F2B9517}"/>
                </a:ext>
              </a:extLst>
            </p:cNvPr>
            <p:cNvSpPr txBox="1"/>
            <p:nvPr/>
          </p:nvSpPr>
          <p:spPr>
            <a:xfrm>
              <a:off x="6833954" y="5572560"/>
              <a:ext cx="457200" cy="22383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rPr lang="en-US" sz="1100" dirty="0">
                  <a:ea typeface="Verdana"/>
                  <a:cs typeface="Verdana"/>
                  <a:sym typeface="Verdana"/>
                </a:rPr>
                <a:t>DE</a:t>
              </a:r>
              <a:endParaRPr sz="3200" dirty="0"/>
            </a:p>
          </p:txBody>
        </p:sp>
        <p:sp>
          <p:nvSpPr>
            <p:cNvPr id="189" name="Google Shape;2928;p71" title="NJ">
              <a:extLst>
                <a:ext uri="{FF2B5EF4-FFF2-40B4-BE49-F238E27FC236}">
                  <a16:creationId xmlns:a16="http://schemas.microsoft.com/office/drawing/2014/main" id="{6D139660-3FF9-867C-813D-90D0E149F9E8}"/>
                </a:ext>
              </a:extLst>
            </p:cNvPr>
            <p:cNvSpPr txBox="1"/>
            <p:nvPr/>
          </p:nvSpPr>
          <p:spPr>
            <a:xfrm>
              <a:off x="6833954" y="5324909"/>
              <a:ext cx="457200" cy="22383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rPr lang="en-US" sz="1100" dirty="0">
                  <a:ea typeface="Verdana"/>
                  <a:cs typeface="Verdana"/>
                  <a:sym typeface="Verdana"/>
                </a:rPr>
                <a:t>NJ </a:t>
              </a:r>
              <a:endParaRPr sz="3200" dirty="0"/>
            </a:p>
          </p:txBody>
        </p:sp>
        <p:grpSp>
          <p:nvGrpSpPr>
            <p:cNvPr id="190" name="Google Shape;2929;p71">
              <a:extLst>
                <a:ext uri="{FF2B5EF4-FFF2-40B4-BE49-F238E27FC236}">
                  <a16:creationId xmlns:a16="http://schemas.microsoft.com/office/drawing/2014/main" id="{FB674A78-2C8C-E67C-37B6-7E98F8968A79}"/>
                </a:ext>
              </a:extLst>
            </p:cNvPr>
            <p:cNvGrpSpPr/>
            <p:nvPr/>
          </p:nvGrpSpPr>
          <p:grpSpPr>
            <a:xfrm>
              <a:off x="1696975" y="2699638"/>
              <a:ext cx="5590151" cy="3181350"/>
              <a:chOff x="1881270" y="2615379"/>
              <a:chExt cx="5590151" cy="3181350"/>
            </a:xfrm>
          </p:grpSpPr>
          <p:sp>
            <p:nvSpPr>
              <p:cNvPr id="191" name="Google Shape;2930;p71">
                <a:extLst>
                  <a:ext uri="{FF2B5EF4-FFF2-40B4-BE49-F238E27FC236}">
                    <a16:creationId xmlns:a16="http://schemas.microsoft.com/office/drawing/2014/main" id="{0A8B63C2-CBB4-C487-DB86-AAF720C8E00D}"/>
                  </a:ext>
                </a:extLst>
              </p:cNvPr>
              <p:cNvSpPr txBox="1"/>
              <p:nvPr/>
            </p:nvSpPr>
            <p:spPr>
              <a:xfrm>
                <a:off x="7123759" y="3202923"/>
                <a:ext cx="347662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NH</a:t>
                </a:r>
                <a:endParaRPr sz="3200" dirty="0"/>
              </a:p>
            </p:txBody>
          </p:sp>
          <p:sp>
            <p:nvSpPr>
              <p:cNvPr id="192" name="Google Shape;2931;p71">
                <a:extLst>
                  <a:ext uri="{FF2B5EF4-FFF2-40B4-BE49-F238E27FC236}">
                    <a16:creationId xmlns:a16="http://schemas.microsoft.com/office/drawing/2014/main" id="{19D275E1-0E07-23A3-FAF7-F7B8088FD09A}"/>
                  </a:ext>
                </a:extLst>
              </p:cNvPr>
              <p:cNvSpPr txBox="1"/>
              <p:nvPr/>
            </p:nvSpPr>
            <p:spPr>
              <a:xfrm>
                <a:off x="6711888" y="2883666"/>
                <a:ext cx="319088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VT</a:t>
                </a:r>
                <a:endParaRPr sz="3200" dirty="0"/>
              </a:p>
            </p:txBody>
          </p:sp>
          <p:sp>
            <p:nvSpPr>
              <p:cNvPr id="193" name="Google Shape;2933;p71">
                <a:extLst>
                  <a:ext uri="{FF2B5EF4-FFF2-40B4-BE49-F238E27FC236}">
                    <a16:creationId xmlns:a16="http://schemas.microsoft.com/office/drawing/2014/main" id="{4614A85E-EDA9-74BE-66D7-27A44B715D06}"/>
                  </a:ext>
                </a:extLst>
              </p:cNvPr>
              <p:cNvSpPr txBox="1"/>
              <p:nvPr/>
            </p:nvSpPr>
            <p:spPr>
              <a:xfrm>
                <a:off x="6074573" y="4033605"/>
                <a:ext cx="364202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solidFill>
                      <a:schemeClr val="bg1"/>
                    </a:solidFill>
                    <a:ea typeface="Verdana"/>
                    <a:sym typeface="Verdana"/>
                  </a:rPr>
                  <a:t>WV</a:t>
                </a:r>
                <a:endParaRPr sz="1100" dirty="0">
                  <a:solidFill>
                    <a:schemeClr val="bg1"/>
                  </a:solidFill>
                  <a:ea typeface="Verdana"/>
                </a:endParaRPr>
              </a:p>
            </p:txBody>
          </p:sp>
          <p:sp>
            <p:nvSpPr>
              <p:cNvPr id="194" name="Google Shape;2934;p71">
                <a:extLst>
                  <a:ext uri="{FF2B5EF4-FFF2-40B4-BE49-F238E27FC236}">
                    <a16:creationId xmlns:a16="http://schemas.microsoft.com/office/drawing/2014/main" id="{8BE3B494-D58D-1DEC-3D02-F2DFDD5BC054}"/>
                  </a:ext>
                </a:extLst>
              </p:cNvPr>
              <p:cNvSpPr txBox="1"/>
              <p:nvPr/>
            </p:nvSpPr>
            <p:spPr>
              <a:xfrm>
                <a:off x="6361587" y="4112848"/>
                <a:ext cx="395805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VA</a:t>
                </a:r>
                <a:endParaRPr sz="3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5" name="Google Shape;2935;p71">
                <a:extLst>
                  <a:ext uri="{FF2B5EF4-FFF2-40B4-BE49-F238E27FC236}">
                    <a16:creationId xmlns:a16="http://schemas.microsoft.com/office/drawing/2014/main" id="{E8B65D06-DA7D-019F-4179-E3D4F97EDB68}"/>
                  </a:ext>
                </a:extLst>
              </p:cNvPr>
              <p:cNvSpPr txBox="1"/>
              <p:nvPr/>
            </p:nvSpPr>
            <p:spPr>
              <a:xfrm>
                <a:off x="6362326" y="3664133"/>
                <a:ext cx="32573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PA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96" name="Google Shape;2936;p71">
                <a:extLst>
                  <a:ext uri="{FF2B5EF4-FFF2-40B4-BE49-F238E27FC236}">
                    <a16:creationId xmlns:a16="http://schemas.microsoft.com/office/drawing/2014/main" id="{E061AAEC-CFE8-99D8-EAEA-DA082ABD5C6A}"/>
                  </a:ext>
                </a:extLst>
              </p:cNvPr>
              <p:cNvSpPr txBox="1"/>
              <p:nvPr/>
            </p:nvSpPr>
            <p:spPr>
              <a:xfrm>
                <a:off x="6580095" y="3322130"/>
                <a:ext cx="326991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NY</a:t>
                </a:r>
                <a:endParaRPr sz="3200" dirty="0"/>
              </a:p>
            </p:txBody>
          </p:sp>
          <p:sp>
            <p:nvSpPr>
              <p:cNvPr id="197" name="Google Shape;2937;p71">
                <a:extLst>
                  <a:ext uri="{FF2B5EF4-FFF2-40B4-BE49-F238E27FC236}">
                    <a16:creationId xmlns:a16="http://schemas.microsoft.com/office/drawing/2014/main" id="{0F1C1378-5A83-5873-C200-2F8D7FA71E17}"/>
                  </a:ext>
                </a:extLst>
              </p:cNvPr>
              <p:cNvSpPr txBox="1"/>
              <p:nvPr/>
            </p:nvSpPr>
            <p:spPr>
              <a:xfrm>
                <a:off x="7087747" y="2810913"/>
                <a:ext cx="346039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ME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98" name="Google Shape;2938;p71">
                <a:extLst>
                  <a:ext uri="{FF2B5EF4-FFF2-40B4-BE49-F238E27FC236}">
                    <a16:creationId xmlns:a16="http://schemas.microsoft.com/office/drawing/2014/main" id="{38954818-FA8F-4B8D-6D5E-A971CB15ED27}"/>
                  </a:ext>
                </a:extLst>
              </p:cNvPr>
              <p:cNvSpPr txBox="1"/>
              <p:nvPr/>
            </p:nvSpPr>
            <p:spPr>
              <a:xfrm>
                <a:off x="6287868" y="4420096"/>
                <a:ext cx="33651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NC</a:t>
                </a:r>
                <a:endParaRPr sz="3200" dirty="0"/>
              </a:p>
            </p:txBody>
          </p:sp>
          <p:sp>
            <p:nvSpPr>
              <p:cNvPr id="199" name="Google Shape;2939;p71">
                <a:extLst>
                  <a:ext uri="{FF2B5EF4-FFF2-40B4-BE49-F238E27FC236}">
                    <a16:creationId xmlns:a16="http://schemas.microsoft.com/office/drawing/2014/main" id="{40963834-E548-D5B4-725C-E9D46C02DFE7}"/>
                  </a:ext>
                </a:extLst>
              </p:cNvPr>
              <p:cNvSpPr txBox="1"/>
              <p:nvPr/>
            </p:nvSpPr>
            <p:spPr>
              <a:xfrm>
                <a:off x="6208456" y="4668473"/>
                <a:ext cx="326432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SC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00" name="Google Shape;2940;p71">
                <a:extLst>
                  <a:ext uri="{FF2B5EF4-FFF2-40B4-BE49-F238E27FC236}">
                    <a16:creationId xmlns:a16="http://schemas.microsoft.com/office/drawing/2014/main" id="{06E2B07F-CE53-D191-C537-3A77FE8E60DF}"/>
                  </a:ext>
                </a:extLst>
              </p:cNvPr>
              <p:cNvSpPr txBox="1"/>
              <p:nvPr/>
            </p:nvSpPr>
            <p:spPr>
              <a:xfrm>
                <a:off x="5916106" y="4883917"/>
                <a:ext cx="33855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GA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01" name="Google Shape;2941;p71">
                <a:extLst>
                  <a:ext uri="{FF2B5EF4-FFF2-40B4-BE49-F238E27FC236}">
                    <a16:creationId xmlns:a16="http://schemas.microsoft.com/office/drawing/2014/main" id="{328E45B1-B585-E126-9AF4-3C086217CBA9}"/>
                  </a:ext>
                </a:extLst>
              </p:cNvPr>
              <p:cNvSpPr txBox="1"/>
              <p:nvPr/>
            </p:nvSpPr>
            <p:spPr>
              <a:xfrm>
                <a:off x="5552607" y="4471167"/>
                <a:ext cx="326991" cy="21431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TN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02" name="Google Shape;2942;p71">
                <a:extLst>
                  <a:ext uri="{FF2B5EF4-FFF2-40B4-BE49-F238E27FC236}">
                    <a16:creationId xmlns:a16="http://schemas.microsoft.com/office/drawing/2014/main" id="{0D275B47-9FEB-2AE4-14FC-424D390CE800}"/>
                  </a:ext>
                </a:extLst>
              </p:cNvPr>
              <p:cNvSpPr txBox="1"/>
              <p:nvPr/>
            </p:nvSpPr>
            <p:spPr>
              <a:xfrm>
                <a:off x="5687329" y="4207304"/>
                <a:ext cx="32573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KY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03" name="Google Shape;2943;p71">
                <a:extLst>
                  <a:ext uri="{FF2B5EF4-FFF2-40B4-BE49-F238E27FC236}">
                    <a16:creationId xmlns:a16="http://schemas.microsoft.com/office/drawing/2014/main" id="{F5A57D83-EF2D-CF83-5FC3-305A38A681B4}"/>
                  </a:ext>
                </a:extLst>
              </p:cNvPr>
              <p:cNvSpPr txBox="1"/>
              <p:nvPr/>
            </p:nvSpPr>
            <p:spPr>
              <a:xfrm>
                <a:off x="5514703" y="3904429"/>
                <a:ext cx="303180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IN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04" name="Google Shape;2944;p71">
                <a:extLst>
                  <a:ext uri="{FF2B5EF4-FFF2-40B4-BE49-F238E27FC236}">
                    <a16:creationId xmlns:a16="http://schemas.microsoft.com/office/drawing/2014/main" id="{8FC5CE21-4EE0-E3AF-DB30-F6B101023161}"/>
                  </a:ext>
                </a:extLst>
              </p:cNvPr>
              <p:cNvSpPr txBox="1"/>
              <p:nvPr/>
            </p:nvSpPr>
            <p:spPr>
              <a:xfrm>
                <a:off x="5608163" y="3467867"/>
                <a:ext cx="31905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MI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05" name="Google Shape;2945;p71">
                <a:extLst>
                  <a:ext uri="{FF2B5EF4-FFF2-40B4-BE49-F238E27FC236}">
                    <a16:creationId xmlns:a16="http://schemas.microsoft.com/office/drawing/2014/main" id="{DE7ED3EE-F4B7-D20D-0F75-1815FA00A5E2}"/>
                  </a:ext>
                </a:extLst>
              </p:cNvPr>
              <p:cNvSpPr txBox="1"/>
              <p:nvPr/>
            </p:nvSpPr>
            <p:spPr>
              <a:xfrm>
                <a:off x="5065295" y="3302767"/>
                <a:ext cx="329287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WI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06" name="Google Shape;2946;p71">
                <a:extLst>
                  <a:ext uri="{FF2B5EF4-FFF2-40B4-BE49-F238E27FC236}">
                    <a16:creationId xmlns:a16="http://schemas.microsoft.com/office/drawing/2014/main" id="{BB4EEBED-8ED2-CA7D-9543-D9A1827E4A93}"/>
                  </a:ext>
                </a:extLst>
              </p:cNvPr>
              <p:cNvSpPr txBox="1"/>
              <p:nvPr/>
            </p:nvSpPr>
            <p:spPr>
              <a:xfrm>
                <a:off x="4590683" y="3093217"/>
                <a:ext cx="357150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MN</a:t>
                </a:r>
                <a:endParaRPr sz="3200" dirty="0"/>
              </a:p>
            </p:txBody>
          </p:sp>
          <p:sp>
            <p:nvSpPr>
              <p:cNvPr id="207" name="Google Shape;2947;p71">
                <a:extLst>
                  <a:ext uri="{FF2B5EF4-FFF2-40B4-BE49-F238E27FC236}">
                    <a16:creationId xmlns:a16="http://schemas.microsoft.com/office/drawing/2014/main" id="{8BEE022B-96BF-7D9D-0BA8-A23089A8B327}"/>
                  </a:ext>
                </a:extLst>
              </p:cNvPr>
              <p:cNvSpPr txBox="1"/>
              <p:nvPr/>
            </p:nvSpPr>
            <p:spPr>
              <a:xfrm>
                <a:off x="5199274" y="3904429"/>
                <a:ext cx="287307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IL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08" name="Google Shape;2948;p71">
                <a:extLst>
                  <a:ext uri="{FF2B5EF4-FFF2-40B4-BE49-F238E27FC236}">
                    <a16:creationId xmlns:a16="http://schemas.microsoft.com/office/drawing/2014/main" id="{9659A27C-0EC1-472A-0B05-134DEC172E1B}"/>
                  </a:ext>
                </a:extLst>
              </p:cNvPr>
              <p:cNvSpPr txBox="1"/>
              <p:nvPr/>
            </p:nvSpPr>
            <p:spPr>
              <a:xfrm>
                <a:off x="4841495" y="5127540"/>
                <a:ext cx="312906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LA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09" name="Google Shape;2949;p71">
                <a:extLst>
                  <a:ext uri="{FF2B5EF4-FFF2-40B4-BE49-F238E27FC236}">
                    <a16:creationId xmlns:a16="http://schemas.microsoft.com/office/drawing/2014/main" id="{DA2A16B6-CC91-B404-3A1C-5939BC2A3BBA}"/>
                  </a:ext>
                </a:extLst>
              </p:cNvPr>
              <p:cNvSpPr txBox="1"/>
              <p:nvPr/>
            </p:nvSpPr>
            <p:spPr>
              <a:xfrm>
                <a:off x="4100195" y="5087117"/>
                <a:ext cx="32573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TX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10" name="Google Shape;2950;p71">
                <a:extLst>
                  <a:ext uri="{FF2B5EF4-FFF2-40B4-BE49-F238E27FC236}">
                    <a16:creationId xmlns:a16="http://schemas.microsoft.com/office/drawing/2014/main" id="{66F976B4-3378-9ECA-9C25-3AC7995E93E6}"/>
                  </a:ext>
                </a:extLst>
              </p:cNvPr>
              <p:cNvSpPr txBox="1"/>
              <p:nvPr/>
            </p:nvSpPr>
            <p:spPr>
              <a:xfrm>
                <a:off x="4301787" y="4556892"/>
                <a:ext cx="33651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OK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11" name="Google Shape;2951;p71">
                <a:extLst>
                  <a:ext uri="{FF2B5EF4-FFF2-40B4-BE49-F238E27FC236}">
                    <a16:creationId xmlns:a16="http://schemas.microsoft.com/office/drawing/2014/main" id="{240F899A-8F1B-259C-5C80-7FB9E6B6AA57}"/>
                  </a:ext>
                </a:extLst>
              </p:cNvPr>
              <p:cNvSpPr txBox="1"/>
              <p:nvPr/>
            </p:nvSpPr>
            <p:spPr>
              <a:xfrm>
                <a:off x="2650959" y="3280542"/>
                <a:ext cx="306895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ID</a:t>
                </a:r>
                <a:endParaRPr sz="3200" dirty="0"/>
              </a:p>
            </p:txBody>
          </p:sp>
          <p:sp>
            <p:nvSpPr>
              <p:cNvPr id="212" name="Google Shape;2952;p71">
                <a:extLst>
                  <a:ext uri="{FF2B5EF4-FFF2-40B4-BE49-F238E27FC236}">
                    <a16:creationId xmlns:a16="http://schemas.microsoft.com/office/drawing/2014/main" id="{A641C96B-8566-3D4B-416A-B9E4C4F6B2EC}"/>
                  </a:ext>
                </a:extLst>
              </p:cNvPr>
              <p:cNvSpPr txBox="1"/>
              <p:nvPr/>
            </p:nvSpPr>
            <p:spPr>
              <a:xfrm>
                <a:off x="2213423" y="3780604"/>
                <a:ext cx="377217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just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NV*</a:t>
                </a:r>
                <a:endParaRPr sz="3200" dirty="0"/>
              </a:p>
            </p:txBody>
          </p:sp>
          <p:sp>
            <p:nvSpPr>
              <p:cNvPr id="213" name="Google Shape;2953;p71">
                <a:extLst>
                  <a:ext uri="{FF2B5EF4-FFF2-40B4-BE49-F238E27FC236}">
                    <a16:creationId xmlns:a16="http://schemas.microsoft.com/office/drawing/2014/main" id="{1962BFB9-2440-15F5-6681-1E7D2D804945}"/>
                  </a:ext>
                </a:extLst>
              </p:cNvPr>
              <p:cNvSpPr txBox="1"/>
              <p:nvPr/>
            </p:nvSpPr>
            <p:spPr>
              <a:xfrm>
                <a:off x="2006502" y="3096840"/>
                <a:ext cx="33855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OR</a:t>
                </a:r>
                <a:endParaRPr sz="3200" dirty="0"/>
              </a:p>
            </p:txBody>
          </p:sp>
          <p:sp>
            <p:nvSpPr>
              <p:cNvPr id="214" name="Google Shape;2954;p71">
                <a:extLst>
                  <a:ext uri="{FF2B5EF4-FFF2-40B4-BE49-F238E27FC236}">
                    <a16:creationId xmlns:a16="http://schemas.microsoft.com/office/drawing/2014/main" id="{2AE9CD1A-0808-3828-8708-E94576ED2FF1}"/>
                  </a:ext>
                </a:extLst>
              </p:cNvPr>
              <p:cNvSpPr txBox="1"/>
              <p:nvPr/>
            </p:nvSpPr>
            <p:spPr>
              <a:xfrm>
                <a:off x="2169997" y="2615379"/>
                <a:ext cx="364202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WA</a:t>
                </a:r>
                <a:endParaRPr sz="3200" dirty="0"/>
              </a:p>
            </p:txBody>
          </p:sp>
          <p:sp>
            <p:nvSpPr>
              <p:cNvPr id="215" name="Google Shape;2955;p71">
                <a:extLst>
                  <a:ext uri="{FF2B5EF4-FFF2-40B4-BE49-F238E27FC236}">
                    <a16:creationId xmlns:a16="http://schemas.microsoft.com/office/drawing/2014/main" id="{31C61448-7F0A-6BFA-B603-A39C9A3B2D09}"/>
                  </a:ext>
                </a:extLst>
              </p:cNvPr>
              <p:cNvSpPr txBox="1"/>
              <p:nvPr/>
            </p:nvSpPr>
            <p:spPr>
              <a:xfrm>
                <a:off x="1881270" y="4074288"/>
                <a:ext cx="33855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just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CA</a:t>
                </a:r>
                <a:endParaRPr sz="3200" dirty="0"/>
              </a:p>
            </p:txBody>
          </p:sp>
          <p:sp>
            <p:nvSpPr>
              <p:cNvPr id="216" name="Google Shape;2956;p71">
                <a:extLst>
                  <a:ext uri="{FF2B5EF4-FFF2-40B4-BE49-F238E27FC236}">
                    <a16:creationId xmlns:a16="http://schemas.microsoft.com/office/drawing/2014/main" id="{CC3AB56A-CB97-A811-E24D-60EC321F41BC}"/>
                  </a:ext>
                </a:extLst>
              </p:cNvPr>
              <p:cNvSpPr txBox="1"/>
              <p:nvPr/>
            </p:nvSpPr>
            <p:spPr>
              <a:xfrm>
                <a:off x="2659935" y="4550162"/>
                <a:ext cx="379952" cy="2142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AZ</a:t>
                </a:r>
                <a:endParaRPr sz="3200" dirty="0"/>
              </a:p>
            </p:txBody>
          </p:sp>
          <p:sp>
            <p:nvSpPr>
              <p:cNvPr id="217" name="Google Shape;2957;p71">
                <a:extLst>
                  <a:ext uri="{FF2B5EF4-FFF2-40B4-BE49-F238E27FC236}">
                    <a16:creationId xmlns:a16="http://schemas.microsoft.com/office/drawing/2014/main" id="{9EE28D25-1E5B-879A-A239-CC9A48ECAC8A}"/>
                  </a:ext>
                </a:extLst>
              </p:cNvPr>
              <p:cNvSpPr txBox="1"/>
              <p:nvPr/>
            </p:nvSpPr>
            <p:spPr>
              <a:xfrm>
                <a:off x="3338275" y="4647379"/>
                <a:ext cx="357151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solidFill>
                      <a:schemeClr val="bg1"/>
                    </a:solidFill>
                    <a:ea typeface="Verdana"/>
                    <a:cs typeface="Verdana"/>
                    <a:sym typeface="Verdana"/>
                  </a:rPr>
                  <a:t>NM</a:t>
                </a:r>
                <a:endParaRPr sz="3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18" name="Google Shape;2958;p71">
                <a:extLst>
                  <a:ext uri="{FF2B5EF4-FFF2-40B4-BE49-F238E27FC236}">
                    <a16:creationId xmlns:a16="http://schemas.microsoft.com/office/drawing/2014/main" id="{EAF29B9D-5EB8-6B23-59CB-0E24AE67A44C}"/>
                  </a:ext>
                </a:extLst>
              </p:cNvPr>
              <p:cNvSpPr txBox="1"/>
              <p:nvPr/>
            </p:nvSpPr>
            <p:spPr>
              <a:xfrm>
                <a:off x="3417415" y="4034604"/>
                <a:ext cx="40658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CO*</a:t>
                </a:r>
                <a:endParaRPr sz="3200" dirty="0"/>
              </a:p>
            </p:txBody>
          </p:sp>
          <p:sp>
            <p:nvSpPr>
              <p:cNvPr id="219" name="Google Shape;2959;p71">
                <a:extLst>
                  <a:ext uri="{FF2B5EF4-FFF2-40B4-BE49-F238E27FC236}">
                    <a16:creationId xmlns:a16="http://schemas.microsoft.com/office/drawing/2014/main" id="{3518F185-453B-BD59-E78C-A4254C471E34}"/>
                  </a:ext>
                </a:extLst>
              </p:cNvPr>
              <p:cNvSpPr txBox="1"/>
              <p:nvPr/>
            </p:nvSpPr>
            <p:spPr>
              <a:xfrm>
                <a:off x="3266845" y="3467867"/>
                <a:ext cx="35397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solidFill>
                      <a:schemeClr val="bg1"/>
                    </a:solidFill>
                    <a:ea typeface="Verdana"/>
                    <a:sym typeface="Verdana"/>
                  </a:rPr>
                  <a:t>WY</a:t>
                </a:r>
                <a:endParaRPr sz="1100" dirty="0">
                  <a:solidFill>
                    <a:schemeClr val="bg1"/>
                  </a:solidFill>
                  <a:ea typeface="Verdana"/>
                </a:endParaRPr>
              </a:p>
            </p:txBody>
          </p:sp>
          <p:sp>
            <p:nvSpPr>
              <p:cNvPr id="220" name="Google Shape;2960;p71">
                <a:extLst>
                  <a:ext uri="{FF2B5EF4-FFF2-40B4-BE49-F238E27FC236}">
                    <a16:creationId xmlns:a16="http://schemas.microsoft.com/office/drawing/2014/main" id="{35DD14CA-A00B-E545-C37D-0538DA576F1A}"/>
                  </a:ext>
                </a:extLst>
              </p:cNvPr>
              <p:cNvSpPr txBox="1"/>
              <p:nvPr/>
            </p:nvSpPr>
            <p:spPr>
              <a:xfrm>
                <a:off x="3187478" y="2875729"/>
                <a:ext cx="342864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MT</a:t>
                </a:r>
                <a:endParaRPr sz="3200" dirty="0"/>
              </a:p>
            </p:txBody>
          </p:sp>
          <p:sp>
            <p:nvSpPr>
              <p:cNvPr id="221" name="Google Shape;2961;p71">
                <a:extLst>
                  <a:ext uri="{FF2B5EF4-FFF2-40B4-BE49-F238E27FC236}">
                    <a16:creationId xmlns:a16="http://schemas.microsoft.com/office/drawing/2014/main" id="{A9D69645-8231-92EC-F1A1-2EE21EF927CF}"/>
                  </a:ext>
                </a:extLst>
              </p:cNvPr>
              <p:cNvSpPr txBox="1"/>
              <p:nvPr/>
            </p:nvSpPr>
            <p:spPr>
              <a:xfrm>
                <a:off x="4027178" y="2894779"/>
                <a:ext cx="341277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ND</a:t>
                </a:r>
                <a:endParaRPr sz="3200" dirty="0"/>
              </a:p>
            </p:txBody>
          </p:sp>
          <p:sp>
            <p:nvSpPr>
              <p:cNvPr id="222" name="Google Shape;2962;p71">
                <a:extLst>
                  <a:ext uri="{FF2B5EF4-FFF2-40B4-BE49-F238E27FC236}">
                    <a16:creationId xmlns:a16="http://schemas.microsoft.com/office/drawing/2014/main" id="{1A675324-B755-7C5A-7F9B-456FCAF072E1}"/>
                  </a:ext>
                </a:extLst>
              </p:cNvPr>
              <p:cNvSpPr txBox="1"/>
              <p:nvPr/>
            </p:nvSpPr>
            <p:spPr>
              <a:xfrm>
                <a:off x="4027178" y="3290067"/>
                <a:ext cx="333845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solidFill>
                      <a:schemeClr val="bg1"/>
                    </a:solidFill>
                    <a:ea typeface="Verdana"/>
                    <a:cs typeface="Verdana"/>
                    <a:sym typeface="Verdana"/>
                  </a:rPr>
                  <a:t>SD</a:t>
                </a:r>
                <a:endParaRPr sz="3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3" name="Google Shape;2963;p71">
                <a:extLst>
                  <a:ext uri="{FF2B5EF4-FFF2-40B4-BE49-F238E27FC236}">
                    <a16:creationId xmlns:a16="http://schemas.microsoft.com/office/drawing/2014/main" id="{92DF3822-A962-73EE-1075-362A6A61B1A1}"/>
                  </a:ext>
                </a:extLst>
              </p:cNvPr>
              <p:cNvSpPr txBox="1"/>
              <p:nvPr/>
            </p:nvSpPr>
            <p:spPr>
              <a:xfrm>
                <a:off x="4744654" y="3655192"/>
                <a:ext cx="300082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IA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24" name="Google Shape;2964;p71">
                <a:extLst>
                  <a:ext uri="{FF2B5EF4-FFF2-40B4-BE49-F238E27FC236}">
                    <a16:creationId xmlns:a16="http://schemas.microsoft.com/office/drawing/2014/main" id="{7298C2BF-BC31-DD6E-6DC1-90CE4012BE5E}"/>
                  </a:ext>
                </a:extLst>
              </p:cNvPr>
              <p:cNvSpPr txBox="1"/>
              <p:nvPr/>
            </p:nvSpPr>
            <p:spPr>
              <a:xfrm>
                <a:off x="2773184" y="3885379"/>
                <a:ext cx="325404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UT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25" name="Google Shape;2965;p71">
                <a:extLst>
                  <a:ext uri="{FF2B5EF4-FFF2-40B4-BE49-F238E27FC236}">
                    <a16:creationId xmlns:a16="http://schemas.microsoft.com/office/drawing/2014/main" id="{77E1FC8A-4686-9FCB-3D29-3E55C4FF0F27}"/>
                  </a:ext>
                </a:extLst>
              </p:cNvPr>
              <p:cNvSpPr txBox="1"/>
              <p:nvPr/>
            </p:nvSpPr>
            <p:spPr>
              <a:xfrm>
                <a:off x="6236748" y="5466529"/>
                <a:ext cx="312906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FL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26" name="Google Shape;2966;p71">
                <a:extLst>
                  <a:ext uri="{FF2B5EF4-FFF2-40B4-BE49-F238E27FC236}">
                    <a16:creationId xmlns:a16="http://schemas.microsoft.com/office/drawing/2014/main" id="{D8197D77-AB44-2996-831D-D4B71A253ABB}"/>
                  </a:ext>
                </a:extLst>
              </p:cNvPr>
              <p:cNvSpPr txBox="1"/>
              <p:nvPr/>
            </p:nvSpPr>
            <p:spPr>
              <a:xfrm>
                <a:off x="4836719" y="4639442"/>
                <a:ext cx="325404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solidFill>
                      <a:schemeClr val="bg1"/>
                    </a:solidFill>
                    <a:ea typeface="Verdana"/>
                    <a:sym typeface="Verdana"/>
                  </a:rPr>
                  <a:t>AR</a:t>
                </a:r>
                <a:endParaRPr sz="1100" dirty="0">
                  <a:solidFill>
                    <a:schemeClr val="bg1"/>
                  </a:solidFill>
                  <a:ea typeface="Verdana"/>
                </a:endParaRPr>
              </a:p>
            </p:txBody>
          </p:sp>
          <p:sp>
            <p:nvSpPr>
              <p:cNvPr id="227" name="Google Shape;2967;p71">
                <a:extLst>
                  <a:ext uri="{FF2B5EF4-FFF2-40B4-BE49-F238E27FC236}">
                    <a16:creationId xmlns:a16="http://schemas.microsoft.com/office/drawing/2014/main" id="{53A76F42-866E-905A-9E8E-2B448A7E49B2}"/>
                  </a:ext>
                </a:extLst>
              </p:cNvPr>
              <p:cNvSpPr txBox="1"/>
              <p:nvPr/>
            </p:nvSpPr>
            <p:spPr>
              <a:xfrm>
                <a:off x="4798623" y="4155254"/>
                <a:ext cx="355563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MO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28" name="Google Shape;2968;p71">
                <a:extLst>
                  <a:ext uri="{FF2B5EF4-FFF2-40B4-BE49-F238E27FC236}">
                    <a16:creationId xmlns:a16="http://schemas.microsoft.com/office/drawing/2014/main" id="{432E0C36-F72F-DFA7-DEF7-88C2847C7DC8}"/>
                  </a:ext>
                </a:extLst>
              </p:cNvPr>
              <p:cNvSpPr txBox="1"/>
              <p:nvPr/>
            </p:nvSpPr>
            <p:spPr>
              <a:xfrm>
                <a:off x="5178799" y="4874392"/>
                <a:ext cx="341259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MS</a:t>
                </a:r>
                <a:endParaRPr sz="1100" dirty="0">
                  <a:ea typeface="Verdana"/>
                </a:endParaRP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endParaRPr sz="1100" dirty="0">
                  <a:solidFill>
                    <a:schemeClr val="bg1"/>
                  </a:solidFill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229" name="Google Shape;2969;p71">
                <a:extLst>
                  <a:ext uri="{FF2B5EF4-FFF2-40B4-BE49-F238E27FC236}">
                    <a16:creationId xmlns:a16="http://schemas.microsoft.com/office/drawing/2014/main" id="{4DFD613D-C36E-5FE3-BC57-64ACE7BEA28F}"/>
                  </a:ext>
                </a:extLst>
              </p:cNvPr>
              <p:cNvSpPr txBox="1"/>
              <p:nvPr/>
            </p:nvSpPr>
            <p:spPr>
              <a:xfrm>
                <a:off x="5525623" y="4887092"/>
                <a:ext cx="315879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AL</a:t>
                </a:r>
                <a:endParaRPr sz="3200" dirty="0"/>
              </a:p>
            </p:txBody>
          </p:sp>
          <p:sp>
            <p:nvSpPr>
              <p:cNvPr id="230" name="Google Shape;2970;p71">
                <a:extLst>
                  <a:ext uri="{FF2B5EF4-FFF2-40B4-BE49-F238E27FC236}">
                    <a16:creationId xmlns:a16="http://schemas.microsoft.com/office/drawing/2014/main" id="{69D23FE8-D6FF-4051-14AD-04FDB9280A83}"/>
                  </a:ext>
                </a:extLst>
              </p:cNvPr>
              <p:cNvSpPr txBox="1"/>
              <p:nvPr/>
            </p:nvSpPr>
            <p:spPr>
              <a:xfrm>
                <a:off x="4128767" y="3717104"/>
                <a:ext cx="33016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NE</a:t>
                </a:r>
                <a:endParaRPr sz="3200" dirty="0"/>
              </a:p>
            </p:txBody>
          </p:sp>
          <p:sp>
            <p:nvSpPr>
              <p:cNvPr id="231" name="Google Shape;2971;p71">
                <a:extLst>
                  <a:ext uri="{FF2B5EF4-FFF2-40B4-BE49-F238E27FC236}">
                    <a16:creationId xmlns:a16="http://schemas.microsoft.com/office/drawing/2014/main" id="{255FD85F-6F8E-6992-A86C-E46B2E375154}"/>
                  </a:ext>
                </a:extLst>
              </p:cNvPr>
              <p:cNvSpPr txBox="1"/>
              <p:nvPr/>
            </p:nvSpPr>
            <p:spPr>
              <a:xfrm>
                <a:off x="4185911" y="4155254"/>
                <a:ext cx="32588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KS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32" name="Google Shape;2972;p71">
                <a:extLst>
                  <a:ext uri="{FF2B5EF4-FFF2-40B4-BE49-F238E27FC236}">
                    <a16:creationId xmlns:a16="http://schemas.microsoft.com/office/drawing/2014/main" id="{B0B1D8DB-A898-C4A7-E921-F20EAC4147AE}"/>
                  </a:ext>
                </a:extLst>
              </p:cNvPr>
              <p:cNvSpPr txBox="1"/>
              <p:nvPr/>
            </p:nvSpPr>
            <p:spPr>
              <a:xfrm>
                <a:off x="1945389" y="5141092"/>
                <a:ext cx="323816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solidFill>
                      <a:schemeClr val="bg1"/>
                    </a:solidFill>
                    <a:ea typeface="Verdana"/>
                    <a:cs typeface="Verdana"/>
                    <a:sym typeface="Verdana"/>
                  </a:rPr>
                  <a:t>AK</a:t>
                </a:r>
                <a:endParaRPr sz="3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3" name="Google Shape;2973;p71">
                <a:extLst>
                  <a:ext uri="{FF2B5EF4-FFF2-40B4-BE49-F238E27FC236}">
                    <a16:creationId xmlns:a16="http://schemas.microsoft.com/office/drawing/2014/main" id="{558BA980-6949-7807-3478-DE26DF9B04ED}"/>
                  </a:ext>
                </a:extLst>
              </p:cNvPr>
              <p:cNvSpPr txBox="1"/>
              <p:nvPr/>
            </p:nvSpPr>
            <p:spPr>
              <a:xfrm>
                <a:off x="2920937" y="5580829"/>
                <a:ext cx="30797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>
                    <a:ea typeface="Verdana"/>
                    <a:cs typeface="Verdana"/>
                    <a:sym typeface="Verdana"/>
                  </a:rPr>
                  <a:t>HI</a:t>
                </a:r>
                <a:endParaRPr sz="3200"/>
              </a:p>
            </p:txBody>
          </p:sp>
          <p:sp>
            <p:nvSpPr>
              <p:cNvPr id="234" name="Google Shape;2932;p71">
                <a:extLst>
                  <a:ext uri="{FF2B5EF4-FFF2-40B4-BE49-F238E27FC236}">
                    <a16:creationId xmlns:a16="http://schemas.microsoft.com/office/drawing/2014/main" id="{5D8D8B1A-10E3-435B-3BE3-D4036A4B9058}"/>
                  </a:ext>
                </a:extLst>
              </p:cNvPr>
              <p:cNvSpPr txBox="1"/>
              <p:nvPr/>
            </p:nvSpPr>
            <p:spPr>
              <a:xfrm>
                <a:off x="5796132" y="3793134"/>
                <a:ext cx="344451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OH</a:t>
                </a:r>
                <a:endParaRPr sz="1100" dirty="0">
                  <a:ea typeface="Verdana"/>
                </a:endParaRPr>
              </a:p>
            </p:txBody>
          </p:sp>
        </p:grpSp>
      </p:grpSp>
      <p:sp>
        <p:nvSpPr>
          <p:cNvPr id="235" name="TextBox 234">
            <a:extLst>
              <a:ext uri="{FF2B5EF4-FFF2-40B4-BE49-F238E27FC236}">
                <a16:creationId xmlns:a16="http://schemas.microsoft.com/office/drawing/2014/main" id="{E3649F8F-483A-D3B3-B5F7-E8BC45C873B3}"/>
              </a:ext>
            </a:extLst>
          </p:cNvPr>
          <p:cNvSpPr txBox="1"/>
          <p:nvPr/>
        </p:nvSpPr>
        <p:spPr>
          <a:xfrm>
            <a:off x="1133855" y="2476018"/>
            <a:ext cx="80293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■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</a:t>
            </a:r>
            <a:r>
              <a:rPr lang="en-US" sz="1400" dirty="0">
                <a:cs typeface="Arial"/>
                <a:sym typeface="Arial"/>
              </a:rPr>
              <a:t> 0.5-1.0  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■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</a:t>
            </a:r>
            <a:r>
              <a:rPr lang="en-US" sz="1400" dirty="0">
                <a:cs typeface="Arial"/>
                <a:sym typeface="Arial"/>
              </a:rPr>
              <a:t> 1.1-1.5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■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</a:t>
            </a:r>
            <a:r>
              <a:rPr lang="en-US" sz="1400" dirty="0">
                <a:cs typeface="Arial"/>
                <a:sym typeface="Arial"/>
              </a:rPr>
              <a:t> 1.6-2.0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■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</a:t>
            </a:r>
            <a:r>
              <a:rPr lang="en-US" sz="1400" dirty="0">
                <a:cs typeface="Arial"/>
                <a:sym typeface="Arial"/>
              </a:rPr>
              <a:t> 2.1-2.5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■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</a:t>
            </a:r>
            <a:r>
              <a:rPr lang="en-US" sz="1400" dirty="0">
                <a:cs typeface="Arial"/>
                <a:sym typeface="Arial"/>
              </a:rPr>
              <a:t> 2.6-3.0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■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</a:t>
            </a:r>
            <a:r>
              <a:rPr lang="en-US" sz="1400" dirty="0">
                <a:cs typeface="Arial"/>
                <a:sym typeface="Arial"/>
              </a:rPr>
              <a:t> 3.0+</a:t>
            </a:r>
            <a:endParaRPr lang="en-US" sz="1400" dirty="0"/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A06C625E-AB2B-6D85-0995-3A2110059606}"/>
              </a:ext>
            </a:extLst>
          </p:cNvPr>
          <p:cNvSpPr txBox="1"/>
          <p:nvPr/>
        </p:nvSpPr>
        <p:spPr>
          <a:xfrm>
            <a:off x="1133855" y="2268586"/>
            <a:ext cx="716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Location Quotients for Water and Wastewater Treatment Plant and System Operators by State</a:t>
            </a:r>
          </a:p>
        </p:txBody>
      </p:sp>
    </p:spTree>
    <p:extLst>
      <p:ext uri="{BB962C8B-B14F-4D97-AF65-F5344CB8AC3E}">
        <p14:creationId xmlns:p14="http://schemas.microsoft.com/office/powerpoint/2010/main" val="4058839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0345" y="297175"/>
            <a:ext cx="8510569" cy="1645920"/>
          </a:xfrm>
        </p:spPr>
        <p:txBody>
          <a:bodyPr>
            <a:noAutofit/>
          </a:bodyPr>
          <a:lstStyle/>
          <a:p>
            <a:r>
              <a:rPr lang="en-US" sz="2800" b="1" dirty="0"/>
              <a:t>Median Wage for Water and Wastewater Treatment Plant and System Operators by State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11FC23-A00B-4EEA-1612-A4802D4EF4F7}"/>
              </a:ext>
            </a:extLst>
          </p:cNvPr>
          <p:cNvSpPr txBox="1"/>
          <p:nvPr/>
        </p:nvSpPr>
        <p:spPr>
          <a:xfrm>
            <a:off x="1347229" y="7696213"/>
            <a:ext cx="766802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spc="200" dirty="0">
                <a:solidFill>
                  <a:schemeClr val="bg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SOURCE</a:t>
            </a:r>
            <a:r>
              <a:rPr lang="en-US" sz="700" spc="200" dirty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7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Bureau of Labor Statistics</a:t>
            </a:r>
            <a:r>
              <a:rPr lang="en-US" sz="7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68D8BC-A826-03EA-E48A-BD6517340AF9}"/>
              </a:ext>
            </a:extLst>
          </p:cNvPr>
          <p:cNvSpPr txBox="1"/>
          <p:nvPr/>
        </p:nvSpPr>
        <p:spPr>
          <a:xfrm>
            <a:off x="8387794" y="7696212"/>
            <a:ext cx="1577677" cy="230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i="1" dirty="0"/>
              <a:t>*CO was unreported for 2024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E0BB6A03-5B42-4F8E-8E7F-3DF525B44EF8}"/>
              </a:ext>
            </a:extLst>
          </p:cNvPr>
          <p:cNvSpPr txBox="1"/>
          <p:nvPr/>
        </p:nvSpPr>
        <p:spPr>
          <a:xfrm>
            <a:off x="1133854" y="2268586"/>
            <a:ext cx="76432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Median Annual Wage for Water and Wastewater Treatment Plant and System Operators by State</a:t>
            </a:r>
          </a:p>
        </p:txBody>
      </p:sp>
      <p:grpSp>
        <p:nvGrpSpPr>
          <p:cNvPr id="144" name="Google Shape;2862;p71">
            <a:extLst>
              <a:ext uri="{FF2B5EF4-FFF2-40B4-BE49-F238E27FC236}">
                <a16:creationId xmlns:a16="http://schemas.microsoft.com/office/drawing/2014/main" id="{6C28934F-40C5-1E51-CB1D-45996582127D}"/>
              </a:ext>
            </a:extLst>
          </p:cNvPr>
          <p:cNvGrpSpPr>
            <a:grpSpLocks noChangeAspect="1"/>
          </p:cNvGrpSpPr>
          <p:nvPr/>
        </p:nvGrpSpPr>
        <p:grpSpPr>
          <a:xfrm>
            <a:off x="1974185" y="3020133"/>
            <a:ext cx="7488510" cy="4548733"/>
            <a:chOff x="1476169" y="2544064"/>
            <a:chExt cx="5814985" cy="3532187"/>
          </a:xfrm>
        </p:grpSpPr>
        <p:sp>
          <p:nvSpPr>
            <p:cNvPr id="145" name="Google Shape;2863;p71" title="AK">
              <a:extLst>
                <a:ext uri="{FF2B5EF4-FFF2-40B4-BE49-F238E27FC236}">
                  <a16:creationId xmlns:a16="http://schemas.microsoft.com/office/drawing/2014/main" id="{108E765A-39FE-CF5B-B6D6-5E6AFEED3182}"/>
                </a:ext>
              </a:extLst>
            </p:cNvPr>
            <p:cNvSpPr/>
            <p:nvPr/>
          </p:nvSpPr>
          <p:spPr>
            <a:xfrm>
              <a:off x="1615854" y="5057076"/>
              <a:ext cx="873034" cy="701675"/>
            </a:xfrm>
            <a:custGeom>
              <a:avLst/>
              <a:gdLst/>
              <a:ahLst/>
              <a:cxnLst/>
              <a:rect l="l" t="t" r="r" b="b"/>
              <a:pathLst>
                <a:path w="450" h="356" extrusionOk="0">
                  <a:moveTo>
                    <a:pt x="443" y="324"/>
                  </a:moveTo>
                  <a:lnTo>
                    <a:pt x="445" y="323"/>
                  </a:lnTo>
                  <a:lnTo>
                    <a:pt x="449" y="318"/>
                  </a:lnTo>
                  <a:lnTo>
                    <a:pt x="450" y="311"/>
                  </a:lnTo>
                  <a:lnTo>
                    <a:pt x="444" y="303"/>
                  </a:lnTo>
                  <a:lnTo>
                    <a:pt x="436" y="297"/>
                  </a:lnTo>
                  <a:lnTo>
                    <a:pt x="430" y="294"/>
                  </a:lnTo>
                  <a:lnTo>
                    <a:pt x="427" y="293"/>
                  </a:lnTo>
                  <a:lnTo>
                    <a:pt x="422" y="290"/>
                  </a:lnTo>
                  <a:lnTo>
                    <a:pt x="417" y="285"/>
                  </a:lnTo>
                  <a:lnTo>
                    <a:pt x="407" y="278"/>
                  </a:lnTo>
                  <a:lnTo>
                    <a:pt x="401" y="270"/>
                  </a:lnTo>
                  <a:lnTo>
                    <a:pt x="396" y="263"/>
                  </a:lnTo>
                  <a:lnTo>
                    <a:pt x="394" y="259"/>
                  </a:lnTo>
                  <a:lnTo>
                    <a:pt x="389" y="255"/>
                  </a:lnTo>
                  <a:lnTo>
                    <a:pt x="383" y="250"/>
                  </a:lnTo>
                  <a:lnTo>
                    <a:pt x="376" y="245"/>
                  </a:lnTo>
                  <a:lnTo>
                    <a:pt x="369" y="242"/>
                  </a:lnTo>
                  <a:lnTo>
                    <a:pt x="364" y="239"/>
                  </a:lnTo>
                  <a:lnTo>
                    <a:pt x="359" y="237"/>
                  </a:lnTo>
                  <a:lnTo>
                    <a:pt x="356" y="237"/>
                  </a:lnTo>
                  <a:lnTo>
                    <a:pt x="352" y="241"/>
                  </a:lnTo>
                  <a:lnTo>
                    <a:pt x="346" y="247"/>
                  </a:lnTo>
                  <a:lnTo>
                    <a:pt x="341" y="252"/>
                  </a:lnTo>
                  <a:lnTo>
                    <a:pt x="335" y="255"/>
                  </a:lnTo>
                  <a:lnTo>
                    <a:pt x="329" y="251"/>
                  </a:lnTo>
                  <a:lnTo>
                    <a:pt x="323" y="244"/>
                  </a:lnTo>
                  <a:lnTo>
                    <a:pt x="318" y="239"/>
                  </a:lnTo>
                  <a:lnTo>
                    <a:pt x="312" y="236"/>
                  </a:lnTo>
                  <a:lnTo>
                    <a:pt x="306" y="237"/>
                  </a:lnTo>
                  <a:lnTo>
                    <a:pt x="299" y="240"/>
                  </a:lnTo>
                  <a:lnTo>
                    <a:pt x="293" y="240"/>
                  </a:lnTo>
                  <a:lnTo>
                    <a:pt x="290" y="236"/>
                  </a:lnTo>
                  <a:lnTo>
                    <a:pt x="285" y="218"/>
                  </a:lnTo>
                  <a:lnTo>
                    <a:pt x="277" y="182"/>
                  </a:lnTo>
                  <a:lnTo>
                    <a:pt x="269" y="144"/>
                  </a:lnTo>
                  <a:lnTo>
                    <a:pt x="263" y="118"/>
                  </a:lnTo>
                  <a:lnTo>
                    <a:pt x="258" y="93"/>
                  </a:lnTo>
                  <a:lnTo>
                    <a:pt x="251" y="61"/>
                  </a:lnTo>
                  <a:lnTo>
                    <a:pt x="244" y="34"/>
                  </a:lnTo>
                  <a:lnTo>
                    <a:pt x="242" y="22"/>
                  </a:lnTo>
                  <a:lnTo>
                    <a:pt x="240" y="22"/>
                  </a:lnTo>
                  <a:lnTo>
                    <a:pt x="237" y="22"/>
                  </a:lnTo>
                  <a:lnTo>
                    <a:pt x="233" y="22"/>
                  </a:lnTo>
                  <a:lnTo>
                    <a:pt x="229" y="21"/>
                  </a:lnTo>
                  <a:lnTo>
                    <a:pt x="225" y="19"/>
                  </a:lnTo>
                  <a:lnTo>
                    <a:pt x="222" y="17"/>
                  </a:lnTo>
                  <a:lnTo>
                    <a:pt x="219" y="17"/>
                  </a:lnTo>
                  <a:lnTo>
                    <a:pt x="213" y="17"/>
                  </a:lnTo>
                  <a:lnTo>
                    <a:pt x="209" y="17"/>
                  </a:lnTo>
                  <a:lnTo>
                    <a:pt x="205" y="17"/>
                  </a:lnTo>
                  <a:lnTo>
                    <a:pt x="200" y="17"/>
                  </a:lnTo>
                  <a:lnTo>
                    <a:pt x="194" y="17"/>
                  </a:lnTo>
                  <a:lnTo>
                    <a:pt x="189" y="17"/>
                  </a:lnTo>
                  <a:lnTo>
                    <a:pt x="183" y="17"/>
                  </a:lnTo>
                  <a:lnTo>
                    <a:pt x="178" y="16"/>
                  </a:lnTo>
                  <a:lnTo>
                    <a:pt x="174" y="15"/>
                  </a:lnTo>
                  <a:lnTo>
                    <a:pt x="168" y="13"/>
                  </a:lnTo>
                  <a:lnTo>
                    <a:pt x="164" y="13"/>
                  </a:lnTo>
                  <a:lnTo>
                    <a:pt x="161" y="14"/>
                  </a:lnTo>
                  <a:lnTo>
                    <a:pt x="157" y="15"/>
                  </a:lnTo>
                  <a:lnTo>
                    <a:pt x="154" y="15"/>
                  </a:lnTo>
                  <a:lnTo>
                    <a:pt x="152" y="13"/>
                  </a:lnTo>
                  <a:lnTo>
                    <a:pt x="149" y="11"/>
                  </a:lnTo>
                  <a:lnTo>
                    <a:pt x="144" y="7"/>
                  </a:lnTo>
                  <a:lnTo>
                    <a:pt x="139" y="5"/>
                  </a:lnTo>
                  <a:lnTo>
                    <a:pt x="139" y="2"/>
                  </a:lnTo>
                  <a:lnTo>
                    <a:pt x="138" y="2"/>
                  </a:lnTo>
                  <a:lnTo>
                    <a:pt x="133" y="2"/>
                  </a:lnTo>
                  <a:lnTo>
                    <a:pt x="126" y="2"/>
                  </a:lnTo>
                  <a:lnTo>
                    <a:pt x="121" y="1"/>
                  </a:lnTo>
                  <a:lnTo>
                    <a:pt x="115" y="0"/>
                  </a:lnTo>
                  <a:lnTo>
                    <a:pt x="111" y="1"/>
                  </a:lnTo>
                  <a:lnTo>
                    <a:pt x="108" y="4"/>
                  </a:lnTo>
                  <a:lnTo>
                    <a:pt x="106" y="5"/>
                  </a:lnTo>
                  <a:lnTo>
                    <a:pt x="101" y="6"/>
                  </a:lnTo>
                  <a:lnTo>
                    <a:pt x="95" y="7"/>
                  </a:lnTo>
                  <a:lnTo>
                    <a:pt x="88" y="9"/>
                  </a:lnTo>
                  <a:lnTo>
                    <a:pt x="83" y="12"/>
                  </a:lnTo>
                  <a:lnTo>
                    <a:pt x="78" y="14"/>
                  </a:lnTo>
                  <a:lnTo>
                    <a:pt x="73" y="15"/>
                  </a:lnTo>
                  <a:lnTo>
                    <a:pt x="68" y="15"/>
                  </a:lnTo>
                  <a:lnTo>
                    <a:pt x="64" y="14"/>
                  </a:lnTo>
                  <a:lnTo>
                    <a:pt x="61" y="16"/>
                  </a:lnTo>
                  <a:lnTo>
                    <a:pt x="60" y="23"/>
                  </a:lnTo>
                  <a:lnTo>
                    <a:pt x="58" y="32"/>
                  </a:lnTo>
                  <a:lnTo>
                    <a:pt x="58" y="40"/>
                  </a:lnTo>
                  <a:lnTo>
                    <a:pt x="55" y="45"/>
                  </a:lnTo>
                  <a:lnTo>
                    <a:pt x="49" y="47"/>
                  </a:lnTo>
                  <a:lnTo>
                    <a:pt x="42" y="47"/>
                  </a:lnTo>
                  <a:lnTo>
                    <a:pt x="38" y="49"/>
                  </a:lnTo>
                  <a:lnTo>
                    <a:pt x="34" y="50"/>
                  </a:lnTo>
                  <a:lnTo>
                    <a:pt x="31" y="52"/>
                  </a:lnTo>
                  <a:lnTo>
                    <a:pt x="28" y="54"/>
                  </a:lnTo>
                  <a:lnTo>
                    <a:pt x="28" y="58"/>
                  </a:lnTo>
                  <a:lnTo>
                    <a:pt x="30" y="61"/>
                  </a:lnTo>
                  <a:lnTo>
                    <a:pt x="32" y="65"/>
                  </a:lnTo>
                  <a:lnTo>
                    <a:pt x="36" y="68"/>
                  </a:lnTo>
                  <a:lnTo>
                    <a:pt x="41" y="73"/>
                  </a:lnTo>
                  <a:lnTo>
                    <a:pt x="46" y="78"/>
                  </a:lnTo>
                  <a:lnTo>
                    <a:pt x="48" y="85"/>
                  </a:lnTo>
                  <a:lnTo>
                    <a:pt x="50" y="91"/>
                  </a:lnTo>
                  <a:lnTo>
                    <a:pt x="55" y="92"/>
                  </a:lnTo>
                  <a:lnTo>
                    <a:pt x="58" y="93"/>
                  </a:lnTo>
                  <a:lnTo>
                    <a:pt x="61" y="97"/>
                  </a:lnTo>
                  <a:lnTo>
                    <a:pt x="63" y="103"/>
                  </a:lnTo>
                  <a:lnTo>
                    <a:pt x="64" y="110"/>
                  </a:lnTo>
                  <a:lnTo>
                    <a:pt x="64" y="113"/>
                  </a:lnTo>
                  <a:lnTo>
                    <a:pt x="61" y="115"/>
                  </a:lnTo>
                  <a:lnTo>
                    <a:pt x="57" y="114"/>
                  </a:lnTo>
                  <a:lnTo>
                    <a:pt x="54" y="112"/>
                  </a:lnTo>
                  <a:lnTo>
                    <a:pt x="50" y="110"/>
                  </a:lnTo>
                  <a:lnTo>
                    <a:pt x="48" y="106"/>
                  </a:lnTo>
                  <a:lnTo>
                    <a:pt x="46" y="103"/>
                  </a:lnTo>
                  <a:lnTo>
                    <a:pt x="45" y="100"/>
                  </a:lnTo>
                  <a:lnTo>
                    <a:pt x="42" y="99"/>
                  </a:lnTo>
                  <a:lnTo>
                    <a:pt x="38" y="100"/>
                  </a:lnTo>
                  <a:lnTo>
                    <a:pt x="31" y="103"/>
                  </a:lnTo>
                  <a:lnTo>
                    <a:pt x="25" y="105"/>
                  </a:lnTo>
                  <a:lnTo>
                    <a:pt x="18" y="107"/>
                  </a:lnTo>
                  <a:lnTo>
                    <a:pt x="11" y="110"/>
                  </a:lnTo>
                  <a:lnTo>
                    <a:pt x="5" y="111"/>
                  </a:lnTo>
                  <a:lnTo>
                    <a:pt x="1" y="114"/>
                  </a:lnTo>
                  <a:lnTo>
                    <a:pt x="0" y="116"/>
                  </a:lnTo>
                  <a:lnTo>
                    <a:pt x="1" y="119"/>
                  </a:lnTo>
                  <a:lnTo>
                    <a:pt x="5" y="121"/>
                  </a:lnTo>
                  <a:lnTo>
                    <a:pt x="10" y="123"/>
                  </a:lnTo>
                  <a:lnTo>
                    <a:pt x="15" y="126"/>
                  </a:lnTo>
                  <a:lnTo>
                    <a:pt x="15" y="129"/>
                  </a:lnTo>
                  <a:lnTo>
                    <a:pt x="12" y="134"/>
                  </a:lnTo>
                  <a:lnTo>
                    <a:pt x="12" y="137"/>
                  </a:lnTo>
                  <a:lnTo>
                    <a:pt x="13" y="141"/>
                  </a:lnTo>
                  <a:lnTo>
                    <a:pt x="16" y="146"/>
                  </a:lnTo>
                  <a:lnTo>
                    <a:pt x="17" y="151"/>
                  </a:lnTo>
                  <a:lnTo>
                    <a:pt x="18" y="154"/>
                  </a:lnTo>
                  <a:lnTo>
                    <a:pt x="20" y="156"/>
                  </a:lnTo>
                  <a:lnTo>
                    <a:pt x="24" y="153"/>
                  </a:lnTo>
                  <a:lnTo>
                    <a:pt x="28" y="151"/>
                  </a:lnTo>
                  <a:lnTo>
                    <a:pt x="33" y="150"/>
                  </a:lnTo>
                  <a:lnTo>
                    <a:pt x="36" y="149"/>
                  </a:lnTo>
                  <a:lnTo>
                    <a:pt x="41" y="150"/>
                  </a:lnTo>
                  <a:lnTo>
                    <a:pt x="47" y="151"/>
                  </a:lnTo>
                  <a:lnTo>
                    <a:pt x="53" y="150"/>
                  </a:lnTo>
                  <a:lnTo>
                    <a:pt x="60" y="150"/>
                  </a:lnTo>
                  <a:lnTo>
                    <a:pt x="64" y="150"/>
                  </a:lnTo>
                  <a:lnTo>
                    <a:pt x="65" y="152"/>
                  </a:lnTo>
                  <a:lnTo>
                    <a:pt x="64" y="156"/>
                  </a:lnTo>
                  <a:lnTo>
                    <a:pt x="63" y="160"/>
                  </a:lnTo>
                  <a:lnTo>
                    <a:pt x="64" y="164"/>
                  </a:lnTo>
                  <a:lnTo>
                    <a:pt x="66" y="167"/>
                  </a:lnTo>
                  <a:lnTo>
                    <a:pt x="65" y="172"/>
                  </a:lnTo>
                  <a:lnTo>
                    <a:pt x="63" y="175"/>
                  </a:lnTo>
                  <a:lnTo>
                    <a:pt x="60" y="176"/>
                  </a:lnTo>
                  <a:lnTo>
                    <a:pt x="55" y="175"/>
                  </a:lnTo>
                  <a:lnTo>
                    <a:pt x="50" y="174"/>
                  </a:lnTo>
                  <a:lnTo>
                    <a:pt x="46" y="173"/>
                  </a:lnTo>
                  <a:lnTo>
                    <a:pt x="45" y="176"/>
                  </a:lnTo>
                  <a:lnTo>
                    <a:pt x="42" y="180"/>
                  </a:lnTo>
                  <a:lnTo>
                    <a:pt x="39" y="181"/>
                  </a:lnTo>
                  <a:lnTo>
                    <a:pt x="34" y="180"/>
                  </a:lnTo>
                  <a:lnTo>
                    <a:pt x="32" y="179"/>
                  </a:lnTo>
                  <a:lnTo>
                    <a:pt x="31" y="178"/>
                  </a:lnTo>
                  <a:lnTo>
                    <a:pt x="28" y="179"/>
                  </a:lnTo>
                  <a:lnTo>
                    <a:pt x="24" y="181"/>
                  </a:lnTo>
                  <a:lnTo>
                    <a:pt x="22" y="184"/>
                  </a:lnTo>
                  <a:lnTo>
                    <a:pt x="22" y="187"/>
                  </a:lnTo>
                  <a:lnTo>
                    <a:pt x="22" y="190"/>
                  </a:lnTo>
                  <a:lnTo>
                    <a:pt x="16" y="195"/>
                  </a:lnTo>
                  <a:lnTo>
                    <a:pt x="9" y="199"/>
                  </a:lnTo>
                  <a:lnTo>
                    <a:pt x="7" y="202"/>
                  </a:lnTo>
                  <a:lnTo>
                    <a:pt x="7" y="204"/>
                  </a:lnTo>
                  <a:lnTo>
                    <a:pt x="5" y="207"/>
                  </a:lnTo>
                  <a:lnTo>
                    <a:pt x="4" y="212"/>
                  </a:lnTo>
                  <a:lnTo>
                    <a:pt x="4" y="217"/>
                  </a:lnTo>
                  <a:lnTo>
                    <a:pt x="5" y="222"/>
                  </a:lnTo>
                  <a:lnTo>
                    <a:pt x="8" y="226"/>
                  </a:lnTo>
                  <a:lnTo>
                    <a:pt x="10" y="229"/>
                  </a:lnTo>
                  <a:lnTo>
                    <a:pt x="11" y="234"/>
                  </a:lnTo>
                  <a:lnTo>
                    <a:pt x="11" y="237"/>
                  </a:lnTo>
                  <a:lnTo>
                    <a:pt x="11" y="239"/>
                  </a:lnTo>
                  <a:lnTo>
                    <a:pt x="15" y="250"/>
                  </a:lnTo>
                  <a:lnTo>
                    <a:pt x="15" y="251"/>
                  </a:lnTo>
                  <a:lnTo>
                    <a:pt x="16" y="255"/>
                  </a:lnTo>
                  <a:lnTo>
                    <a:pt x="18" y="257"/>
                  </a:lnTo>
                  <a:lnTo>
                    <a:pt x="22" y="259"/>
                  </a:lnTo>
                  <a:lnTo>
                    <a:pt x="28" y="260"/>
                  </a:lnTo>
                  <a:lnTo>
                    <a:pt x="35" y="260"/>
                  </a:lnTo>
                  <a:lnTo>
                    <a:pt x="41" y="260"/>
                  </a:lnTo>
                  <a:lnTo>
                    <a:pt x="43" y="260"/>
                  </a:lnTo>
                  <a:lnTo>
                    <a:pt x="43" y="264"/>
                  </a:lnTo>
                  <a:lnTo>
                    <a:pt x="42" y="272"/>
                  </a:lnTo>
                  <a:lnTo>
                    <a:pt x="43" y="280"/>
                  </a:lnTo>
                  <a:lnTo>
                    <a:pt x="45" y="287"/>
                  </a:lnTo>
                  <a:lnTo>
                    <a:pt x="49" y="288"/>
                  </a:lnTo>
                  <a:lnTo>
                    <a:pt x="54" y="287"/>
                  </a:lnTo>
                  <a:lnTo>
                    <a:pt x="60" y="285"/>
                  </a:lnTo>
                  <a:lnTo>
                    <a:pt x="64" y="286"/>
                  </a:lnTo>
                  <a:lnTo>
                    <a:pt x="69" y="290"/>
                  </a:lnTo>
                  <a:lnTo>
                    <a:pt x="73" y="294"/>
                  </a:lnTo>
                  <a:lnTo>
                    <a:pt x="78" y="298"/>
                  </a:lnTo>
                  <a:lnTo>
                    <a:pt x="79" y="300"/>
                  </a:lnTo>
                  <a:lnTo>
                    <a:pt x="79" y="297"/>
                  </a:lnTo>
                  <a:lnTo>
                    <a:pt x="80" y="294"/>
                  </a:lnTo>
                  <a:lnTo>
                    <a:pt x="83" y="290"/>
                  </a:lnTo>
                  <a:lnTo>
                    <a:pt x="86" y="290"/>
                  </a:lnTo>
                  <a:lnTo>
                    <a:pt x="92" y="290"/>
                  </a:lnTo>
                  <a:lnTo>
                    <a:pt x="96" y="289"/>
                  </a:lnTo>
                  <a:lnTo>
                    <a:pt x="100" y="289"/>
                  </a:lnTo>
                  <a:lnTo>
                    <a:pt x="100" y="292"/>
                  </a:lnTo>
                  <a:lnTo>
                    <a:pt x="98" y="297"/>
                  </a:lnTo>
                  <a:lnTo>
                    <a:pt x="96" y="305"/>
                  </a:lnTo>
                  <a:lnTo>
                    <a:pt x="94" y="315"/>
                  </a:lnTo>
                  <a:lnTo>
                    <a:pt x="89" y="323"/>
                  </a:lnTo>
                  <a:lnTo>
                    <a:pt x="84" y="330"/>
                  </a:lnTo>
                  <a:lnTo>
                    <a:pt x="80" y="335"/>
                  </a:lnTo>
                  <a:lnTo>
                    <a:pt x="78" y="340"/>
                  </a:lnTo>
                  <a:lnTo>
                    <a:pt x="75" y="342"/>
                  </a:lnTo>
                  <a:lnTo>
                    <a:pt x="70" y="342"/>
                  </a:lnTo>
                  <a:lnTo>
                    <a:pt x="64" y="342"/>
                  </a:lnTo>
                  <a:lnTo>
                    <a:pt x="58" y="345"/>
                  </a:lnTo>
                  <a:lnTo>
                    <a:pt x="55" y="347"/>
                  </a:lnTo>
                  <a:lnTo>
                    <a:pt x="55" y="350"/>
                  </a:lnTo>
                  <a:lnTo>
                    <a:pt x="57" y="354"/>
                  </a:lnTo>
                  <a:lnTo>
                    <a:pt x="61" y="356"/>
                  </a:lnTo>
                  <a:lnTo>
                    <a:pt x="64" y="356"/>
                  </a:lnTo>
                  <a:lnTo>
                    <a:pt x="68" y="355"/>
                  </a:lnTo>
                  <a:lnTo>
                    <a:pt x="72" y="353"/>
                  </a:lnTo>
                  <a:lnTo>
                    <a:pt x="77" y="349"/>
                  </a:lnTo>
                  <a:lnTo>
                    <a:pt x="84" y="347"/>
                  </a:lnTo>
                  <a:lnTo>
                    <a:pt x="89" y="343"/>
                  </a:lnTo>
                  <a:lnTo>
                    <a:pt x="94" y="339"/>
                  </a:lnTo>
                  <a:lnTo>
                    <a:pt x="98" y="335"/>
                  </a:lnTo>
                  <a:lnTo>
                    <a:pt x="101" y="333"/>
                  </a:lnTo>
                  <a:lnTo>
                    <a:pt x="106" y="333"/>
                  </a:lnTo>
                  <a:lnTo>
                    <a:pt x="109" y="334"/>
                  </a:lnTo>
                  <a:lnTo>
                    <a:pt x="113" y="333"/>
                  </a:lnTo>
                  <a:lnTo>
                    <a:pt x="115" y="330"/>
                  </a:lnTo>
                  <a:lnTo>
                    <a:pt x="116" y="325"/>
                  </a:lnTo>
                  <a:lnTo>
                    <a:pt x="117" y="320"/>
                  </a:lnTo>
                  <a:lnTo>
                    <a:pt x="118" y="318"/>
                  </a:lnTo>
                  <a:lnTo>
                    <a:pt x="121" y="316"/>
                  </a:lnTo>
                  <a:lnTo>
                    <a:pt x="125" y="312"/>
                  </a:lnTo>
                  <a:lnTo>
                    <a:pt x="131" y="309"/>
                  </a:lnTo>
                  <a:lnTo>
                    <a:pt x="136" y="307"/>
                  </a:lnTo>
                  <a:lnTo>
                    <a:pt x="138" y="305"/>
                  </a:lnTo>
                  <a:lnTo>
                    <a:pt x="138" y="304"/>
                  </a:lnTo>
                  <a:lnTo>
                    <a:pt x="137" y="302"/>
                  </a:lnTo>
                  <a:lnTo>
                    <a:pt x="138" y="300"/>
                  </a:lnTo>
                  <a:lnTo>
                    <a:pt x="141" y="297"/>
                  </a:lnTo>
                  <a:lnTo>
                    <a:pt x="145" y="296"/>
                  </a:lnTo>
                  <a:lnTo>
                    <a:pt x="148" y="294"/>
                  </a:lnTo>
                  <a:lnTo>
                    <a:pt x="149" y="290"/>
                  </a:lnTo>
                  <a:lnTo>
                    <a:pt x="148" y="287"/>
                  </a:lnTo>
                  <a:lnTo>
                    <a:pt x="146" y="283"/>
                  </a:lnTo>
                  <a:lnTo>
                    <a:pt x="142" y="281"/>
                  </a:lnTo>
                  <a:lnTo>
                    <a:pt x="142" y="278"/>
                  </a:lnTo>
                  <a:lnTo>
                    <a:pt x="144" y="274"/>
                  </a:lnTo>
                  <a:lnTo>
                    <a:pt x="146" y="271"/>
                  </a:lnTo>
                  <a:lnTo>
                    <a:pt x="148" y="269"/>
                  </a:lnTo>
                  <a:lnTo>
                    <a:pt x="151" y="265"/>
                  </a:lnTo>
                  <a:lnTo>
                    <a:pt x="154" y="258"/>
                  </a:lnTo>
                  <a:lnTo>
                    <a:pt x="159" y="249"/>
                  </a:lnTo>
                  <a:lnTo>
                    <a:pt x="164" y="241"/>
                  </a:lnTo>
                  <a:lnTo>
                    <a:pt x="169" y="235"/>
                  </a:lnTo>
                  <a:lnTo>
                    <a:pt x="175" y="234"/>
                  </a:lnTo>
                  <a:lnTo>
                    <a:pt x="177" y="236"/>
                  </a:lnTo>
                  <a:lnTo>
                    <a:pt x="176" y="240"/>
                  </a:lnTo>
                  <a:lnTo>
                    <a:pt x="174" y="243"/>
                  </a:lnTo>
                  <a:lnTo>
                    <a:pt x="170" y="248"/>
                  </a:lnTo>
                  <a:lnTo>
                    <a:pt x="168" y="254"/>
                  </a:lnTo>
                  <a:lnTo>
                    <a:pt x="167" y="260"/>
                  </a:lnTo>
                  <a:lnTo>
                    <a:pt x="166" y="267"/>
                  </a:lnTo>
                  <a:lnTo>
                    <a:pt x="164" y="270"/>
                  </a:lnTo>
                  <a:lnTo>
                    <a:pt x="163" y="272"/>
                  </a:lnTo>
                  <a:lnTo>
                    <a:pt x="163" y="277"/>
                  </a:lnTo>
                  <a:lnTo>
                    <a:pt x="164" y="280"/>
                  </a:lnTo>
                  <a:lnTo>
                    <a:pt x="168" y="280"/>
                  </a:lnTo>
                  <a:lnTo>
                    <a:pt x="172" y="277"/>
                  </a:lnTo>
                  <a:lnTo>
                    <a:pt x="178" y="273"/>
                  </a:lnTo>
                  <a:lnTo>
                    <a:pt x="183" y="270"/>
                  </a:lnTo>
                  <a:lnTo>
                    <a:pt x="186" y="266"/>
                  </a:lnTo>
                  <a:lnTo>
                    <a:pt x="189" y="264"/>
                  </a:lnTo>
                  <a:lnTo>
                    <a:pt x="189" y="263"/>
                  </a:lnTo>
                  <a:lnTo>
                    <a:pt x="191" y="260"/>
                  </a:lnTo>
                  <a:lnTo>
                    <a:pt x="194" y="260"/>
                  </a:lnTo>
                  <a:lnTo>
                    <a:pt x="199" y="259"/>
                  </a:lnTo>
                  <a:lnTo>
                    <a:pt x="204" y="255"/>
                  </a:lnTo>
                  <a:lnTo>
                    <a:pt x="206" y="251"/>
                  </a:lnTo>
                  <a:lnTo>
                    <a:pt x="207" y="250"/>
                  </a:lnTo>
                  <a:lnTo>
                    <a:pt x="206" y="249"/>
                  </a:lnTo>
                  <a:lnTo>
                    <a:pt x="204" y="245"/>
                  </a:lnTo>
                  <a:lnTo>
                    <a:pt x="204" y="242"/>
                  </a:lnTo>
                  <a:lnTo>
                    <a:pt x="207" y="239"/>
                  </a:lnTo>
                  <a:lnTo>
                    <a:pt x="213" y="237"/>
                  </a:lnTo>
                  <a:lnTo>
                    <a:pt x="219" y="237"/>
                  </a:lnTo>
                  <a:lnTo>
                    <a:pt x="223" y="239"/>
                  </a:lnTo>
                  <a:lnTo>
                    <a:pt x="227" y="240"/>
                  </a:lnTo>
                  <a:lnTo>
                    <a:pt x="230" y="242"/>
                  </a:lnTo>
                  <a:lnTo>
                    <a:pt x="235" y="243"/>
                  </a:lnTo>
                  <a:lnTo>
                    <a:pt x="242" y="245"/>
                  </a:lnTo>
                  <a:lnTo>
                    <a:pt x="250" y="248"/>
                  </a:lnTo>
                  <a:lnTo>
                    <a:pt x="257" y="249"/>
                  </a:lnTo>
                  <a:lnTo>
                    <a:pt x="260" y="249"/>
                  </a:lnTo>
                  <a:lnTo>
                    <a:pt x="262" y="248"/>
                  </a:lnTo>
                  <a:lnTo>
                    <a:pt x="266" y="248"/>
                  </a:lnTo>
                  <a:lnTo>
                    <a:pt x="270" y="248"/>
                  </a:lnTo>
                  <a:lnTo>
                    <a:pt x="275" y="249"/>
                  </a:lnTo>
                  <a:lnTo>
                    <a:pt x="280" y="250"/>
                  </a:lnTo>
                  <a:lnTo>
                    <a:pt x="288" y="250"/>
                  </a:lnTo>
                  <a:lnTo>
                    <a:pt x="296" y="250"/>
                  </a:lnTo>
                  <a:lnTo>
                    <a:pt x="301" y="250"/>
                  </a:lnTo>
                  <a:lnTo>
                    <a:pt x="306" y="251"/>
                  </a:lnTo>
                  <a:lnTo>
                    <a:pt x="311" y="255"/>
                  </a:lnTo>
                  <a:lnTo>
                    <a:pt x="316" y="258"/>
                  </a:lnTo>
                  <a:lnTo>
                    <a:pt x="322" y="259"/>
                  </a:lnTo>
                  <a:lnTo>
                    <a:pt x="327" y="260"/>
                  </a:lnTo>
                  <a:lnTo>
                    <a:pt x="328" y="260"/>
                  </a:lnTo>
                  <a:lnTo>
                    <a:pt x="329" y="262"/>
                  </a:lnTo>
                  <a:lnTo>
                    <a:pt x="330" y="263"/>
                  </a:lnTo>
                  <a:lnTo>
                    <a:pt x="334" y="266"/>
                  </a:lnTo>
                  <a:lnTo>
                    <a:pt x="338" y="269"/>
                  </a:lnTo>
                  <a:lnTo>
                    <a:pt x="344" y="270"/>
                  </a:lnTo>
                  <a:lnTo>
                    <a:pt x="349" y="271"/>
                  </a:lnTo>
                  <a:lnTo>
                    <a:pt x="352" y="271"/>
                  </a:lnTo>
                  <a:lnTo>
                    <a:pt x="354" y="269"/>
                  </a:lnTo>
                  <a:lnTo>
                    <a:pt x="356" y="265"/>
                  </a:lnTo>
                  <a:lnTo>
                    <a:pt x="357" y="262"/>
                  </a:lnTo>
                  <a:lnTo>
                    <a:pt x="359" y="262"/>
                  </a:lnTo>
                  <a:lnTo>
                    <a:pt x="365" y="263"/>
                  </a:lnTo>
                  <a:lnTo>
                    <a:pt x="372" y="265"/>
                  </a:lnTo>
                  <a:lnTo>
                    <a:pt x="377" y="266"/>
                  </a:lnTo>
                  <a:lnTo>
                    <a:pt x="383" y="269"/>
                  </a:lnTo>
                  <a:lnTo>
                    <a:pt x="388" y="273"/>
                  </a:lnTo>
                  <a:lnTo>
                    <a:pt x="392" y="279"/>
                  </a:lnTo>
                  <a:lnTo>
                    <a:pt x="397" y="283"/>
                  </a:lnTo>
                  <a:lnTo>
                    <a:pt x="401" y="286"/>
                  </a:lnTo>
                  <a:lnTo>
                    <a:pt x="402" y="287"/>
                  </a:lnTo>
                  <a:lnTo>
                    <a:pt x="412" y="297"/>
                  </a:lnTo>
                  <a:lnTo>
                    <a:pt x="418" y="303"/>
                  </a:lnTo>
                  <a:lnTo>
                    <a:pt x="419" y="303"/>
                  </a:lnTo>
                  <a:lnTo>
                    <a:pt x="421" y="303"/>
                  </a:lnTo>
                  <a:lnTo>
                    <a:pt x="424" y="304"/>
                  </a:lnTo>
                  <a:lnTo>
                    <a:pt x="427" y="307"/>
                  </a:lnTo>
                  <a:lnTo>
                    <a:pt x="432" y="311"/>
                  </a:lnTo>
                  <a:lnTo>
                    <a:pt x="437" y="317"/>
                  </a:lnTo>
                  <a:lnTo>
                    <a:pt x="441" y="321"/>
                  </a:lnTo>
                  <a:lnTo>
                    <a:pt x="443" y="324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6" name="Google Shape;2864;p71" title="WA">
              <a:extLst>
                <a:ext uri="{FF2B5EF4-FFF2-40B4-BE49-F238E27FC236}">
                  <a16:creationId xmlns:a16="http://schemas.microsoft.com/office/drawing/2014/main" id="{41C9504E-50FB-7FC4-B2F4-0FE06A44E0E3}"/>
                </a:ext>
              </a:extLst>
            </p:cNvPr>
            <p:cNvSpPr/>
            <p:nvPr/>
          </p:nvSpPr>
          <p:spPr>
            <a:xfrm>
              <a:off x="1757127" y="2544064"/>
              <a:ext cx="738111" cy="533400"/>
            </a:xfrm>
            <a:custGeom>
              <a:avLst/>
              <a:gdLst/>
              <a:ahLst/>
              <a:cxnLst/>
              <a:rect l="l" t="t" r="r" b="b"/>
              <a:pathLst>
                <a:path w="730" h="517" extrusionOk="0">
                  <a:moveTo>
                    <a:pt x="26" y="112"/>
                  </a:moveTo>
                  <a:lnTo>
                    <a:pt x="17" y="255"/>
                  </a:lnTo>
                  <a:lnTo>
                    <a:pt x="34" y="255"/>
                  </a:lnTo>
                  <a:lnTo>
                    <a:pt x="24" y="285"/>
                  </a:lnTo>
                  <a:lnTo>
                    <a:pt x="11" y="268"/>
                  </a:lnTo>
                  <a:lnTo>
                    <a:pt x="0" y="304"/>
                  </a:lnTo>
                  <a:lnTo>
                    <a:pt x="51" y="333"/>
                  </a:lnTo>
                  <a:lnTo>
                    <a:pt x="53" y="346"/>
                  </a:lnTo>
                  <a:lnTo>
                    <a:pt x="66" y="348"/>
                  </a:lnTo>
                  <a:lnTo>
                    <a:pt x="133" y="452"/>
                  </a:lnTo>
                  <a:lnTo>
                    <a:pt x="207" y="449"/>
                  </a:lnTo>
                  <a:lnTo>
                    <a:pt x="262" y="473"/>
                  </a:lnTo>
                  <a:lnTo>
                    <a:pt x="289" y="469"/>
                  </a:lnTo>
                  <a:lnTo>
                    <a:pt x="456" y="473"/>
                  </a:lnTo>
                  <a:lnTo>
                    <a:pt x="646" y="517"/>
                  </a:lnTo>
                  <a:lnTo>
                    <a:pt x="650" y="460"/>
                  </a:lnTo>
                  <a:lnTo>
                    <a:pt x="730" y="129"/>
                  </a:lnTo>
                  <a:lnTo>
                    <a:pt x="224" y="0"/>
                  </a:lnTo>
                  <a:lnTo>
                    <a:pt x="228" y="97"/>
                  </a:lnTo>
                  <a:lnTo>
                    <a:pt x="203" y="177"/>
                  </a:lnTo>
                  <a:lnTo>
                    <a:pt x="199" y="219"/>
                  </a:lnTo>
                  <a:lnTo>
                    <a:pt x="146" y="234"/>
                  </a:lnTo>
                  <a:lnTo>
                    <a:pt x="142" y="213"/>
                  </a:lnTo>
                  <a:lnTo>
                    <a:pt x="186" y="186"/>
                  </a:lnTo>
                  <a:lnTo>
                    <a:pt x="182" y="165"/>
                  </a:lnTo>
                  <a:lnTo>
                    <a:pt x="144" y="169"/>
                  </a:lnTo>
                  <a:lnTo>
                    <a:pt x="173" y="144"/>
                  </a:lnTo>
                  <a:lnTo>
                    <a:pt x="194" y="127"/>
                  </a:lnTo>
                  <a:lnTo>
                    <a:pt x="30" y="25"/>
                  </a:lnTo>
                  <a:lnTo>
                    <a:pt x="17" y="53"/>
                  </a:lnTo>
                  <a:lnTo>
                    <a:pt x="26" y="112"/>
                  </a:lnTo>
                  <a:lnTo>
                    <a:pt x="26" y="112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7" name="Google Shape;2865;p71" title="UT">
              <a:extLst>
                <a:ext uri="{FF2B5EF4-FFF2-40B4-BE49-F238E27FC236}">
                  <a16:creationId xmlns:a16="http://schemas.microsoft.com/office/drawing/2014/main" id="{D8BBBA9B-014C-A5CC-D689-31067DC46596}"/>
                </a:ext>
              </a:extLst>
            </p:cNvPr>
            <p:cNvSpPr/>
            <p:nvPr/>
          </p:nvSpPr>
          <p:spPr>
            <a:xfrm>
              <a:off x="2439679" y="3674363"/>
              <a:ext cx="626997" cy="779463"/>
            </a:xfrm>
            <a:custGeom>
              <a:avLst/>
              <a:gdLst/>
              <a:ahLst/>
              <a:cxnLst/>
              <a:rect l="l" t="t" r="r" b="b"/>
              <a:pathLst>
                <a:path w="618" h="752" extrusionOk="0">
                  <a:moveTo>
                    <a:pt x="135" y="0"/>
                  </a:moveTo>
                  <a:lnTo>
                    <a:pt x="433" y="55"/>
                  </a:lnTo>
                  <a:lnTo>
                    <a:pt x="410" y="186"/>
                  </a:lnTo>
                  <a:lnTo>
                    <a:pt x="618" y="218"/>
                  </a:lnTo>
                  <a:lnTo>
                    <a:pt x="538" y="752"/>
                  </a:lnTo>
                  <a:lnTo>
                    <a:pt x="0" y="663"/>
                  </a:lnTo>
                  <a:lnTo>
                    <a:pt x="135" y="0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8" name="Google Shape;2866;p71" title="OR">
              <a:extLst>
                <a:ext uri="{FF2B5EF4-FFF2-40B4-BE49-F238E27FC236}">
                  <a16:creationId xmlns:a16="http://schemas.microsoft.com/office/drawing/2014/main" id="{569E6565-C746-D2F4-065E-FE62EF37E823}"/>
                </a:ext>
              </a:extLst>
            </p:cNvPr>
            <p:cNvSpPr/>
            <p:nvPr/>
          </p:nvSpPr>
          <p:spPr>
            <a:xfrm>
              <a:off x="1558710" y="2869501"/>
              <a:ext cx="884145" cy="739775"/>
            </a:xfrm>
            <a:custGeom>
              <a:avLst/>
              <a:gdLst/>
              <a:ahLst/>
              <a:cxnLst/>
              <a:rect l="l" t="t" r="r" b="b"/>
              <a:pathLst>
                <a:path w="871" h="720" extrusionOk="0">
                  <a:moveTo>
                    <a:pt x="0" y="537"/>
                  </a:moveTo>
                  <a:lnTo>
                    <a:pt x="38" y="355"/>
                  </a:lnTo>
                  <a:lnTo>
                    <a:pt x="82" y="302"/>
                  </a:lnTo>
                  <a:lnTo>
                    <a:pt x="188" y="0"/>
                  </a:lnTo>
                  <a:lnTo>
                    <a:pt x="243" y="15"/>
                  </a:lnTo>
                  <a:lnTo>
                    <a:pt x="245" y="28"/>
                  </a:lnTo>
                  <a:lnTo>
                    <a:pt x="258" y="30"/>
                  </a:lnTo>
                  <a:lnTo>
                    <a:pt x="325" y="134"/>
                  </a:lnTo>
                  <a:lnTo>
                    <a:pt x="399" y="133"/>
                  </a:lnTo>
                  <a:lnTo>
                    <a:pt x="454" y="157"/>
                  </a:lnTo>
                  <a:lnTo>
                    <a:pt x="481" y="152"/>
                  </a:lnTo>
                  <a:lnTo>
                    <a:pt x="648" y="157"/>
                  </a:lnTo>
                  <a:lnTo>
                    <a:pt x="838" y="199"/>
                  </a:lnTo>
                  <a:lnTo>
                    <a:pt x="848" y="224"/>
                  </a:lnTo>
                  <a:lnTo>
                    <a:pt x="871" y="256"/>
                  </a:lnTo>
                  <a:lnTo>
                    <a:pt x="806" y="353"/>
                  </a:lnTo>
                  <a:lnTo>
                    <a:pt x="766" y="389"/>
                  </a:lnTo>
                  <a:lnTo>
                    <a:pt x="760" y="416"/>
                  </a:lnTo>
                  <a:lnTo>
                    <a:pt x="783" y="444"/>
                  </a:lnTo>
                  <a:lnTo>
                    <a:pt x="756" y="503"/>
                  </a:lnTo>
                  <a:lnTo>
                    <a:pt x="703" y="720"/>
                  </a:lnTo>
                  <a:lnTo>
                    <a:pt x="410" y="650"/>
                  </a:lnTo>
                  <a:lnTo>
                    <a:pt x="0" y="537"/>
                  </a:lnTo>
                  <a:lnTo>
                    <a:pt x="0" y="537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9" name="Google Shape;2867;p71" title="CA">
              <a:extLst>
                <a:ext uri="{FF2B5EF4-FFF2-40B4-BE49-F238E27FC236}">
                  <a16:creationId xmlns:a16="http://schemas.microsoft.com/office/drawing/2014/main" id="{00424DAE-2738-D4D2-7E36-5A800308A71F}"/>
                </a:ext>
              </a:extLst>
            </p:cNvPr>
            <p:cNvSpPr/>
            <p:nvPr/>
          </p:nvSpPr>
          <p:spPr>
            <a:xfrm>
              <a:off x="1476169" y="3425126"/>
              <a:ext cx="879383" cy="1482725"/>
            </a:xfrm>
            <a:custGeom>
              <a:avLst/>
              <a:gdLst/>
              <a:ahLst/>
              <a:cxnLst/>
              <a:rect l="l" t="t" r="r" b="b"/>
              <a:pathLst>
                <a:path w="865" h="1443" extrusionOk="0">
                  <a:moveTo>
                    <a:pt x="29" y="293"/>
                  </a:moveTo>
                  <a:lnTo>
                    <a:pt x="4" y="405"/>
                  </a:lnTo>
                  <a:lnTo>
                    <a:pt x="87" y="586"/>
                  </a:lnTo>
                  <a:lnTo>
                    <a:pt x="103" y="574"/>
                  </a:lnTo>
                  <a:lnTo>
                    <a:pt x="129" y="650"/>
                  </a:lnTo>
                  <a:lnTo>
                    <a:pt x="87" y="597"/>
                  </a:lnTo>
                  <a:lnTo>
                    <a:pt x="78" y="681"/>
                  </a:lnTo>
                  <a:lnTo>
                    <a:pt x="125" y="732"/>
                  </a:lnTo>
                  <a:lnTo>
                    <a:pt x="93" y="803"/>
                  </a:lnTo>
                  <a:lnTo>
                    <a:pt x="184" y="994"/>
                  </a:lnTo>
                  <a:lnTo>
                    <a:pt x="164" y="1065"/>
                  </a:lnTo>
                  <a:lnTo>
                    <a:pt x="283" y="1120"/>
                  </a:lnTo>
                  <a:lnTo>
                    <a:pt x="327" y="1177"/>
                  </a:lnTo>
                  <a:lnTo>
                    <a:pt x="378" y="1196"/>
                  </a:lnTo>
                  <a:lnTo>
                    <a:pt x="378" y="1230"/>
                  </a:lnTo>
                  <a:lnTo>
                    <a:pt x="411" y="1238"/>
                  </a:lnTo>
                  <a:lnTo>
                    <a:pt x="481" y="1348"/>
                  </a:lnTo>
                  <a:lnTo>
                    <a:pt x="481" y="1426"/>
                  </a:lnTo>
                  <a:lnTo>
                    <a:pt x="789" y="1443"/>
                  </a:lnTo>
                  <a:lnTo>
                    <a:pt x="770" y="1413"/>
                  </a:lnTo>
                  <a:lnTo>
                    <a:pt x="779" y="1365"/>
                  </a:lnTo>
                  <a:lnTo>
                    <a:pt x="829" y="1287"/>
                  </a:lnTo>
                  <a:lnTo>
                    <a:pt x="865" y="1264"/>
                  </a:lnTo>
                  <a:lnTo>
                    <a:pt x="844" y="1236"/>
                  </a:lnTo>
                  <a:lnTo>
                    <a:pt x="831" y="1160"/>
                  </a:lnTo>
                  <a:lnTo>
                    <a:pt x="388" y="497"/>
                  </a:lnTo>
                  <a:lnTo>
                    <a:pt x="492" y="113"/>
                  </a:lnTo>
                  <a:lnTo>
                    <a:pt x="82" y="0"/>
                  </a:lnTo>
                  <a:lnTo>
                    <a:pt x="70" y="23"/>
                  </a:lnTo>
                  <a:lnTo>
                    <a:pt x="0" y="192"/>
                  </a:lnTo>
                  <a:lnTo>
                    <a:pt x="29" y="293"/>
                  </a:lnTo>
                  <a:lnTo>
                    <a:pt x="29" y="293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0" name="Google Shape;2868;p71" title="NV">
              <a:extLst>
                <a:ext uri="{FF2B5EF4-FFF2-40B4-BE49-F238E27FC236}">
                  <a16:creationId xmlns:a16="http://schemas.microsoft.com/office/drawing/2014/main" id="{6015EE58-6791-BD1A-D4C5-729B036DD808}"/>
                </a:ext>
              </a:extLst>
            </p:cNvPr>
            <p:cNvSpPr/>
            <p:nvPr/>
          </p:nvSpPr>
          <p:spPr>
            <a:xfrm>
              <a:off x="1868240" y="3541014"/>
              <a:ext cx="711126" cy="1076325"/>
            </a:xfrm>
            <a:custGeom>
              <a:avLst/>
              <a:gdLst/>
              <a:ahLst/>
              <a:cxnLst/>
              <a:rect l="l" t="t" r="r" b="b"/>
              <a:pathLst>
                <a:path w="696" h="1047" extrusionOk="0">
                  <a:moveTo>
                    <a:pt x="0" y="384"/>
                  </a:moveTo>
                  <a:lnTo>
                    <a:pt x="443" y="1047"/>
                  </a:lnTo>
                  <a:lnTo>
                    <a:pt x="458" y="904"/>
                  </a:lnTo>
                  <a:lnTo>
                    <a:pt x="483" y="897"/>
                  </a:lnTo>
                  <a:lnTo>
                    <a:pt x="525" y="921"/>
                  </a:lnTo>
                  <a:lnTo>
                    <a:pt x="561" y="796"/>
                  </a:lnTo>
                  <a:lnTo>
                    <a:pt x="696" y="133"/>
                  </a:lnTo>
                  <a:lnTo>
                    <a:pt x="397" y="70"/>
                  </a:lnTo>
                  <a:lnTo>
                    <a:pt x="104" y="0"/>
                  </a:lnTo>
                  <a:lnTo>
                    <a:pt x="0" y="384"/>
                  </a:lnTo>
                  <a:lnTo>
                    <a:pt x="0" y="384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1" name="Google Shape;2869;p71" title="ID">
              <a:extLst>
                <a:ext uri="{FF2B5EF4-FFF2-40B4-BE49-F238E27FC236}">
                  <a16:creationId xmlns:a16="http://schemas.microsoft.com/office/drawing/2014/main" id="{E9A4AED6-20F1-120E-32E6-CE3AD32755EF}"/>
                </a:ext>
              </a:extLst>
            </p:cNvPr>
            <p:cNvSpPr/>
            <p:nvPr/>
          </p:nvSpPr>
          <p:spPr>
            <a:xfrm>
              <a:off x="2273010" y="2674238"/>
              <a:ext cx="663506" cy="1055688"/>
            </a:xfrm>
            <a:custGeom>
              <a:avLst/>
              <a:gdLst/>
              <a:ahLst/>
              <a:cxnLst/>
              <a:rect l="l" t="t" r="r" b="b"/>
              <a:pathLst>
                <a:path w="654" h="1027" extrusionOk="0">
                  <a:moveTo>
                    <a:pt x="0" y="909"/>
                  </a:moveTo>
                  <a:lnTo>
                    <a:pt x="53" y="692"/>
                  </a:lnTo>
                  <a:lnTo>
                    <a:pt x="80" y="633"/>
                  </a:lnTo>
                  <a:lnTo>
                    <a:pt x="57" y="605"/>
                  </a:lnTo>
                  <a:lnTo>
                    <a:pt x="63" y="578"/>
                  </a:lnTo>
                  <a:lnTo>
                    <a:pt x="103" y="542"/>
                  </a:lnTo>
                  <a:lnTo>
                    <a:pt x="168" y="445"/>
                  </a:lnTo>
                  <a:lnTo>
                    <a:pt x="145" y="413"/>
                  </a:lnTo>
                  <a:lnTo>
                    <a:pt x="135" y="388"/>
                  </a:lnTo>
                  <a:lnTo>
                    <a:pt x="139" y="333"/>
                  </a:lnTo>
                  <a:lnTo>
                    <a:pt x="219" y="0"/>
                  </a:lnTo>
                  <a:lnTo>
                    <a:pt x="304" y="19"/>
                  </a:lnTo>
                  <a:lnTo>
                    <a:pt x="276" y="149"/>
                  </a:lnTo>
                  <a:lnTo>
                    <a:pt x="295" y="194"/>
                  </a:lnTo>
                  <a:lnTo>
                    <a:pt x="297" y="223"/>
                  </a:lnTo>
                  <a:lnTo>
                    <a:pt x="287" y="228"/>
                  </a:lnTo>
                  <a:lnTo>
                    <a:pt x="320" y="259"/>
                  </a:lnTo>
                  <a:lnTo>
                    <a:pt x="354" y="342"/>
                  </a:lnTo>
                  <a:lnTo>
                    <a:pt x="365" y="417"/>
                  </a:lnTo>
                  <a:lnTo>
                    <a:pt x="371" y="457"/>
                  </a:lnTo>
                  <a:lnTo>
                    <a:pt x="346" y="495"/>
                  </a:lnTo>
                  <a:lnTo>
                    <a:pt x="363" y="512"/>
                  </a:lnTo>
                  <a:lnTo>
                    <a:pt x="409" y="487"/>
                  </a:lnTo>
                  <a:lnTo>
                    <a:pt x="439" y="618"/>
                  </a:lnTo>
                  <a:lnTo>
                    <a:pt x="460" y="626"/>
                  </a:lnTo>
                  <a:lnTo>
                    <a:pt x="464" y="664"/>
                  </a:lnTo>
                  <a:lnTo>
                    <a:pt x="523" y="679"/>
                  </a:lnTo>
                  <a:lnTo>
                    <a:pt x="616" y="679"/>
                  </a:lnTo>
                  <a:lnTo>
                    <a:pt x="654" y="696"/>
                  </a:lnTo>
                  <a:lnTo>
                    <a:pt x="599" y="1027"/>
                  </a:lnTo>
                  <a:lnTo>
                    <a:pt x="299" y="972"/>
                  </a:lnTo>
                  <a:lnTo>
                    <a:pt x="0" y="909"/>
                  </a:lnTo>
                  <a:lnTo>
                    <a:pt x="0" y="9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2" name="Google Shape;2870;p71" title="MT">
              <a:extLst>
                <a:ext uri="{FF2B5EF4-FFF2-40B4-BE49-F238E27FC236}">
                  <a16:creationId xmlns:a16="http://schemas.microsoft.com/office/drawing/2014/main" id="{5667B312-CE89-2D1C-5795-D7D5807BEA74}"/>
                </a:ext>
              </a:extLst>
            </p:cNvPr>
            <p:cNvSpPr/>
            <p:nvPr/>
          </p:nvSpPr>
          <p:spPr>
            <a:xfrm>
              <a:off x="2552381" y="2694876"/>
              <a:ext cx="1138118" cy="712787"/>
            </a:xfrm>
            <a:custGeom>
              <a:avLst/>
              <a:gdLst/>
              <a:ahLst/>
              <a:cxnLst/>
              <a:rect l="l" t="t" r="r" b="b"/>
              <a:pathLst>
                <a:path w="1118" h="692" extrusionOk="0">
                  <a:moveTo>
                    <a:pt x="19" y="175"/>
                  </a:moveTo>
                  <a:lnTo>
                    <a:pt x="21" y="204"/>
                  </a:lnTo>
                  <a:lnTo>
                    <a:pt x="11" y="209"/>
                  </a:lnTo>
                  <a:lnTo>
                    <a:pt x="44" y="240"/>
                  </a:lnTo>
                  <a:lnTo>
                    <a:pt x="78" y="323"/>
                  </a:lnTo>
                  <a:lnTo>
                    <a:pt x="89" y="398"/>
                  </a:lnTo>
                  <a:lnTo>
                    <a:pt x="95" y="438"/>
                  </a:lnTo>
                  <a:lnTo>
                    <a:pt x="70" y="476"/>
                  </a:lnTo>
                  <a:lnTo>
                    <a:pt x="87" y="493"/>
                  </a:lnTo>
                  <a:lnTo>
                    <a:pt x="133" y="468"/>
                  </a:lnTo>
                  <a:lnTo>
                    <a:pt x="163" y="599"/>
                  </a:lnTo>
                  <a:lnTo>
                    <a:pt x="184" y="607"/>
                  </a:lnTo>
                  <a:lnTo>
                    <a:pt x="188" y="645"/>
                  </a:lnTo>
                  <a:lnTo>
                    <a:pt x="205" y="662"/>
                  </a:lnTo>
                  <a:lnTo>
                    <a:pt x="247" y="660"/>
                  </a:lnTo>
                  <a:lnTo>
                    <a:pt x="340" y="660"/>
                  </a:lnTo>
                  <a:lnTo>
                    <a:pt x="378" y="677"/>
                  </a:lnTo>
                  <a:lnTo>
                    <a:pt x="390" y="609"/>
                  </a:lnTo>
                  <a:lnTo>
                    <a:pt x="694" y="654"/>
                  </a:lnTo>
                  <a:lnTo>
                    <a:pt x="1068" y="692"/>
                  </a:lnTo>
                  <a:lnTo>
                    <a:pt x="1080" y="567"/>
                  </a:lnTo>
                  <a:lnTo>
                    <a:pt x="1118" y="162"/>
                  </a:lnTo>
                  <a:lnTo>
                    <a:pt x="622" y="105"/>
                  </a:lnTo>
                  <a:lnTo>
                    <a:pt x="376" y="67"/>
                  </a:lnTo>
                  <a:lnTo>
                    <a:pt x="28" y="0"/>
                  </a:lnTo>
                  <a:lnTo>
                    <a:pt x="0" y="130"/>
                  </a:lnTo>
                  <a:lnTo>
                    <a:pt x="19" y="175"/>
                  </a:lnTo>
                  <a:lnTo>
                    <a:pt x="19" y="175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3" name="Google Shape;2871;p71" title="AZ">
              <a:extLst>
                <a:ext uri="{FF2B5EF4-FFF2-40B4-BE49-F238E27FC236}">
                  <a16:creationId xmlns:a16="http://schemas.microsoft.com/office/drawing/2014/main" id="{D0F7C1EA-9FBD-9AD1-F53C-E15167B61780}"/>
                </a:ext>
              </a:extLst>
            </p:cNvPr>
            <p:cNvSpPr/>
            <p:nvPr/>
          </p:nvSpPr>
          <p:spPr>
            <a:xfrm>
              <a:off x="2231740" y="4360163"/>
              <a:ext cx="755571" cy="863600"/>
            </a:xfrm>
            <a:custGeom>
              <a:avLst/>
              <a:gdLst/>
              <a:ahLst/>
              <a:cxnLst/>
              <a:rect l="l" t="t" r="r" b="b"/>
              <a:pathLst>
                <a:path w="746" h="840" extrusionOk="0">
                  <a:moveTo>
                    <a:pt x="48" y="534"/>
                  </a:moveTo>
                  <a:lnTo>
                    <a:pt x="29" y="504"/>
                  </a:lnTo>
                  <a:lnTo>
                    <a:pt x="38" y="456"/>
                  </a:lnTo>
                  <a:lnTo>
                    <a:pt x="88" y="378"/>
                  </a:lnTo>
                  <a:lnTo>
                    <a:pt x="124" y="355"/>
                  </a:lnTo>
                  <a:lnTo>
                    <a:pt x="103" y="327"/>
                  </a:lnTo>
                  <a:lnTo>
                    <a:pt x="90" y="251"/>
                  </a:lnTo>
                  <a:lnTo>
                    <a:pt x="105" y="108"/>
                  </a:lnTo>
                  <a:lnTo>
                    <a:pt x="130" y="101"/>
                  </a:lnTo>
                  <a:lnTo>
                    <a:pt x="172" y="125"/>
                  </a:lnTo>
                  <a:lnTo>
                    <a:pt x="208" y="0"/>
                  </a:lnTo>
                  <a:lnTo>
                    <a:pt x="746" y="89"/>
                  </a:lnTo>
                  <a:lnTo>
                    <a:pt x="634" y="840"/>
                  </a:lnTo>
                  <a:lnTo>
                    <a:pt x="468" y="817"/>
                  </a:lnTo>
                  <a:lnTo>
                    <a:pt x="366" y="789"/>
                  </a:lnTo>
                  <a:lnTo>
                    <a:pt x="154" y="705"/>
                  </a:lnTo>
                  <a:lnTo>
                    <a:pt x="0" y="576"/>
                  </a:lnTo>
                  <a:lnTo>
                    <a:pt x="48" y="534"/>
                  </a:lnTo>
                  <a:lnTo>
                    <a:pt x="48" y="534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3200">
                <a:ea typeface="Verdana"/>
                <a:sym typeface="Verdana"/>
              </a:endParaRPr>
            </a:p>
          </p:txBody>
        </p:sp>
        <p:sp>
          <p:nvSpPr>
            <p:cNvPr id="154" name="Google Shape;2872;p71" title="WY">
              <a:extLst>
                <a:ext uri="{FF2B5EF4-FFF2-40B4-BE49-F238E27FC236}">
                  <a16:creationId xmlns:a16="http://schemas.microsoft.com/office/drawing/2014/main" id="{44E5175E-671F-F3A1-915D-769519BD6192}"/>
                </a:ext>
              </a:extLst>
            </p:cNvPr>
            <p:cNvSpPr/>
            <p:nvPr/>
          </p:nvSpPr>
          <p:spPr>
            <a:xfrm>
              <a:off x="2857149" y="3321938"/>
              <a:ext cx="782555" cy="636588"/>
            </a:xfrm>
            <a:custGeom>
              <a:avLst/>
              <a:gdLst/>
              <a:ahLst/>
              <a:cxnLst/>
              <a:rect l="l" t="t" r="r" b="b"/>
              <a:pathLst>
                <a:path w="770" h="619" extrusionOk="0">
                  <a:moveTo>
                    <a:pt x="0" y="530"/>
                  </a:moveTo>
                  <a:lnTo>
                    <a:pt x="92" y="0"/>
                  </a:lnTo>
                  <a:lnTo>
                    <a:pt x="396" y="45"/>
                  </a:lnTo>
                  <a:lnTo>
                    <a:pt x="770" y="83"/>
                  </a:lnTo>
                  <a:lnTo>
                    <a:pt x="744" y="351"/>
                  </a:lnTo>
                  <a:lnTo>
                    <a:pt x="719" y="619"/>
                  </a:lnTo>
                  <a:lnTo>
                    <a:pt x="208" y="562"/>
                  </a:lnTo>
                  <a:lnTo>
                    <a:pt x="0" y="530"/>
                  </a:lnTo>
                  <a:lnTo>
                    <a:pt x="0" y="53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5" name="Google Shape;2873;p71" title="CO">
              <a:extLst>
                <a:ext uri="{FF2B5EF4-FFF2-40B4-BE49-F238E27FC236}">
                  <a16:creationId xmlns:a16="http://schemas.microsoft.com/office/drawing/2014/main" id="{F736805B-43A4-1E41-ED28-C82EAB2A2B76}"/>
                </a:ext>
              </a:extLst>
            </p:cNvPr>
            <p:cNvSpPr/>
            <p:nvPr/>
          </p:nvSpPr>
          <p:spPr>
            <a:xfrm>
              <a:off x="2987310" y="3899788"/>
              <a:ext cx="809540" cy="631825"/>
            </a:xfrm>
            <a:custGeom>
              <a:avLst/>
              <a:gdLst/>
              <a:ahLst/>
              <a:cxnLst/>
              <a:rect l="l" t="t" r="r" b="b"/>
              <a:pathLst>
                <a:path w="796" h="612" extrusionOk="0">
                  <a:moveTo>
                    <a:pt x="80" y="0"/>
                  </a:moveTo>
                  <a:lnTo>
                    <a:pt x="591" y="57"/>
                  </a:lnTo>
                  <a:lnTo>
                    <a:pt x="796" y="74"/>
                  </a:lnTo>
                  <a:lnTo>
                    <a:pt x="789" y="207"/>
                  </a:lnTo>
                  <a:lnTo>
                    <a:pt x="760" y="612"/>
                  </a:lnTo>
                  <a:lnTo>
                    <a:pt x="656" y="605"/>
                  </a:lnTo>
                  <a:lnTo>
                    <a:pt x="331" y="576"/>
                  </a:lnTo>
                  <a:lnTo>
                    <a:pt x="0" y="534"/>
                  </a:lnTo>
                  <a:lnTo>
                    <a:pt x="80" y="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6" name="Google Shape;2874;p71" title="NM">
              <a:extLst>
                <a:ext uri="{FF2B5EF4-FFF2-40B4-BE49-F238E27FC236}">
                  <a16:creationId xmlns:a16="http://schemas.microsoft.com/office/drawing/2014/main" id="{202EBFBF-55A6-3659-EFFB-34EFDCBC4585}"/>
                </a:ext>
              </a:extLst>
            </p:cNvPr>
            <p:cNvSpPr/>
            <p:nvPr/>
          </p:nvSpPr>
          <p:spPr>
            <a:xfrm>
              <a:off x="2869847" y="4450651"/>
              <a:ext cx="782555" cy="785812"/>
            </a:xfrm>
            <a:custGeom>
              <a:avLst/>
              <a:gdLst/>
              <a:ahLst/>
              <a:cxnLst/>
              <a:rect l="l" t="t" r="r" b="b"/>
              <a:pathLst>
                <a:path w="768" h="764" extrusionOk="0">
                  <a:moveTo>
                    <a:pt x="97" y="764"/>
                  </a:moveTo>
                  <a:lnTo>
                    <a:pt x="106" y="707"/>
                  </a:lnTo>
                  <a:lnTo>
                    <a:pt x="298" y="732"/>
                  </a:lnTo>
                  <a:lnTo>
                    <a:pt x="290" y="704"/>
                  </a:lnTo>
                  <a:lnTo>
                    <a:pt x="705" y="742"/>
                  </a:lnTo>
                  <a:lnTo>
                    <a:pt x="768" y="71"/>
                  </a:lnTo>
                  <a:lnTo>
                    <a:pt x="443" y="42"/>
                  </a:lnTo>
                  <a:lnTo>
                    <a:pt x="112" y="0"/>
                  </a:lnTo>
                  <a:lnTo>
                    <a:pt x="0" y="751"/>
                  </a:lnTo>
                  <a:lnTo>
                    <a:pt x="97" y="764"/>
                  </a:lnTo>
                  <a:lnTo>
                    <a:pt x="97" y="764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7" name="Google Shape;2875;p71" title="TX">
              <a:extLst>
                <a:ext uri="{FF2B5EF4-FFF2-40B4-BE49-F238E27FC236}">
                  <a16:creationId xmlns:a16="http://schemas.microsoft.com/office/drawing/2014/main" id="{D561BC2A-2D5E-45C4-06F7-F28FD48AAA6E}"/>
                </a:ext>
              </a:extLst>
            </p:cNvPr>
            <p:cNvSpPr/>
            <p:nvPr/>
          </p:nvSpPr>
          <p:spPr>
            <a:xfrm>
              <a:off x="3168266" y="4593526"/>
              <a:ext cx="1547650" cy="1482725"/>
            </a:xfrm>
            <a:custGeom>
              <a:avLst/>
              <a:gdLst/>
              <a:ahLst/>
              <a:cxnLst/>
              <a:rect l="l" t="t" r="r" b="b"/>
              <a:pathLst>
                <a:path w="1527" h="1439" extrusionOk="0">
                  <a:moveTo>
                    <a:pt x="0" y="563"/>
                  </a:moveTo>
                  <a:lnTo>
                    <a:pt x="415" y="601"/>
                  </a:lnTo>
                  <a:lnTo>
                    <a:pt x="472" y="0"/>
                  </a:lnTo>
                  <a:lnTo>
                    <a:pt x="803" y="19"/>
                  </a:lnTo>
                  <a:lnTo>
                    <a:pt x="791" y="277"/>
                  </a:lnTo>
                  <a:lnTo>
                    <a:pt x="824" y="304"/>
                  </a:lnTo>
                  <a:lnTo>
                    <a:pt x="854" y="304"/>
                  </a:lnTo>
                  <a:lnTo>
                    <a:pt x="879" y="329"/>
                  </a:lnTo>
                  <a:lnTo>
                    <a:pt x="928" y="340"/>
                  </a:lnTo>
                  <a:lnTo>
                    <a:pt x="1029" y="384"/>
                  </a:lnTo>
                  <a:lnTo>
                    <a:pt x="1046" y="365"/>
                  </a:lnTo>
                  <a:lnTo>
                    <a:pt x="1111" y="403"/>
                  </a:lnTo>
                  <a:lnTo>
                    <a:pt x="1196" y="401"/>
                  </a:lnTo>
                  <a:lnTo>
                    <a:pt x="1255" y="384"/>
                  </a:lnTo>
                  <a:lnTo>
                    <a:pt x="1337" y="369"/>
                  </a:lnTo>
                  <a:lnTo>
                    <a:pt x="1411" y="409"/>
                  </a:lnTo>
                  <a:lnTo>
                    <a:pt x="1423" y="422"/>
                  </a:lnTo>
                  <a:lnTo>
                    <a:pt x="1463" y="422"/>
                  </a:lnTo>
                  <a:lnTo>
                    <a:pt x="1470" y="635"/>
                  </a:lnTo>
                  <a:lnTo>
                    <a:pt x="1527" y="739"/>
                  </a:lnTo>
                  <a:lnTo>
                    <a:pt x="1506" y="821"/>
                  </a:lnTo>
                  <a:lnTo>
                    <a:pt x="1510" y="889"/>
                  </a:lnTo>
                  <a:lnTo>
                    <a:pt x="1485" y="924"/>
                  </a:lnTo>
                  <a:lnTo>
                    <a:pt x="1495" y="935"/>
                  </a:lnTo>
                  <a:lnTo>
                    <a:pt x="1432" y="954"/>
                  </a:lnTo>
                  <a:lnTo>
                    <a:pt x="1383" y="960"/>
                  </a:lnTo>
                  <a:lnTo>
                    <a:pt x="1392" y="924"/>
                  </a:lnTo>
                  <a:lnTo>
                    <a:pt x="1366" y="945"/>
                  </a:lnTo>
                  <a:lnTo>
                    <a:pt x="1367" y="986"/>
                  </a:lnTo>
                  <a:lnTo>
                    <a:pt x="1333" y="1030"/>
                  </a:lnTo>
                  <a:lnTo>
                    <a:pt x="1153" y="1121"/>
                  </a:lnTo>
                  <a:lnTo>
                    <a:pt x="1096" y="1180"/>
                  </a:lnTo>
                  <a:lnTo>
                    <a:pt x="1042" y="1308"/>
                  </a:lnTo>
                  <a:lnTo>
                    <a:pt x="1086" y="1439"/>
                  </a:lnTo>
                  <a:lnTo>
                    <a:pt x="1044" y="1439"/>
                  </a:lnTo>
                  <a:lnTo>
                    <a:pt x="848" y="1370"/>
                  </a:lnTo>
                  <a:lnTo>
                    <a:pt x="827" y="1313"/>
                  </a:lnTo>
                  <a:lnTo>
                    <a:pt x="807" y="1289"/>
                  </a:lnTo>
                  <a:lnTo>
                    <a:pt x="801" y="1213"/>
                  </a:lnTo>
                  <a:lnTo>
                    <a:pt x="763" y="1186"/>
                  </a:lnTo>
                  <a:lnTo>
                    <a:pt x="658" y="984"/>
                  </a:lnTo>
                  <a:lnTo>
                    <a:pt x="607" y="946"/>
                  </a:lnTo>
                  <a:lnTo>
                    <a:pt x="592" y="914"/>
                  </a:lnTo>
                  <a:lnTo>
                    <a:pt x="438" y="907"/>
                  </a:lnTo>
                  <a:lnTo>
                    <a:pt x="356" y="1002"/>
                  </a:lnTo>
                  <a:lnTo>
                    <a:pt x="217" y="903"/>
                  </a:lnTo>
                  <a:lnTo>
                    <a:pt x="175" y="766"/>
                  </a:lnTo>
                  <a:lnTo>
                    <a:pt x="42" y="639"/>
                  </a:lnTo>
                  <a:lnTo>
                    <a:pt x="27" y="597"/>
                  </a:lnTo>
                  <a:lnTo>
                    <a:pt x="8" y="591"/>
                  </a:lnTo>
                  <a:lnTo>
                    <a:pt x="0" y="563"/>
                  </a:lnTo>
                  <a:lnTo>
                    <a:pt x="0" y="56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3200">
                <a:ea typeface="Verdana"/>
                <a:sym typeface="Verdana"/>
              </a:endParaRPr>
            </a:p>
          </p:txBody>
        </p:sp>
        <p:sp>
          <p:nvSpPr>
            <p:cNvPr id="158" name="Google Shape;2876;p71" title="ND">
              <a:extLst>
                <a:ext uri="{FF2B5EF4-FFF2-40B4-BE49-F238E27FC236}">
                  <a16:creationId xmlns:a16="http://schemas.microsoft.com/office/drawing/2014/main" id="{17774B79-46D4-9E75-BA41-973F2FB745F3}"/>
                </a:ext>
              </a:extLst>
            </p:cNvPr>
            <p:cNvSpPr/>
            <p:nvPr/>
          </p:nvSpPr>
          <p:spPr>
            <a:xfrm>
              <a:off x="3647641" y="2861563"/>
              <a:ext cx="733348" cy="450850"/>
            </a:xfrm>
            <a:custGeom>
              <a:avLst/>
              <a:gdLst/>
              <a:ahLst/>
              <a:cxnLst/>
              <a:rect l="l" t="t" r="r" b="b"/>
              <a:pathLst>
                <a:path w="718" h="441" extrusionOk="0">
                  <a:moveTo>
                    <a:pt x="38" y="0"/>
                  </a:moveTo>
                  <a:lnTo>
                    <a:pt x="663" y="32"/>
                  </a:lnTo>
                  <a:lnTo>
                    <a:pt x="667" y="142"/>
                  </a:lnTo>
                  <a:lnTo>
                    <a:pt x="696" y="234"/>
                  </a:lnTo>
                  <a:lnTo>
                    <a:pt x="699" y="348"/>
                  </a:lnTo>
                  <a:lnTo>
                    <a:pt x="718" y="441"/>
                  </a:lnTo>
                  <a:lnTo>
                    <a:pt x="340" y="429"/>
                  </a:lnTo>
                  <a:lnTo>
                    <a:pt x="0" y="405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9" name="Google Shape;2877;p71" title="SD">
              <a:extLst>
                <a:ext uri="{FF2B5EF4-FFF2-40B4-BE49-F238E27FC236}">
                  <a16:creationId xmlns:a16="http://schemas.microsoft.com/office/drawing/2014/main" id="{A0C8FFE9-CABD-6B32-3797-1806BA4FD9F5}"/>
                </a:ext>
              </a:extLst>
            </p:cNvPr>
            <p:cNvSpPr/>
            <p:nvPr/>
          </p:nvSpPr>
          <p:spPr>
            <a:xfrm>
              <a:off x="3609545" y="3275901"/>
              <a:ext cx="782555" cy="515937"/>
            </a:xfrm>
            <a:custGeom>
              <a:avLst/>
              <a:gdLst/>
              <a:ahLst/>
              <a:cxnLst/>
              <a:rect l="l" t="t" r="r" b="b"/>
              <a:pathLst>
                <a:path w="768" h="502" extrusionOk="0">
                  <a:moveTo>
                    <a:pt x="38" y="0"/>
                  </a:moveTo>
                  <a:lnTo>
                    <a:pt x="378" y="24"/>
                  </a:lnTo>
                  <a:lnTo>
                    <a:pt x="756" y="36"/>
                  </a:lnTo>
                  <a:lnTo>
                    <a:pt x="732" y="83"/>
                  </a:lnTo>
                  <a:lnTo>
                    <a:pt x="768" y="118"/>
                  </a:lnTo>
                  <a:lnTo>
                    <a:pt x="766" y="365"/>
                  </a:lnTo>
                  <a:lnTo>
                    <a:pt x="751" y="363"/>
                  </a:lnTo>
                  <a:lnTo>
                    <a:pt x="753" y="395"/>
                  </a:lnTo>
                  <a:lnTo>
                    <a:pt x="764" y="420"/>
                  </a:lnTo>
                  <a:lnTo>
                    <a:pt x="756" y="443"/>
                  </a:lnTo>
                  <a:lnTo>
                    <a:pt x="764" y="502"/>
                  </a:lnTo>
                  <a:lnTo>
                    <a:pt x="747" y="496"/>
                  </a:lnTo>
                  <a:lnTo>
                    <a:pt x="728" y="473"/>
                  </a:lnTo>
                  <a:lnTo>
                    <a:pt x="659" y="450"/>
                  </a:lnTo>
                  <a:lnTo>
                    <a:pt x="593" y="454"/>
                  </a:lnTo>
                  <a:lnTo>
                    <a:pt x="555" y="426"/>
                  </a:lnTo>
                  <a:lnTo>
                    <a:pt x="0" y="393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60" name="Google Shape;2878;p71" title="NE">
              <a:extLst>
                <a:ext uri="{FF2B5EF4-FFF2-40B4-BE49-F238E27FC236}">
                  <a16:creationId xmlns:a16="http://schemas.microsoft.com/office/drawing/2014/main" id="{7399E543-96D3-5EA9-EE24-B05A0C64D0F4}"/>
                </a:ext>
              </a:extLst>
            </p:cNvPr>
            <p:cNvSpPr/>
            <p:nvPr/>
          </p:nvSpPr>
          <p:spPr>
            <a:xfrm>
              <a:off x="3587322" y="3680713"/>
              <a:ext cx="914304" cy="455613"/>
            </a:xfrm>
            <a:custGeom>
              <a:avLst/>
              <a:gdLst/>
              <a:ahLst/>
              <a:cxnLst/>
              <a:rect l="l" t="t" r="r" b="b"/>
              <a:pathLst>
                <a:path w="901" h="439" extrusionOk="0">
                  <a:moveTo>
                    <a:pt x="25" y="0"/>
                  </a:moveTo>
                  <a:lnTo>
                    <a:pt x="580" y="33"/>
                  </a:lnTo>
                  <a:lnTo>
                    <a:pt x="618" y="61"/>
                  </a:lnTo>
                  <a:lnTo>
                    <a:pt x="684" y="57"/>
                  </a:lnTo>
                  <a:lnTo>
                    <a:pt x="753" y="80"/>
                  </a:lnTo>
                  <a:lnTo>
                    <a:pt x="772" y="103"/>
                  </a:lnTo>
                  <a:lnTo>
                    <a:pt x="789" y="109"/>
                  </a:lnTo>
                  <a:lnTo>
                    <a:pt x="819" y="192"/>
                  </a:lnTo>
                  <a:lnTo>
                    <a:pt x="819" y="217"/>
                  </a:lnTo>
                  <a:lnTo>
                    <a:pt x="840" y="257"/>
                  </a:lnTo>
                  <a:lnTo>
                    <a:pt x="850" y="320"/>
                  </a:lnTo>
                  <a:lnTo>
                    <a:pt x="844" y="339"/>
                  </a:lnTo>
                  <a:lnTo>
                    <a:pt x="857" y="359"/>
                  </a:lnTo>
                  <a:lnTo>
                    <a:pt x="901" y="439"/>
                  </a:lnTo>
                  <a:lnTo>
                    <a:pt x="500" y="435"/>
                  </a:lnTo>
                  <a:lnTo>
                    <a:pt x="198" y="418"/>
                  </a:lnTo>
                  <a:lnTo>
                    <a:pt x="205" y="285"/>
                  </a:lnTo>
                  <a:lnTo>
                    <a:pt x="0" y="268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61" name="Google Shape;2879;p71" title="KS">
              <a:extLst>
                <a:ext uri="{FF2B5EF4-FFF2-40B4-BE49-F238E27FC236}">
                  <a16:creationId xmlns:a16="http://schemas.microsoft.com/office/drawing/2014/main" id="{D7D3014E-0A54-57DB-E9BB-93028EF80DAB}"/>
                </a:ext>
              </a:extLst>
            </p:cNvPr>
            <p:cNvSpPr/>
            <p:nvPr/>
          </p:nvSpPr>
          <p:spPr>
            <a:xfrm>
              <a:off x="3761929" y="4115688"/>
              <a:ext cx="822239" cy="436563"/>
            </a:xfrm>
            <a:custGeom>
              <a:avLst/>
              <a:gdLst/>
              <a:ahLst/>
              <a:cxnLst/>
              <a:rect l="l" t="t" r="r" b="b"/>
              <a:pathLst>
                <a:path w="812" h="426" extrusionOk="0">
                  <a:moveTo>
                    <a:pt x="29" y="0"/>
                  </a:moveTo>
                  <a:lnTo>
                    <a:pt x="331" y="17"/>
                  </a:lnTo>
                  <a:lnTo>
                    <a:pt x="732" y="21"/>
                  </a:lnTo>
                  <a:lnTo>
                    <a:pt x="755" y="40"/>
                  </a:lnTo>
                  <a:lnTo>
                    <a:pt x="766" y="36"/>
                  </a:lnTo>
                  <a:lnTo>
                    <a:pt x="782" y="57"/>
                  </a:lnTo>
                  <a:lnTo>
                    <a:pt x="768" y="57"/>
                  </a:lnTo>
                  <a:lnTo>
                    <a:pt x="755" y="86"/>
                  </a:lnTo>
                  <a:lnTo>
                    <a:pt x="787" y="132"/>
                  </a:lnTo>
                  <a:lnTo>
                    <a:pt x="812" y="137"/>
                  </a:lnTo>
                  <a:lnTo>
                    <a:pt x="808" y="424"/>
                  </a:lnTo>
                  <a:lnTo>
                    <a:pt x="464" y="426"/>
                  </a:lnTo>
                  <a:lnTo>
                    <a:pt x="0" y="405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62" name="Google Shape;2880;p71" title="OK">
              <a:extLst>
                <a:ext uri="{FF2B5EF4-FFF2-40B4-BE49-F238E27FC236}">
                  <a16:creationId xmlns:a16="http://schemas.microsoft.com/office/drawing/2014/main" id="{18408A6F-4CFD-6C1D-6D40-793BB0CFF740}"/>
                </a:ext>
              </a:extLst>
            </p:cNvPr>
            <p:cNvSpPr/>
            <p:nvPr/>
          </p:nvSpPr>
          <p:spPr>
            <a:xfrm>
              <a:off x="3644466" y="4525263"/>
              <a:ext cx="958750" cy="490538"/>
            </a:xfrm>
            <a:custGeom>
              <a:avLst/>
              <a:gdLst/>
              <a:ahLst/>
              <a:cxnLst/>
              <a:rect l="l" t="t" r="r" b="b"/>
              <a:pathLst>
                <a:path w="943" h="479" extrusionOk="0">
                  <a:moveTo>
                    <a:pt x="6" y="0"/>
                  </a:moveTo>
                  <a:lnTo>
                    <a:pt x="110" y="7"/>
                  </a:lnTo>
                  <a:lnTo>
                    <a:pt x="574" y="28"/>
                  </a:lnTo>
                  <a:lnTo>
                    <a:pt x="918" y="26"/>
                  </a:lnTo>
                  <a:lnTo>
                    <a:pt x="922" y="97"/>
                  </a:lnTo>
                  <a:lnTo>
                    <a:pt x="943" y="247"/>
                  </a:lnTo>
                  <a:lnTo>
                    <a:pt x="939" y="479"/>
                  </a:lnTo>
                  <a:lnTo>
                    <a:pt x="865" y="439"/>
                  </a:lnTo>
                  <a:lnTo>
                    <a:pt x="783" y="454"/>
                  </a:lnTo>
                  <a:lnTo>
                    <a:pt x="724" y="471"/>
                  </a:lnTo>
                  <a:lnTo>
                    <a:pt x="639" y="473"/>
                  </a:lnTo>
                  <a:lnTo>
                    <a:pt x="574" y="435"/>
                  </a:lnTo>
                  <a:lnTo>
                    <a:pt x="557" y="454"/>
                  </a:lnTo>
                  <a:lnTo>
                    <a:pt x="456" y="410"/>
                  </a:lnTo>
                  <a:lnTo>
                    <a:pt x="407" y="399"/>
                  </a:lnTo>
                  <a:lnTo>
                    <a:pt x="382" y="376"/>
                  </a:lnTo>
                  <a:lnTo>
                    <a:pt x="352" y="374"/>
                  </a:lnTo>
                  <a:lnTo>
                    <a:pt x="319" y="347"/>
                  </a:lnTo>
                  <a:lnTo>
                    <a:pt x="331" y="89"/>
                  </a:lnTo>
                  <a:lnTo>
                    <a:pt x="0" y="7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63" name="Google Shape;2881;p71" title="MN">
              <a:extLst>
                <a:ext uri="{FF2B5EF4-FFF2-40B4-BE49-F238E27FC236}">
                  <a16:creationId xmlns:a16="http://schemas.microsoft.com/office/drawing/2014/main" id="{7A69E598-C115-1555-24BE-887FD476CBF4}"/>
                </a:ext>
              </a:extLst>
            </p:cNvPr>
            <p:cNvSpPr/>
            <p:nvPr/>
          </p:nvSpPr>
          <p:spPr>
            <a:xfrm>
              <a:off x="4323844" y="2858388"/>
              <a:ext cx="725411" cy="798513"/>
            </a:xfrm>
            <a:custGeom>
              <a:avLst/>
              <a:gdLst/>
              <a:ahLst/>
              <a:cxnLst/>
              <a:rect l="l" t="t" r="r" b="b"/>
              <a:pathLst>
                <a:path w="711" h="774" extrusionOk="0">
                  <a:moveTo>
                    <a:pt x="4" y="146"/>
                  </a:moveTo>
                  <a:lnTo>
                    <a:pt x="33" y="238"/>
                  </a:lnTo>
                  <a:lnTo>
                    <a:pt x="36" y="352"/>
                  </a:lnTo>
                  <a:lnTo>
                    <a:pt x="55" y="445"/>
                  </a:lnTo>
                  <a:lnTo>
                    <a:pt x="31" y="492"/>
                  </a:lnTo>
                  <a:lnTo>
                    <a:pt x="67" y="527"/>
                  </a:lnTo>
                  <a:lnTo>
                    <a:pt x="65" y="774"/>
                  </a:lnTo>
                  <a:lnTo>
                    <a:pt x="584" y="764"/>
                  </a:lnTo>
                  <a:lnTo>
                    <a:pt x="576" y="715"/>
                  </a:lnTo>
                  <a:lnTo>
                    <a:pt x="519" y="673"/>
                  </a:lnTo>
                  <a:lnTo>
                    <a:pt x="493" y="643"/>
                  </a:lnTo>
                  <a:lnTo>
                    <a:pt x="422" y="599"/>
                  </a:lnTo>
                  <a:lnTo>
                    <a:pt x="424" y="529"/>
                  </a:lnTo>
                  <a:lnTo>
                    <a:pt x="409" y="481"/>
                  </a:lnTo>
                  <a:lnTo>
                    <a:pt x="466" y="413"/>
                  </a:lnTo>
                  <a:lnTo>
                    <a:pt x="462" y="344"/>
                  </a:lnTo>
                  <a:lnTo>
                    <a:pt x="557" y="274"/>
                  </a:lnTo>
                  <a:lnTo>
                    <a:pt x="580" y="234"/>
                  </a:lnTo>
                  <a:lnTo>
                    <a:pt x="711" y="165"/>
                  </a:lnTo>
                  <a:lnTo>
                    <a:pt x="652" y="141"/>
                  </a:lnTo>
                  <a:lnTo>
                    <a:pt x="601" y="146"/>
                  </a:lnTo>
                  <a:lnTo>
                    <a:pt x="590" y="127"/>
                  </a:lnTo>
                  <a:lnTo>
                    <a:pt x="495" y="126"/>
                  </a:lnTo>
                  <a:lnTo>
                    <a:pt x="432" y="107"/>
                  </a:lnTo>
                  <a:lnTo>
                    <a:pt x="301" y="93"/>
                  </a:lnTo>
                  <a:lnTo>
                    <a:pt x="282" y="70"/>
                  </a:lnTo>
                  <a:lnTo>
                    <a:pt x="228" y="50"/>
                  </a:lnTo>
                  <a:lnTo>
                    <a:pt x="219" y="0"/>
                  </a:lnTo>
                  <a:lnTo>
                    <a:pt x="187" y="0"/>
                  </a:lnTo>
                  <a:lnTo>
                    <a:pt x="187" y="36"/>
                  </a:lnTo>
                  <a:lnTo>
                    <a:pt x="0" y="36"/>
                  </a:lnTo>
                  <a:lnTo>
                    <a:pt x="4" y="146"/>
                  </a:lnTo>
                  <a:lnTo>
                    <a:pt x="4" y="14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solidFill>
                  <a:schemeClr val="bg1"/>
                </a:solidFill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64" name="Google Shape;2882;p71" title="IA">
              <a:extLst>
                <a:ext uri="{FF2B5EF4-FFF2-40B4-BE49-F238E27FC236}">
                  <a16:creationId xmlns:a16="http://schemas.microsoft.com/office/drawing/2014/main" id="{2BA1A9ED-8145-22BD-881E-70DF6329CDB9}"/>
                </a:ext>
              </a:extLst>
            </p:cNvPr>
            <p:cNvSpPr/>
            <p:nvPr/>
          </p:nvSpPr>
          <p:spPr>
            <a:xfrm>
              <a:off x="4377816" y="3644201"/>
              <a:ext cx="660331" cy="431800"/>
            </a:xfrm>
            <a:custGeom>
              <a:avLst/>
              <a:gdLst/>
              <a:ahLst/>
              <a:cxnLst/>
              <a:rect l="l" t="t" r="r" b="b"/>
              <a:pathLst>
                <a:path w="652" h="420" extrusionOk="0">
                  <a:moveTo>
                    <a:pt x="2" y="40"/>
                  </a:moveTo>
                  <a:lnTo>
                    <a:pt x="13" y="65"/>
                  </a:lnTo>
                  <a:lnTo>
                    <a:pt x="5" y="88"/>
                  </a:lnTo>
                  <a:lnTo>
                    <a:pt x="13" y="147"/>
                  </a:lnTo>
                  <a:lnTo>
                    <a:pt x="43" y="230"/>
                  </a:lnTo>
                  <a:lnTo>
                    <a:pt x="43" y="255"/>
                  </a:lnTo>
                  <a:lnTo>
                    <a:pt x="64" y="295"/>
                  </a:lnTo>
                  <a:lnTo>
                    <a:pt x="74" y="358"/>
                  </a:lnTo>
                  <a:lnTo>
                    <a:pt x="68" y="377"/>
                  </a:lnTo>
                  <a:lnTo>
                    <a:pt x="81" y="397"/>
                  </a:lnTo>
                  <a:lnTo>
                    <a:pt x="504" y="388"/>
                  </a:lnTo>
                  <a:lnTo>
                    <a:pt x="534" y="420"/>
                  </a:lnTo>
                  <a:lnTo>
                    <a:pt x="578" y="325"/>
                  </a:lnTo>
                  <a:lnTo>
                    <a:pt x="564" y="289"/>
                  </a:lnTo>
                  <a:lnTo>
                    <a:pt x="639" y="232"/>
                  </a:lnTo>
                  <a:lnTo>
                    <a:pt x="652" y="190"/>
                  </a:lnTo>
                  <a:lnTo>
                    <a:pt x="599" y="129"/>
                  </a:lnTo>
                  <a:lnTo>
                    <a:pt x="545" y="67"/>
                  </a:lnTo>
                  <a:lnTo>
                    <a:pt x="534" y="0"/>
                  </a:lnTo>
                  <a:lnTo>
                    <a:pt x="15" y="10"/>
                  </a:lnTo>
                  <a:lnTo>
                    <a:pt x="0" y="8"/>
                  </a:lnTo>
                  <a:lnTo>
                    <a:pt x="2" y="40"/>
                  </a:lnTo>
                  <a:lnTo>
                    <a:pt x="2" y="4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65" name="Google Shape;2883;p71" title="MO">
              <a:extLst>
                <a:ext uri="{FF2B5EF4-FFF2-40B4-BE49-F238E27FC236}">
                  <a16:creationId xmlns:a16="http://schemas.microsoft.com/office/drawing/2014/main" id="{438E8C97-310C-E84A-5653-372BA531257A}"/>
                </a:ext>
              </a:extLst>
            </p:cNvPr>
            <p:cNvSpPr/>
            <p:nvPr/>
          </p:nvSpPr>
          <p:spPr>
            <a:xfrm>
              <a:off x="4460356" y="4041076"/>
              <a:ext cx="738110" cy="636587"/>
            </a:xfrm>
            <a:custGeom>
              <a:avLst/>
              <a:gdLst/>
              <a:ahLst/>
              <a:cxnLst/>
              <a:rect l="l" t="t" r="r" b="b"/>
              <a:pathLst>
                <a:path w="727" h="616" extrusionOk="0">
                  <a:moveTo>
                    <a:pt x="44" y="89"/>
                  </a:moveTo>
                  <a:lnTo>
                    <a:pt x="67" y="108"/>
                  </a:lnTo>
                  <a:lnTo>
                    <a:pt x="78" y="104"/>
                  </a:lnTo>
                  <a:lnTo>
                    <a:pt x="94" y="125"/>
                  </a:lnTo>
                  <a:lnTo>
                    <a:pt x="80" y="125"/>
                  </a:lnTo>
                  <a:lnTo>
                    <a:pt x="67" y="154"/>
                  </a:lnTo>
                  <a:lnTo>
                    <a:pt x="99" y="200"/>
                  </a:lnTo>
                  <a:lnTo>
                    <a:pt x="124" y="205"/>
                  </a:lnTo>
                  <a:lnTo>
                    <a:pt x="120" y="492"/>
                  </a:lnTo>
                  <a:lnTo>
                    <a:pt x="124" y="563"/>
                  </a:lnTo>
                  <a:lnTo>
                    <a:pt x="607" y="547"/>
                  </a:lnTo>
                  <a:lnTo>
                    <a:pt x="613" y="589"/>
                  </a:lnTo>
                  <a:lnTo>
                    <a:pt x="592" y="616"/>
                  </a:lnTo>
                  <a:lnTo>
                    <a:pt x="666" y="612"/>
                  </a:lnTo>
                  <a:lnTo>
                    <a:pt x="679" y="589"/>
                  </a:lnTo>
                  <a:lnTo>
                    <a:pt x="679" y="563"/>
                  </a:lnTo>
                  <a:lnTo>
                    <a:pt x="698" y="544"/>
                  </a:lnTo>
                  <a:lnTo>
                    <a:pt x="702" y="523"/>
                  </a:lnTo>
                  <a:lnTo>
                    <a:pt x="721" y="521"/>
                  </a:lnTo>
                  <a:lnTo>
                    <a:pt x="727" y="479"/>
                  </a:lnTo>
                  <a:lnTo>
                    <a:pt x="700" y="473"/>
                  </a:lnTo>
                  <a:lnTo>
                    <a:pt x="683" y="443"/>
                  </a:lnTo>
                  <a:lnTo>
                    <a:pt x="656" y="369"/>
                  </a:lnTo>
                  <a:lnTo>
                    <a:pt x="626" y="359"/>
                  </a:lnTo>
                  <a:lnTo>
                    <a:pt x="592" y="331"/>
                  </a:lnTo>
                  <a:lnTo>
                    <a:pt x="578" y="293"/>
                  </a:lnTo>
                  <a:lnTo>
                    <a:pt x="599" y="234"/>
                  </a:lnTo>
                  <a:lnTo>
                    <a:pt x="582" y="222"/>
                  </a:lnTo>
                  <a:lnTo>
                    <a:pt x="540" y="222"/>
                  </a:lnTo>
                  <a:lnTo>
                    <a:pt x="531" y="186"/>
                  </a:lnTo>
                  <a:lnTo>
                    <a:pt x="462" y="114"/>
                  </a:lnTo>
                  <a:lnTo>
                    <a:pt x="445" y="55"/>
                  </a:lnTo>
                  <a:lnTo>
                    <a:pt x="453" y="32"/>
                  </a:lnTo>
                  <a:lnTo>
                    <a:pt x="423" y="0"/>
                  </a:lnTo>
                  <a:lnTo>
                    <a:pt x="0" y="9"/>
                  </a:lnTo>
                  <a:lnTo>
                    <a:pt x="44" y="89"/>
                  </a:lnTo>
                  <a:lnTo>
                    <a:pt x="44" y="8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66" name="Google Shape;2884;p71" title="AR">
              <a:extLst>
                <a:ext uri="{FF2B5EF4-FFF2-40B4-BE49-F238E27FC236}">
                  <a16:creationId xmlns:a16="http://schemas.microsoft.com/office/drawing/2014/main" id="{B52810E5-C3DB-0A34-2511-EAAC8379C665}"/>
                </a:ext>
              </a:extLst>
            </p:cNvPr>
            <p:cNvSpPr/>
            <p:nvPr/>
          </p:nvSpPr>
          <p:spPr>
            <a:xfrm>
              <a:off x="4584169" y="4609401"/>
              <a:ext cx="558742" cy="495300"/>
            </a:xfrm>
            <a:custGeom>
              <a:avLst/>
              <a:gdLst/>
              <a:ahLst/>
              <a:cxnLst/>
              <a:rect l="l" t="t" r="r" b="b"/>
              <a:pathLst>
                <a:path w="551" h="481" extrusionOk="0">
                  <a:moveTo>
                    <a:pt x="21" y="166"/>
                  </a:moveTo>
                  <a:lnTo>
                    <a:pt x="17" y="398"/>
                  </a:lnTo>
                  <a:lnTo>
                    <a:pt x="29" y="411"/>
                  </a:lnTo>
                  <a:lnTo>
                    <a:pt x="69" y="411"/>
                  </a:lnTo>
                  <a:lnTo>
                    <a:pt x="70" y="481"/>
                  </a:lnTo>
                  <a:lnTo>
                    <a:pt x="397" y="477"/>
                  </a:lnTo>
                  <a:lnTo>
                    <a:pt x="392" y="405"/>
                  </a:lnTo>
                  <a:lnTo>
                    <a:pt x="418" y="325"/>
                  </a:lnTo>
                  <a:lnTo>
                    <a:pt x="460" y="270"/>
                  </a:lnTo>
                  <a:lnTo>
                    <a:pt x="456" y="255"/>
                  </a:lnTo>
                  <a:lnTo>
                    <a:pt x="487" y="204"/>
                  </a:lnTo>
                  <a:lnTo>
                    <a:pt x="504" y="149"/>
                  </a:lnTo>
                  <a:lnTo>
                    <a:pt x="498" y="145"/>
                  </a:lnTo>
                  <a:lnTo>
                    <a:pt x="525" y="124"/>
                  </a:lnTo>
                  <a:lnTo>
                    <a:pt x="551" y="76"/>
                  </a:lnTo>
                  <a:lnTo>
                    <a:pt x="542" y="65"/>
                  </a:lnTo>
                  <a:lnTo>
                    <a:pt x="468" y="69"/>
                  </a:lnTo>
                  <a:lnTo>
                    <a:pt x="489" y="42"/>
                  </a:lnTo>
                  <a:lnTo>
                    <a:pt x="483" y="0"/>
                  </a:lnTo>
                  <a:lnTo>
                    <a:pt x="0" y="16"/>
                  </a:lnTo>
                  <a:lnTo>
                    <a:pt x="21" y="166"/>
                  </a:lnTo>
                  <a:lnTo>
                    <a:pt x="21" y="166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67" name="Google Shape;2885;p71" title="LA">
              <a:extLst>
                <a:ext uri="{FF2B5EF4-FFF2-40B4-BE49-F238E27FC236}">
                  <a16:creationId xmlns:a16="http://schemas.microsoft.com/office/drawing/2014/main" id="{3E87ABF2-CF02-D809-8F9F-0DFF20C80FC4}"/>
                </a:ext>
              </a:extLst>
            </p:cNvPr>
            <p:cNvSpPr/>
            <p:nvPr/>
          </p:nvSpPr>
          <p:spPr>
            <a:xfrm>
              <a:off x="4657187" y="5099938"/>
              <a:ext cx="634934" cy="544513"/>
            </a:xfrm>
            <a:custGeom>
              <a:avLst/>
              <a:gdLst/>
              <a:ahLst/>
              <a:cxnLst/>
              <a:rect l="l" t="t" r="r" b="b"/>
              <a:pathLst>
                <a:path w="624" h="529" extrusionOk="0">
                  <a:moveTo>
                    <a:pt x="0" y="4"/>
                  </a:moveTo>
                  <a:lnTo>
                    <a:pt x="6" y="147"/>
                  </a:lnTo>
                  <a:lnTo>
                    <a:pt x="63" y="251"/>
                  </a:lnTo>
                  <a:lnTo>
                    <a:pt x="42" y="333"/>
                  </a:lnTo>
                  <a:lnTo>
                    <a:pt x="46" y="401"/>
                  </a:lnTo>
                  <a:lnTo>
                    <a:pt x="21" y="436"/>
                  </a:lnTo>
                  <a:lnTo>
                    <a:pt x="31" y="447"/>
                  </a:lnTo>
                  <a:lnTo>
                    <a:pt x="114" y="438"/>
                  </a:lnTo>
                  <a:lnTo>
                    <a:pt x="217" y="464"/>
                  </a:lnTo>
                  <a:lnTo>
                    <a:pt x="251" y="438"/>
                  </a:lnTo>
                  <a:lnTo>
                    <a:pt x="352" y="479"/>
                  </a:lnTo>
                  <a:lnTo>
                    <a:pt x="360" y="502"/>
                  </a:lnTo>
                  <a:lnTo>
                    <a:pt x="398" y="519"/>
                  </a:lnTo>
                  <a:lnTo>
                    <a:pt x="419" y="498"/>
                  </a:lnTo>
                  <a:lnTo>
                    <a:pt x="466" y="517"/>
                  </a:lnTo>
                  <a:lnTo>
                    <a:pt x="497" y="502"/>
                  </a:lnTo>
                  <a:lnTo>
                    <a:pt x="491" y="472"/>
                  </a:lnTo>
                  <a:lnTo>
                    <a:pt x="573" y="498"/>
                  </a:lnTo>
                  <a:lnTo>
                    <a:pt x="569" y="529"/>
                  </a:lnTo>
                  <a:lnTo>
                    <a:pt x="624" y="491"/>
                  </a:lnTo>
                  <a:lnTo>
                    <a:pt x="575" y="485"/>
                  </a:lnTo>
                  <a:lnTo>
                    <a:pt x="538" y="445"/>
                  </a:lnTo>
                  <a:lnTo>
                    <a:pt x="584" y="396"/>
                  </a:lnTo>
                  <a:lnTo>
                    <a:pt x="584" y="367"/>
                  </a:lnTo>
                  <a:lnTo>
                    <a:pt x="533" y="409"/>
                  </a:lnTo>
                  <a:lnTo>
                    <a:pt x="508" y="396"/>
                  </a:lnTo>
                  <a:lnTo>
                    <a:pt x="529" y="373"/>
                  </a:lnTo>
                  <a:lnTo>
                    <a:pt x="472" y="390"/>
                  </a:lnTo>
                  <a:lnTo>
                    <a:pt x="436" y="375"/>
                  </a:lnTo>
                  <a:lnTo>
                    <a:pt x="445" y="350"/>
                  </a:lnTo>
                  <a:lnTo>
                    <a:pt x="542" y="367"/>
                  </a:lnTo>
                  <a:lnTo>
                    <a:pt x="504" y="305"/>
                  </a:lnTo>
                  <a:lnTo>
                    <a:pt x="510" y="259"/>
                  </a:lnTo>
                  <a:lnTo>
                    <a:pt x="289" y="268"/>
                  </a:lnTo>
                  <a:lnTo>
                    <a:pt x="316" y="170"/>
                  </a:lnTo>
                  <a:lnTo>
                    <a:pt x="354" y="120"/>
                  </a:lnTo>
                  <a:lnTo>
                    <a:pt x="343" y="107"/>
                  </a:lnTo>
                  <a:lnTo>
                    <a:pt x="327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68" name="Google Shape;2886;p71" title="MI">
              <a:extLst>
                <a:ext uri="{FF2B5EF4-FFF2-40B4-BE49-F238E27FC236}">
                  <a16:creationId xmlns:a16="http://schemas.microsoft.com/office/drawing/2014/main" id="{77194856-2CBC-1DFB-240F-28FDDED6A270}"/>
                </a:ext>
              </a:extLst>
            </p:cNvPr>
            <p:cNvSpPr/>
            <p:nvPr/>
          </p:nvSpPr>
          <p:spPr>
            <a:xfrm>
              <a:off x="4977828" y="3079050"/>
              <a:ext cx="631759" cy="317500"/>
            </a:xfrm>
            <a:custGeom>
              <a:avLst/>
              <a:gdLst/>
              <a:ahLst/>
              <a:cxnLst/>
              <a:rect l="l" t="t" r="r" b="b"/>
              <a:pathLst>
                <a:path w="622" h="310" extrusionOk="0">
                  <a:moveTo>
                    <a:pt x="224" y="203"/>
                  </a:moveTo>
                  <a:lnTo>
                    <a:pt x="232" y="222"/>
                  </a:lnTo>
                  <a:lnTo>
                    <a:pt x="253" y="228"/>
                  </a:lnTo>
                  <a:lnTo>
                    <a:pt x="283" y="310"/>
                  </a:lnTo>
                  <a:lnTo>
                    <a:pt x="338" y="197"/>
                  </a:lnTo>
                  <a:lnTo>
                    <a:pt x="367" y="201"/>
                  </a:lnTo>
                  <a:lnTo>
                    <a:pt x="403" y="184"/>
                  </a:lnTo>
                  <a:lnTo>
                    <a:pt x="462" y="184"/>
                  </a:lnTo>
                  <a:lnTo>
                    <a:pt x="483" y="158"/>
                  </a:lnTo>
                  <a:lnTo>
                    <a:pt x="599" y="161"/>
                  </a:lnTo>
                  <a:lnTo>
                    <a:pt x="622" y="144"/>
                  </a:lnTo>
                  <a:lnTo>
                    <a:pt x="584" y="101"/>
                  </a:lnTo>
                  <a:lnTo>
                    <a:pt x="513" y="102"/>
                  </a:lnTo>
                  <a:lnTo>
                    <a:pt x="456" y="95"/>
                  </a:lnTo>
                  <a:lnTo>
                    <a:pt x="384" y="95"/>
                  </a:lnTo>
                  <a:lnTo>
                    <a:pt x="359" y="131"/>
                  </a:lnTo>
                  <a:lnTo>
                    <a:pt x="323" y="110"/>
                  </a:lnTo>
                  <a:lnTo>
                    <a:pt x="285" y="114"/>
                  </a:lnTo>
                  <a:lnTo>
                    <a:pt x="272" y="76"/>
                  </a:lnTo>
                  <a:lnTo>
                    <a:pt x="190" y="70"/>
                  </a:lnTo>
                  <a:lnTo>
                    <a:pt x="181" y="57"/>
                  </a:lnTo>
                  <a:lnTo>
                    <a:pt x="217" y="17"/>
                  </a:lnTo>
                  <a:lnTo>
                    <a:pt x="247" y="15"/>
                  </a:lnTo>
                  <a:lnTo>
                    <a:pt x="217" y="0"/>
                  </a:lnTo>
                  <a:lnTo>
                    <a:pt x="171" y="11"/>
                  </a:lnTo>
                  <a:lnTo>
                    <a:pt x="95" y="87"/>
                  </a:lnTo>
                  <a:lnTo>
                    <a:pt x="57" y="95"/>
                  </a:lnTo>
                  <a:lnTo>
                    <a:pt x="0" y="133"/>
                  </a:lnTo>
                  <a:lnTo>
                    <a:pt x="224" y="203"/>
                  </a:lnTo>
                  <a:lnTo>
                    <a:pt x="224" y="203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69" name="Google Shape;2887;p71" title="MI">
              <a:extLst>
                <a:ext uri="{FF2B5EF4-FFF2-40B4-BE49-F238E27FC236}">
                  <a16:creationId xmlns:a16="http://schemas.microsoft.com/office/drawing/2014/main" id="{B8D26344-F830-9743-A480-382CEE8AC44F}"/>
                </a:ext>
              </a:extLst>
            </p:cNvPr>
            <p:cNvSpPr/>
            <p:nvPr/>
          </p:nvSpPr>
          <p:spPr>
            <a:xfrm>
              <a:off x="5384186" y="3275901"/>
              <a:ext cx="426992" cy="577850"/>
            </a:xfrm>
            <a:custGeom>
              <a:avLst/>
              <a:gdLst/>
              <a:ahLst/>
              <a:cxnLst/>
              <a:rect l="l" t="t" r="r" b="b"/>
              <a:pathLst>
                <a:path w="422" h="559" extrusionOk="0">
                  <a:moveTo>
                    <a:pt x="48" y="464"/>
                  </a:moveTo>
                  <a:lnTo>
                    <a:pt x="42" y="370"/>
                  </a:lnTo>
                  <a:lnTo>
                    <a:pt x="6" y="302"/>
                  </a:lnTo>
                  <a:lnTo>
                    <a:pt x="21" y="159"/>
                  </a:lnTo>
                  <a:lnTo>
                    <a:pt x="82" y="85"/>
                  </a:lnTo>
                  <a:lnTo>
                    <a:pt x="78" y="140"/>
                  </a:lnTo>
                  <a:lnTo>
                    <a:pt x="97" y="129"/>
                  </a:lnTo>
                  <a:lnTo>
                    <a:pt x="97" y="83"/>
                  </a:lnTo>
                  <a:lnTo>
                    <a:pt x="120" y="57"/>
                  </a:lnTo>
                  <a:lnTo>
                    <a:pt x="127" y="7"/>
                  </a:lnTo>
                  <a:lnTo>
                    <a:pt x="148" y="0"/>
                  </a:lnTo>
                  <a:lnTo>
                    <a:pt x="276" y="43"/>
                  </a:lnTo>
                  <a:lnTo>
                    <a:pt x="287" y="80"/>
                  </a:lnTo>
                  <a:lnTo>
                    <a:pt x="304" y="114"/>
                  </a:lnTo>
                  <a:lnTo>
                    <a:pt x="308" y="175"/>
                  </a:lnTo>
                  <a:lnTo>
                    <a:pt x="264" y="228"/>
                  </a:lnTo>
                  <a:lnTo>
                    <a:pt x="262" y="268"/>
                  </a:lnTo>
                  <a:lnTo>
                    <a:pt x="287" y="281"/>
                  </a:lnTo>
                  <a:lnTo>
                    <a:pt x="321" y="226"/>
                  </a:lnTo>
                  <a:lnTo>
                    <a:pt x="356" y="207"/>
                  </a:lnTo>
                  <a:lnTo>
                    <a:pt x="378" y="218"/>
                  </a:lnTo>
                  <a:lnTo>
                    <a:pt x="422" y="342"/>
                  </a:lnTo>
                  <a:lnTo>
                    <a:pt x="392" y="395"/>
                  </a:lnTo>
                  <a:lnTo>
                    <a:pt x="384" y="433"/>
                  </a:lnTo>
                  <a:lnTo>
                    <a:pt x="367" y="445"/>
                  </a:lnTo>
                  <a:lnTo>
                    <a:pt x="367" y="479"/>
                  </a:lnTo>
                  <a:lnTo>
                    <a:pt x="344" y="524"/>
                  </a:lnTo>
                  <a:lnTo>
                    <a:pt x="205" y="543"/>
                  </a:lnTo>
                  <a:lnTo>
                    <a:pt x="202" y="536"/>
                  </a:lnTo>
                  <a:lnTo>
                    <a:pt x="0" y="559"/>
                  </a:lnTo>
                  <a:lnTo>
                    <a:pt x="48" y="464"/>
                  </a:lnTo>
                  <a:lnTo>
                    <a:pt x="48" y="464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0" name="Google Shape;2888;p71" title="WI">
              <a:extLst>
                <a:ext uri="{FF2B5EF4-FFF2-40B4-BE49-F238E27FC236}">
                  <a16:creationId xmlns:a16="http://schemas.microsoft.com/office/drawing/2014/main" id="{D9283818-F4F0-FD6D-4153-0EA17780A7E3}"/>
                </a:ext>
              </a:extLst>
            </p:cNvPr>
            <p:cNvSpPr/>
            <p:nvPr/>
          </p:nvSpPr>
          <p:spPr>
            <a:xfrm>
              <a:off x="4738140" y="3167951"/>
              <a:ext cx="590488" cy="609600"/>
            </a:xfrm>
            <a:custGeom>
              <a:avLst/>
              <a:gdLst/>
              <a:ahLst/>
              <a:cxnLst/>
              <a:rect l="l" t="t" r="r" b="b"/>
              <a:pathLst>
                <a:path w="578" h="591" extrusionOk="0">
                  <a:moveTo>
                    <a:pt x="15" y="227"/>
                  </a:moveTo>
                  <a:lnTo>
                    <a:pt x="13" y="297"/>
                  </a:lnTo>
                  <a:lnTo>
                    <a:pt x="84" y="341"/>
                  </a:lnTo>
                  <a:lnTo>
                    <a:pt x="110" y="371"/>
                  </a:lnTo>
                  <a:lnTo>
                    <a:pt x="167" y="413"/>
                  </a:lnTo>
                  <a:lnTo>
                    <a:pt x="175" y="462"/>
                  </a:lnTo>
                  <a:lnTo>
                    <a:pt x="186" y="529"/>
                  </a:lnTo>
                  <a:lnTo>
                    <a:pt x="240" y="591"/>
                  </a:lnTo>
                  <a:lnTo>
                    <a:pt x="527" y="574"/>
                  </a:lnTo>
                  <a:lnTo>
                    <a:pt x="511" y="483"/>
                  </a:lnTo>
                  <a:lnTo>
                    <a:pt x="536" y="344"/>
                  </a:lnTo>
                  <a:lnTo>
                    <a:pt x="536" y="306"/>
                  </a:lnTo>
                  <a:lnTo>
                    <a:pt x="578" y="198"/>
                  </a:lnTo>
                  <a:lnTo>
                    <a:pt x="567" y="194"/>
                  </a:lnTo>
                  <a:lnTo>
                    <a:pt x="540" y="257"/>
                  </a:lnTo>
                  <a:lnTo>
                    <a:pt x="517" y="261"/>
                  </a:lnTo>
                  <a:lnTo>
                    <a:pt x="508" y="287"/>
                  </a:lnTo>
                  <a:lnTo>
                    <a:pt x="483" y="304"/>
                  </a:lnTo>
                  <a:lnTo>
                    <a:pt x="500" y="247"/>
                  </a:lnTo>
                  <a:lnTo>
                    <a:pt x="517" y="225"/>
                  </a:lnTo>
                  <a:lnTo>
                    <a:pt x="487" y="143"/>
                  </a:lnTo>
                  <a:lnTo>
                    <a:pt x="466" y="137"/>
                  </a:lnTo>
                  <a:lnTo>
                    <a:pt x="458" y="118"/>
                  </a:lnTo>
                  <a:lnTo>
                    <a:pt x="234" y="48"/>
                  </a:lnTo>
                  <a:lnTo>
                    <a:pt x="205" y="35"/>
                  </a:lnTo>
                  <a:lnTo>
                    <a:pt x="190" y="48"/>
                  </a:lnTo>
                  <a:lnTo>
                    <a:pt x="184" y="44"/>
                  </a:lnTo>
                  <a:lnTo>
                    <a:pt x="192" y="19"/>
                  </a:lnTo>
                  <a:lnTo>
                    <a:pt x="198" y="4"/>
                  </a:lnTo>
                  <a:lnTo>
                    <a:pt x="190" y="0"/>
                  </a:lnTo>
                  <a:lnTo>
                    <a:pt x="99" y="38"/>
                  </a:lnTo>
                  <a:lnTo>
                    <a:pt x="89" y="40"/>
                  </a:lnTo>
                  <a:lnTo>
                    <a:pt x="70" y="31"/>
                  </a:lnTo>
                  <a:lnTo>
                    <a:pt x="53" y="42"/>
                  </a:lnTo>
                  <a:lnTo>
                    <a:pt x="57" y="111"/>
                  </a:lnTo>
                  <a:lnTo>
                    <a:pt x="0" y="179"/>
                  </a:lnTo>
                  <a:lnTo>
                    <a:pt x="15" y="227"/>
                  </a:lnTo>
                  <a:lnTo>
                    <a:pt x="15" y="227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1" name="Google Shape;2889;p71" title="IL">
              <a:extLst>
                <a:ext uri="{FF2B5EF4-FFF2-40B4-BE49-F238E27FC236}">
                  <a16:creationId xmlns:a16="http://schemas.microsoft.com/office/drawing/2014/main" id="{9F97FE73-C14A-CE29-4F99-709C2FE950E5}"/>
                </a:ext>
              </a:extLst>
            </p:cNvPr>
            <p:cNvSpPr/>
            <p:nvPr/>
          </p:nvSpPr>
          <p:spPr>
            <a:xfrm>
              <a:off x="4909572" y="3758501"/>
              <a:ext cx="438104" cy="779462"/>
            </a:xfrm>
            <a:custGeom>
              <a:avLst/>
              <a:gdLst/>
              <a:ahLst/>
              <a:cxnLst/>
              <a:rect l="l" t="t" r="r" b="b"/>
              <a:pathLst>
                <a:path w="430" h="753" extrusionOk="0">
                  <a:moveTo>
                    <a:pt x="8" y="308"/>
                  </a:moveTo>
                  <a:lnTo>
                    <a:pt x="52" y="213"/>
                  </a:lnTo>
                  <a:lnTo>
                    <a:pt x="38" y="177"/>
                  </a:lnTo>
                  <a:lnTo>
                    <a:pt x="113" y="120"/>
                  </a:lnTo>
                  <a:lnTo>
                    <a:pt x="126" y="78"/>
                  </a:lnTo>
                  <a:lnTo>
                    <a:pt x="73" y="17"/>
                  </a:lnTo>
                  <a:lnTo>
                    <a:pt x="360" y="0"/>
                  </a:lnTo>
                  <a:lnTo>
                    <a:pt x="367" y="44"/>
                  </a:lnTo>
                  <a:lnTo>
                    <a:pt x="396" y="101"/>
                  </a:lnTo>
                  <a:lnTo>
                    <a:pt x="421" y="388"/>
                  </a:lnTo>
                  <a:lnTo>
                    <a:pt x="415" y="447"/>
                  </a:lnTo>
                  <a:lnTo>
                    <a:pt x="430" y="481"/>
                  </a:lnTo>
                  <a:lnTo>
                    <a:pt x="413" y="546"/>
                  </a:lnTo>
                  <a:lnTo>
                    <a:pt x="390" y="574"/>
                  </a:lnTo>
                  <a:lnTo>
                    <a:pt x="379" y="622"/>
                  </a:lnTo>
                  <a:lnTo>
                    <a:pt x="392" y="637"/>
                  </a:lnTo>
                  <a:lnTo>
                    <a:pt x="381" y="664"/>
                  </a:lnTo>
                  <a:lnTo>
                    <a:pt x="386" y="673"/>
                  </a:lnTo>
                  <a:lnTo>
                    <a:pt x="352" y="686"/>
                  </a:lnTo>
                  <a:lnTo>
                    <a:pt x="344" y="734"/>
                  </a:lnTo>
                  <a:lnTo>
                    <a:pt x="295" y="719"/>
                  </a:lnTo>
                  <a:lnTo>
                    <a:pt x="270" y="753"/>
                  </a:lnTo>
                  <a:lnTo>
                    <a:pt x="255" y="749"/>
                  </a:lnTo>
                  <a:lnTo>
                    <a:pt x="238" y="719"/>
                  </a:lnTo>
                  <a:lnTo>
                    <a:pt x="211" y="645"/>
                  </a:lnTo>
                  <a:lnTo>
                    <a:pt x="147" y="607"/>
                  </a:lnTo>
                  <a:lnTo>
                    <a:pt x="133" y="569"/>
                  </a:lnTo>
                  <a:lnTo>
                    <a:pt x="154" y="510"/>
                  </a:lnTo>
                  <a:lnTo>
                    <a:pt x="137" y="498"/>
                  </a:lnTo>
                  <a:lnTo>
                    <a:pt x="95" y="498"/>
                  </a:lnTo>
                  <a:lnTo>
                    <a:pt x="86" y="462"/>
                  </a:lnTo>
                  <a:lnTo>
                    <a:pt x="17" y="390"/>
                  </a:lnTo>
                  <a:lnTo>
                    <a:pt x="0" y="331"/>
                  </a:lnTo>
                  <a:lnTo>
                    <a:pt x="8" y="308"/>
                  </a:lnTo>
                  <a:lnTo>
                    <a:pt x="8" y="308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2" name="Google Shape;2890;p71" title="IN">
              <a:extLst>
                <a:ext uri="{FF2B5EF4-FFF2-40B4-BE49-F238E27FC236}">
                  <a16:creationId xmlns:a16="http://schemas.microsoft.com/office/drawing/2014/main" id="{DF4E02DD-32AE-784B-212A-CE74BC3C1FAF}"/>
                </a:ext>
              </a:extLst>
            </p:cNvPr>
            <p:cNvSpPr/>
            <p:nvPr/>
          </p:nvSpPr>
          <p:spPr>
            <a:xfrm>
              <a:off x="5295295" y="3826763"/>
              <a:ext cx="342864" cy="587375"/>
            </a:xfrm>
            <a:custGeom>
              <a:avLst/>
              <a:gdLst/>
              <a:ahLst/>
              <a:cxnLst/>
              <a:rect l="l" t="t" r="r" b="b"/>
              <a:pathLst>
                <a:path w="338" h="566" extrusionOk="0">
                  <a:moveTo>
                    <a:pt x="11" y="566"/>
                  </a:moveTo>
                  <a:lnTo>
                    <a:pt x="21" y="549"/>
                  </a:lnTo>
                  <a:lnTo>
                    <a:pt x="85" y="545"/>
                  </a:lnTo>
                  <a:lnTo>
                    <a:pt x="138" y="528"/>
                  </a:lnTo>
                  <a:lnTo>
                    <a:pt x="192" y="496"/>
                  </a:lnTo>
                  <a:lnTo>
                    <a:pt x="235" y="494"/>
                  </a:lnTo>
                  <a:lnTo>
                    <a:pt x="285" y="412"/>
                  </a:lnTo>
                  <a:lnTo>
                    <a:pt x="300" y="418"/>
                  </a:lnTo>
                  <a:lnTo>
                    <a:pt x="338" y="389"/>
                  </a:lnTo>
                  <a:lnTo>
                    <a:pt x="329" y="368"/>
                  </a:lnTo>
                  <a:lnTo>
                    <a:pt x="332" y="357"/>
                  </a:lnTo>
                  <a:lnTo>
                    <a:pt x="294" y="7"/>
                  </a:lnTo>
                  <a:lnTo>
                    <a:pt x="291" y="0"/>
                  </a:lnTo>
                  <a:lnTo>
                    <a:pt x="89" y="23"/>
                  </a:lnTo>
                  <a:lnTo>
                    <a:pt x="51" y="42"/>
                  </a:lnTo>
                  <a:lnTo>
                    <a:pt x="17" y="32"/>
                  </a:lnTo>
                  <a:lnTo>
                    <a:pt x="42" y="319"/>
                  </a:lnTo>
                  <a:lnTo>
                    <a:pt x="36" y="378"/>
                  </a:lnTo>
                  <a:lnTo>
                    <a:pt x="51" y="412"/>
                  </a:lnTo>
                  <a:lnTo>
                    <a:pt x="34" y="477"/>
                  </a:lnTo>
                  <a:lnTo>
                    <a:pt x="11" y="505"/>
                  </a:lnTo>
                  <a:lnTo>
                    <a:pt x="0" y="553"/>
                  </a:lnTo>
                  <a:lnTo>
                    <a:pt x="11" y="566"/>
                  </a:lnTo>
                  <a:lnTo>
                    <a:pt x="11" y="566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3" name="Google Shape;2891;p71" title="KY">
              <a:extLst>
                <a:ext uri="{FF2B5EF4-FFF2-40B4-BE49-F238E27FC236}">
                  <a16:creationId xmlns:a16="http://schemas.microsoft.com/office/drawing/2014/main" id="{E6C9B1B5-D0E7-0108-564B-C07C12230160}"/>
                </a:ext>
              </a:extLst>
            </p:cNvPr>
            <p:cNvSpPr/>
            <p:nvPr/>
          </p:nvSpPr>
          <p:spPr>
            <a:xfrm>
              <a:off x="5177832" y="4190301"/>
              <a:ext cx="804778" cy="409575"/>
            </a:xfrm>
            <a:custGeom>
              <a:avLst/>
              <a:gdLst/>
              <a:ahLst/>
              <a:cxnLst/>
              <a:rect l="l" t="t" r="r" b="b"/>
              <a:pathLst>
                <a:path w="791" h="396" extrusionOk="0">
                  <a:moveTo>
                    <a:pt x="4" y="375"/>
                  </a:moveTo>
                  <a:lnTo>
                    <a:pt x="23" y="373"/>
                  </a:lnTo>
                  <a:lnTo>
                    <a:pt x="29" y="331"/>
                  </a:lnTo>
                  <a:lnTo>
                    <a:pt x="17" y="329"/>
                  </a:lnTo>
                  <a:lnTo>
                    <a:pt x="42" y="295"/>
                  </a:lnTo>
                  <a:lnTo>
                    <a:pt x="91" y="310"/>
                  </a:lnTo>
                  <a:lnTo>
                    <a:pt x="99" y="262"/>
                  </a:lnTo>
                  <a:lnTo>
                    <a:pt x="133" y="249"/>
                  </a:lnTo>
                  <a:lnTo>
                    <a:pt x="128" y="240"/>
                  </a:lnTo>
                  <a:lnTo>
                    <a:pt x="147" y="194"/>
                  </a:lnTo>
                  <a:lnTo>
                    <a:pt x="211" y="190"/>
                  </a:lnTo>
                  <a:lnTo>
                    <a:pt x="264" y="173"/>
                  </a:lnTo>
                  <a:lnTo>
                    <a:pt x="299" y="150"/>
                  </a:lnTo>
                  <a:lnTo>
                    <a:pt x="318" y="141"/>
                  </a:lnTo>
                  <a:lnTo>
                    <a:pt x="361" y="139"/>
                  </a:lnTo>
                  <a:lnTo>
                    <a:pt x="411" y="57"/>
                  </a:lnTo>
                  <a:lnTo>
                    <a:pt x="426" y="63"/>
                  </a:lnTo>
                  <a:lnTo>
                    <a:pt x="464" y="34"/>
                  </a:lnTo>
                  <a:lnTo>
                    <a:pt x="455" y="13"/>
                  </a:lnTo>
                  <a:lnTo>
                    <a:pt x="458" y="2"/>
                  </a:lnTo>
                  <a:lnTo>
                    <a:pt x="493" y="0"/>
                  </a:lnTo>
                  <a:lnTo>
                    <a:pt x="515" y="8"/>
                  </a:lnTo>
                  <a:lnTo>
                    <a:pt x="584" y="48"/>
                  </a:lnTo>
                  <a:lnTo>
                    <a:pt x="633" y="46"/>
                  </a:lnTo>
                  <a:lnTo>
                    <a:pt x="656" y="31"/>
                  </a:lnTo>
                  <a:lnTo>
                    <a:pt x="711" y="65"/>
                  </a:lnTo>
                  <a:lnTo>
                    <a:pt x="728" y="129"/>
                  </a:lnTo>
                  <a:lnTo>
                    <a:pt x="791" y="175"/>
                  </a:lnTo>
                  <a:lnTo>
                    <a:pt x="761" y="211"/>
                  </a:lnTo>
                  <a:lnTo>
                    <a:pt x="707" y="262"/>
                  </a:lnTo>
                  <a:lnTo>
                    <a:pt x="706" y="274"/>
                  </a:lnTo>
                  <a:lnTo>
                    <a:pt x="628" y="323"/>
                  </a:lnTo>
                  <a:lnTo>
                    <a:pt x="190" y="365"/>
                  </a:lnTo>
                  <a:lnTo>
                    <a:pt x="143" y="361"/>
                  </a:lnTo>
                  <a:lnTo>
                    <a:pt x="145" y="384"/>
                  </a:lnTo>
                  <a:lnTo>
                    <a:pt x="0" y="396"/>
                  </a:lnTo>
                  <a:lnTo>
                    <a:pt x="4" y="375"/>
                  </a:lnTo>
                  <a:lnTo>
                    <a:pt x="4" y="375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4" name="Google Shape;2892;p71" title="TN">
              <a:extLst>
                <a:ext uri="{FF2B5EF4-FFF2-40B4-BE49-F238E27FC236}">
                  <a16:creationId xmlns:a16="http://schemas.microsoft.com/office/drawing/2014/main" id="{21FECD14-672B-4C11-D3C6-6BCE75E1BF74}"/>
                </a:ext>
              </a:extLst>
            </p:cNvPr>
            <p:cNvSpPr/>
            <p:nvPr/>
          </p:nvSpPr>
          <p:spPr>
            <a:xfrm>
              <a:off x="5079417" y="4498276"/>
              <a:ext cx="946051" cy="317500"/>
            </a:xfrm>
            <a:custGeom>
              <a:avLst/>
              <a:gdLst/>
              <a:ahLst/>
              <a:cxnLst/>
              <a:rect l="l" t="t" r="r" b="b"/>
              <a:pathLst>
                <a:path w="931" h="308" extrusionOk="0">
                  <a:moveTo>
                    <a:pt x="17" y="253"/>
                  </a:moveTo>
                  <a:lnTo>
                    <a:pt x="11" y="249"/>
                  </a:lnTo>
                  <a:lnTo>
                    <a:pt x="38" y="228"/>
                  </a:lnTo>
                  <a:lnTo>
                    <a:pt x="64" y="180"/>
                  </a:lnTo>
                  <a:lnTo>
                    <a:pt x="55" y="169"/>
                  </a:lnTo>
                  <a:lnTo>
                    <a:pt x="68" y="146"/>
                  </a:lnTo>
                  <a:lnTo>
                    <a:pt x="68" y="120"/>
                  </a:lnTo>
                  <a:lnTo>
                    <a:pt x="87" y="101"/>
                  </a:lnTo>
                  <a:lnTo>
                    <a:pt x="232" y="89"/>
                  </a:lnTo>
                  <a:lnTo>
                    <a:pt x="230" y="66"/>
                  </a:lnTo>
                  <a:lnTo>
                    <a:pt x="277" y="70"/>
                  </a:lnTo>
                  <a:lnTo>
                    <a:pt x="715" y="28"/>
                  </a:lnTo>
                  <a:lnTo>
                    <a:pt x="931" y="0"/>
                  </a:lnTo>
                  <a:lnTo>
                    <a:pt x="893" y="74"/>
                  </a:lnTo>
                  <a:lnTo>
                    <a:pt x="834" y="87"/>
                  </a:lnTo>
                  <a:lnTo>
                    <a:pt x="806" y="125"/>
                  </a:lnTo>
                  <a:lnTo>
                    <a:pt x="699" y="186"/>
                  </a:lnTo>
                  <a:lnTo>
                    <a:pt x="694" y="209"/>
                  </a:lnTo>
                  <a:lnTo>
                    <a:pt x="667" y="222"/>
                  </a:lnTo>
                  <a:lnTo>
                    <a:pt x="667" y="253"/>
                  </a:lnTo>
                  <a:lnTo>
                    <a:pt x="523" y="270"/>
                  </a:lnTo>
                  <a:lnTo>
                    <a:pt x="234" y="294"/>
                  </a:lnTo>
                  <a:lnTo>
                    <a:pt x="0" y="308"/>
                  </a:lnTo>
                  <a:lnTo>
                    <a:pt x="17" y="253"/>
                  </a:lnTo>
                  <a:lnTo>
                    <a:pt x="17" y="25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5" name="Google Shape;2893;p71" title="MS">
              <a:extLst>
                <a:ext uri="{FF2B5EF4-FFF2-40B4-BE49-F238E27FC236}">
                  <a16:creationId xmlns:a16="http://schemas.microsoft.com/office/drawing/2014/main" id="{1AB0C3EC-3F65-1498-7273-63486BFBB01D}"/>
                </a:ext>
              </a:extLst>
            </p:cNvPr>
            <p:cNvSpPr/>
            <p:nvPr/>
          </p:nvSpPr>
          <p:spPr>
            <a:xfrm>
              <a:off x="4947668" y="4803076"/>
              <a:ext cx="396834" cy="673100"/>
            </a:xfrm>
            <a:custGeom>
              <a:avLst/>
              <a:gdLst/>
              <a:ahLst/>
              <a:cxnLst/>
              <a:rect l="l" t="t" r="r" b="b"/>
              <a:pathLst>
                <a:path w="388" h="654" extrusionOk="0">
                  <a:moveTo>
                    <a:pt x="27" y="457"/>
                  </a:moveTo>
                  <a:lnTo>
                    <a:pt x="65" y="407"/>
                  </a:lnTo>
                  <a:lnTo>
                    <a:pt x="54" y="394"/>
                  </a:lnTo>
                  <a:lnTo>
                    <a:pt x="38" y="287"/>
                  </a:lnTo>
                  <a:lnTo>
                    <a:pt x="33" y="215"/>
                  </a:lnTo>
                  <a:lnTo>
                    <a:pt x="59" y="135"/>
                  </a:lnTo>
                  <a:lnTo>
                    <a:pt x="101" y="80"/>
                  </a:lnTo>
                  <a:lnTo>
                    <a:pt x="97" y="65"/>
                  </a:lnTo>
                  <a:lnTo>
                    <a:pt x="128" y="14"/>
                  </a:lnTo>
                  <a:lnTo>
                    <a:pt x="362" y="0"/>
                  </a:lnTo>
                  <a:lnTo>
                    <a:pt x="373" y="12"/>
                  </a:lnTo>
                  <a:lnTo>
                    <a:pt x="362" y="419"/>
                  </a:lnTo>
                  <a:lnTo>
                    <a:pt x="388" y="614"/>
                  </a:lnTo>
                  <a:lnTo>
                    <a:pt x="379" y="624"/>
                  </a:lnTo>
                  <a:lnTo>
                    <a:pt x="329" y="612"/>
                  </a:lnTo>
                  <a:lnTo>
                    <a:pt x="253" y="654"/>
                  </a:lnTo>
                  <a:lnTo>
                    <a:pt x="215" y="592"/>
                  </a:lnTo>
                  <a:lnTo>
                    <a:pt x="221" y="546"/>
                  </a:lnTo>
                  <a:lnTo>
                    <a:pt x="0" y="555"/>
                  </a:lnTo>
                  <a:lnTo>
                    <a:pt x="27" y="457"/>
                  </a:lnTo>
                  <a:lnTo>
                    <a:pt x="27" y="457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6" name="Google Shape;2894;p71" title="AL">
              <a:extLst>
                <a:ext uri="{FF2B5EF4-FFF2-40B4-BE49-F238E27FC236}">
                  <a16:creationId xmlns:a16="http://schemas.microsoft.com/office/drawing/2014/main" id="{FDB48769-F5C7-2568-B208-B4C8DB1B57DE}"/>
                </a:ext>
              </a:extLst>
            </p:cNvPr>
            <p:cNvSpPr/>
            <p:nvPr/>
          </p:nvSpPr>
          <p:spPr>
            <a:xfrm>
              <a:off x="5317518" y="4776088"/>
              <a:ext cx="419056" cy="677863"/>
            </a:xfrm>
            <a:custGeom>
              <a:avLst/>
              <a:gdLst/>
              <a:ahLst/>
              <a:cxnLst/>
              <a:rect l="l" t="t" r="r" b="b"/>
              <a:pathLst>
                <a:path w="416" h="659" extrusionOk="0">
                  <a:moveTo>
                    <a:pt x="11" y="36"/>
                  </a:moveTo>
                  <a:lnTo>
                    <a:pt x="0" y="443"/>
                  </a:lnTo>
                  <a:lnTo>
                    <a:pt x="26" y="638"/>
                  </a:lnTo>
                  <a:lnTo>
                    <a:pt x="55" y="646"/>
                  </a:lnTo>
                  <a:lnTo>
                    <a:pt x="81" y="631"/>
                  </a:lnTo>
                  <a:lnTo>
                    <a:pt x="97" y="646"/>
                  </a:lnTo>
                  <a:lnTo>
                    <a:pt x="74" y="659"/>
                  </a:lnTo>
                  <a:lnTo>
                    <a:pt x="131" y="644"/>
                  </a:lnTo>
                  <a:lnTo>
                    <a:pt x="142" y="627"/>
                  </a:lnTo>
                  <a:lnTo>
                    <a:pt x="135" y="616"/>
                  </a:lnTo>
                  <a:lnTo>
                    <a:pt x="138" y="598"/>
                  </a:lnTo>
                  <a:lnTo>
                    <a:pt x="112" y="574"/>
                  </a:lnTo>
                  <a:lnTo>
                    <a:pt x="112" y="553"/>
                  </a:lnTo>
                  <a:lnTo>
                    <a:pt x="416" y="526"/>
                  </a:lnTo>
                  <a:lnTo>
                    <a:pt x="391" y="422"/>
                  </a:lnTo>
                  <a:lnTo>
                    <a:pt x="406" y="359"/>
                  </a:lnTo>
                  <a:lnTo>
                    <a:pt x="368" y="277"/>
                  </a:lnTo>
                  <a:lnTo>
                    <a:pt x="289" y="0"/>
                  </a:lnTo>
                  <a:lnTo>
                    <a:pt x="0" y="24"/>
                  </a:lnTo>
                  <a:lnTo>
                    <a:pt x="11" y="36"/>
                  </a:lnTo>
                  <a:lnTo>
                    <a:pt x="11" y="36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7" name="Google Shape;2895;p71" title="GA">
              <a:extLst>
                <a:ext uri="{FF2B5EF4-FFF2-40B4-BE49-F238E27FC236}">
                  <a16:creationId xmlns:a16="http://schemas.microsoft.com/office/drawing/2014/main" id="{EE318313-D600-669E-6B44-C3C631ED449C}"/>
                </a:ext>
              </a:extLst>
            </p:cNvPr>
            <p:cNvSpPr/>
            <p:nvPr/>
          </p:nvSpPr>
          <p:spPr>
            <a:xfrm>
              <a:off x="5607999" y="4744338"/>
              <a:ext cx="596838" cy="619125"/>
            </a:xfrm>
            <a:custGeom>
              <a:avLst/>
              <a:gdLst/>
              <a:ahLst/>
              <a:cxnLst/>
              <a:rect l="l" t="t" r="r" b="b"/>
              <a:pathLst>
                <a:path w="587" h="603" extrusionOk="0">
                  <a:moveTo>
                    <a:pt x="79" y="312"/>
                  </a:moveTo>
                  <a:lnTo>
                    <a:pt x="117" y="394"/>
                  </a:lnTo>
                  <a:lnTo>
                    <a:pt x="102" y="457"/>
                  </a:lnTo>
                  <a:lnTo>
                    <a:pt x="127" y="561"/>
                  </a:lnTo>
                  <a:lnTo>
                    <a:pt x="150" y="595"/>
                  </a:lnTo>
                  <a:lnTo>
                    <a:pt x="464" y="578"/>
                  </a:lnTo>
                  <a:lnTo>
                    <a:pt x="467" y="599"/>
                  </a:lnTo>
                  <a:lnTo>
                    <a:pt x="486" y="603"/>
                  </a:lnTo>
                  <a:lnTo>
                    <a:pt x="479" y="552"/>
                  </a:lnTo>
                  <a:lnTo>
                    <a:pt x="492" y="538"/>
                  </a:lnTo>
                  <a:lnTo>
                    <a:pt x="538" y="548"/>
                  </a:lnTo>
                  <a:lnTo>
                    <a:pt x="545" y="512"/>
                  </a:lnTo>
                  <a:lnTo>
                    <a:pt x="540" y="464"/>
                  </a:lnTo>
                  <a:lnTo>
                    <a:pt x="559" y="451"/>
                  </a:lnTo>
                  <a:lnTo>
                    <a:pt x="587" y="360"/>
                  </a:lnTo>
                  <a:lnTo>
                    <a:pt x="568" y="356"/>
                  </a:lnTo>
                  <a:lnTo>
                    <a:pt x="492" y="238"/>
                  </a:lnTo>
                  <a:lnTo>
                    <a:pt x="327" y="90"/>
                  </a:lnTo>
                  <a:lnTo>
                    <a:pt x="254" y="44"/>
                  </a:lnTo>
                  <a:lnTo>
                    <a:pt x="279" y="0"/>
                  </a:lnTo>
                  <a:lnTo>
                    <a:pt x="144" y="18"/>
                  </a:lnTo>
                  <a:lnTo>
                    <a:pt x="0" y="35"/>
                  </a:lnTo>
                  <a:lnTo>
                    <a:pt x="79" y="312"/>
                  </a:lnTo>
                  <a:lnTo>
                    <a:pt x="79" y="312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8" name="Google Shape;2896;p71" title="FL">
              <a:extLst>
                <a:ext uri="{FF2B5EF4-FFF2-40B4-BE49-F238E27FC236}">
                  <a16:creationId xmlns:a16="http://schemas.microsoft.com/office/drawing/2014/main" id="{9E90D73E-D933-8936-4E7C-60FE2FEBB830}"/>
                </a:ext>
              </a:extLst>
            </p:cNvPr>
            <p:cNvSpPr/>
            <p:nvPr/>
          </p:nvSpPr>
          <p:spPr>
            <a:xfrm>
              <a:off x="5431806" y="5295201"/>
              <a:ext cx="1004782" cy="754062"/>
            </a:xfrm>
            <a:custGeom>
              <a:avLst/>
              <a:gdLst/>
              <a:ahLst/>
              <a:cxnLst/>
              <a:rect l="l" t="t" r="r" b="b"/>
              <a:pathLst>
                <a:path w="990" h="732" extrusionOk="0">
                  <a:moveTo>
                    <a:pt x="0" y="71"/>
                  </a:moveTo>
                  <a:lnTo>
                    <a:pt x="26" y="95"/>
                  </a:lnTo>
                  <a:lnTo>
                    <a:pt x="23" y="113"/>
                  </a:lnTo>
                  <a:lnTo>
                    <a:pt x="30" y="124"/>
                  </a:lnTo>
                  <a:lnTo>
                    <a:pt x="19" y="141"/>
                  </a:lnTo>
                  <a:lnTo>
                    <a:pt x="135" y="101"/>
                  </a:lnTo>
                  <a:lnTo>
                    <a:pt x="283" y="194"/>
                  </a:lnTo>
                  <a:lnTo>
                    <a:pt x="405" y="130"/>
                  </a:lnTo>
                  <a:lnTo>
                    <a:pt x="475" y="145"/>
                  </a:lnTo>
                  <a:lnTo>
                    <a:pt x="564" y="232"/>
                  </a:lnTo>
                  <a:lnTo>
                    <a:pt x="597" y="232"/>
                  </a:lnTo>
                  <a:lnTo>
                    <a:pt x="625" y="293"/>
                  </a:lnTo>
                  <a:lnTo>
                    <a:pt x="618" y="409"/>
                  </a:lnTo>
                  <a:lnTo>
                    <a:pt x="639" y="422"/>
                  </a:lnTo>
                  <a:lnTo>
                    <a:pt x="642" y="401"/>
                  </a:lnTo>
                  <a:lnTo>
                    <a:pt x="671" y="401"/>
                  </a:lnTo>
                  <a:lnTo>
                    <a:pt x="642" y="457"/>
                  </a:lnTo>
                  <a:lnTo>
                    <a:pt x="718" y="533"/>
                  </a:lnTo>
                  <a:lnTo>
                    <a:pt x="730" y="512"/>
                  </a:lnTo>
                  <a:lnTo>
                    <a:pt x="736" y="565"/>
                  </a:lnTo>
                  <a:lnTo>
                    <a:pt x="760" y="576"/>
                  </a:lnTo>
                  <a:lnTo>
                    <a:pt x="787" y="641"/>
                  </a:lnTo>
                  <a:lnTo>
                    <a:pt x="814" y="641"/>
                  </a:lnTo>
                  <a:lnTo>
                    <a:pt x="871" y="702"/>
                  </a:lnTo>
                  <a:lnTo>
                    <a:pt x="903" y="706"/>
                  </a:lnTo>
                  <a:lnTo>
                    <a:pt x="903" y="715"/>
                  </a:lnTo>
                  <a:lnTo>
                    <a:pt x="880" y="732"/>
                  </a:lnTo>
                  <a:lnTo>
                    <a:pt x="931" y="725"/>
                  </a:lnTo>
                  <a:lnTo>
                    <a:pt x="964" y="711"/>
                  </a:lnTo>
                  <a:lnTo>
                    <a:pt x="981" y="626"/>
                  </a:lnTo>
                  <a:lnTo>
                    <a:pt x="990" y="630"/>
                  </a:lnTo>
                  <a:lnTo>
                    <a:pt x="983" y="512"/>
                  </a:lnTo>
                  <a:lnTo>
                    <a:pt x="969" y="477"/>
                  </a:lnTo>
                  <a:lnTo>
                    <a:pt x="863" y="306"/>
                  </a:lnTo>
                  <a:lnTo>
                    <a:pt x="779" y="145"/>
                  </a:lnTo>
                  <a:lnTo>
                    <a:pt x="728" y="12"/>
                  </a:lnTo>
                  <a:lnTo>
                    <a:pt x="715" y="10"/>
                  </a:lnTo>
                  <a:lnTo>
                    <a:pt x="669" y="0"/>
                  </a:lnTo>
                  <a:lnTo>
                    <a:pt x="656" y="14"/>
                  </a:lnTo>
                  <a:lnTo>
                    <a:pt x="663" y="65"/>
                  </a:lnTo>
                  <a:lnTo>
                    <a:pt x="644" y="61"/>
                  </a:lnTo>
                  <a:lnTo>
                    <a:pt x="641" y="40"/>
                  </a:lnTo>
                  <a:lnTo>
                    <a:pt x="327" y="57"/>
                  </a:lnTo>
                  <a:lnTo>
                    <a:pt x="304" y="23"/>
                  </a:lnTo>
                  <a:lnTo>
                    <a:pt x="0" y="50"/>
                  </a:lnTo>
                  <a:lnTo>
                    <a:pt x="0" y="71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9" name="Google Shape;2897;p71" title="OH">
              <a:extLst>
                <a:ext uri="{FF2B5EF4-FFF2-40B4-BE49-F238E27FC236}">
                  <a16:creationId xmlns:a16="http://schemas.microsoft.com/office/drawing/2014/main" id="{1A64CD25-23BA-E70E-F917-90B8263D2FE4}"/>
                </a:ext>
              </a:extLst>
            </p:cNvPr>
            <p:cNvSpPr/>
            <p:nvPr/>
          </p:nvSpPr>
          <p:spPr>
            <a:xfrm>
              <a:off x="5593714" y="3742626"/>
              <a:ext cx="465088" cy="517525"/>
            </a:xfrm>
            <a:custGeom>
              <a:avLst/>
              <a:gdLst/>
              <a:ahLst/>
              <a:cxnLst/>
              <a:rect l="l" t="t" r="r" b="b"/>
              <a:pathLst>
                <a:path w="459" h="504" extrusionOk="0">
                  <a:moveTo>
                    <a:pt x="0" y="91"/>
                  </a:moveTo>
                  <a:lnTo>
                    <a:pt x="38" y="441"/>
                  </a:lnTo>
                  <a:lnTo>
                    <a:pt x="95" y="447"/>
                  </a:lnTo>
                  <a:lnTo>
                    <a:pt x="164" y="487"/>
                  </a:lnTo>
                  <a:lnTo>
                    <a:pt x="213" y="485"/>
                  </a:lnTo>
                  <a:lnTo>
                    <a:pt x="236" y="470"/>
                  </a:lnTo>
                  <a:lnTo>
                    <a:pt x="291" y="504"/>
                  </a:lnTo>
                  <a:lnTo>
                    <a:pt x="324" y="475"/>
                  </a:lnTo>
                  <a:lnTo>
                    <a:pt x="331" y="420"/>
                  </a:lnTo>
                  <a:lnTo>
                    <a:pt x="352" y="432"/>
                  </a:lnTo>
                  <a:lnTo>
                    <a:pt x="364" y="386"/>
                  </a:lnTo>
                  <a:lnTo>
                    <a:pt x="440" y="319"/>
                  </a:lnTo>
                  <a:lnTo>
                    <a:pt x="453" y="211"/>
                  </a:lnTo>
                  <a:lnTo>
                    <a:pt x="443" y="188"/>
                  </a:lnTo>
                  <a:lnTo>
                    <a:pt x="459" y="177"/>
                  </a:lnTo>
                  <a:lnTo>
                    <a:pt x="430" y="0"/>
                  </a:lnTo>
                  <a:lnTo>
                    <a:pt x="352" y="40"/>
                  </a:lnTo>
                  <a:lnTo>
                    <a:pt x="312" y="82"/>
                  </a:lnTo>
                  <a:lnTo>
                    <a:pt x="284" y="84"/>
                  </a:lnTo>
                  <a:lnTo>
                    <a:pt x="240" y="107"/>
                  </a:lnTo>
                  <a:lnTo>
                    <a:pt x="139" y="72"/>
                  </a:lnTo>
                  <a:lnTo>
                    <a:pt x="0" y="9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80" name="Google Shape;2898;p71" title="WV">
              <a:extLst>
                <a:ext uri="{FF2B5EF4-FFF2-40B4-BE49-F238E27FC236}">
                  <a16:creationId xmlns:a16="http://schemas.microsoft.com/office/drawing/2014/main" id="{4FCDB26B-C186-187A-5194-3300D9A8C90F}"/>
                </a:ext>
              </a:extLst>
            </p:cNvPr>
            <p:cNvSpPr/>
            <p:nvPr/>
          </p:nvSpPr>
          <p:spPr>
            <a:xfrm>
              <a:off x="5888958" y="3926776"/>
              <a:ext cx="495248" cy="485775"/>
            </a:xfrm>
            <a:custGeom>
              <a:avLst/>
              <a:gdLst/>
              <a:ahLst/>
              <a:cxnLst/>
              <a:rect l="l" t="t" r="r" b="b"/>
              <a:pathLst>
                <a:path w="489" h="473" extrusionOk="0">
                  <a:moveTo>
                    <a:pt x="0" y="327"/>
                  </a:moveTo>
                  <a:lnTo>
                    <a:pt x="17" y="391"/>
                  </a:lnTo>
                  <a:lnTo>
                    <a:pt x="80" y="437"/>
                  </a:lnTo>
                  <a:lnTo>
                    <a:pt x="111" y="473"/>
                  </a:lnTo>
                  <a:lnTo>
                    <a:pt x="204" y="435"/>
                  </a:lnTo>
                  <a:lnTo>
                    <a:pt x="246" y="429"/>
                  </a:lnTo>
                  <a:lnTo>
                    <a:pt x="268" y="401"/>
                  </a:lnTo>
                  <a:lnTo>
                    <a:pt x="304" y="258"/>
                  </a:lnTo>
                  <a:lnTo>
                    <a:pt x="344" y="275"/>
                  </a:lnTo>
                  <a:lnTo>
                    <a:pt x="420" y="122"/>
                  </a:lnTo>
                  <a:lnTo>
                    <a:pt x="479" y="154"/>
                  </a:lnTo>
                  <a:lnTo>
                    <a:pt x="489" y="127"/>
                  </a:lnTo>
                  <a:lnTo>
                    <a:pt x="447" y="93"/>
                  </a:lnTo>
                  <a:lnTo>
                    <a:pt x="415" y="97"/>
                  </a:lnTo>
                  <a:lnTo>
                    <a:pt x="403" y="114"/>
                  </a:lnTo>
                  <a:lnTo>
                    <a:pt x="344" y="131"/>
                  </a:lnTo>
                  <a:lnTo>
                    <a:pt x="306" y="173"/>
                  </a:lnTo>
                  <a:lnTo>
                    <a:pt x="295" y="106"/>
                  </a:lnTo>
                  <a:lnTo>
                    <a:pt x="189" y="123"/>
                  </a:lnTo>
                  <a:lnTo>
                    <a:pt x="168" y="0"/>
                  </a:lnTo>
                  <a:lnTo>
                    <a:pt x="152" y="11"/>
                  </a:lnTo>
                  <a:lnTo>
                    <a:pt x="162" y="34"/>
                  </a:lnTo>
                  <a:lnTo>
                    <a:pt x="149" y="142"/>
                  </a:lnTo>
                  <a:lnTo>
                    <a:pt x="73" y="209"/>
                  </a:lnTo>
                  <a:lnTo>
                    <a:pt x="61" y="255"/>
                  </a:lnTo>
                  <a:lnTo>
                    <a:pt x="40" y="243"/>
                  </a:lnTo>
                  <a:lnTo>
                    <a:pt x="33" y="298"/>
                  </a:lnTo>
                  <a:lnTo>
                    <a:pt x="0" y="327"/>
                  </a:lnTo>
                  <a:lnTo>
                    <a:pt x="0" y="327"/>
                  </a:lnTo>
                  <a:lnTo>
                    <a:pt x="0" y="327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81" name="Google Shape;2899;p71" title="MD">
              <a:extLst>
                <a:ext uri="{FF2B5EF4-FFF2-40B4-BE49-F238E27FC236}">
                  <a16:creationId xmlns:a16="http://schemas.microsoft.com/office/drawing/2014/main" id="{FC6E9AB4-A315-D686-FEAD-A1C6FB4CEA7E}"/>
                </a:ext>
              </a:extLst>
            </p:cNvPr>
            <p:cNvSpPr/>
            <p:nvPr/>
          </p:nvSpPr>
          <p:spPr>
            <a:xfrm>
              <a:off x="6187377" y="3961701"/>
              <a:ext cx="506359" cy="244475"/>
            </a:xfrm>
            <a:custGeom>
              <a:avLst/>
              <a:gdLst/>
              <a:ahLst/>
              <a:cxnLst/>
              <a:rect l="l" t="t" r="r" b="b"/>
              <a:pathLst>
                <a:path w="496" h="240" extrusionOk="0">
                  <a:moveTo>
                    <a:pt x="0" y="72"/>
                  </a:moveTo>
                  <a:lnTo>
                    <a:pt x="11" y="139"/>
                  </a:lnTo>
                  <a:lnTo>
                    <a:pt x="49" y="97"/>
                  </a:lnTo>
                  <a:lnTo>
                    <a:pt x="108" y="80"/>
                  </a:lnTo>
                  <a:lnTo>
                    <a:pt x="120" y="63"/>
                  </a:lnTo>
                  <a:lnTo>
                    <a:pt x="152" y="59"/>
                  </a:lnTo>
                  <a:lnTo>
                    <a:pt x="194" y="93"/>
                  </a:lnTo>
                  <a:lnTo>
                    <a:pt x="222" y="101"/>
                  </a:lnTo>
                  <a:lnTo>
                    <a:pt x="276" y="148"/>
                  </a:lnTo>
                  <a:lnTo>
                    <a:pt x="257" y="194"/>
                  </a:lnTo>
                  <a:lnTo>
                    <a:pt x="264" y="215"/>
                  </a:lnTo>
                  <a:lnTo>
                    <a:pt x="287" y="205"/>
                  </a:lnTo>
                  <a:lnTo>
                    <a:pt x="308" y="205"/>
                  </a:lnTo>
                  <a:lnTo>
                    <a:pt x="319" y="221"/>
                  </a:lnTo>
                  <a:lnTo>
                    <a:pt x="344" y="221"/>
                  </a:lnTo>
                  <a:lnTo>
                    <a:pt x="354" y="215"/>
                  </a:lnTo>
                  <a:lnTo>
                    <a:pt x="338" y="173"/>
                  </a:lnTo>
                  <a:lnTo>
                    <a:pt x="335" y="97"/>
                  </a:lnTo>
                  <a:lnTo>
                    <a:pt x="316" y="86"/>
                  </a:lnTo>
                  <a:lnTo>
                    <a:pt x="354" y="51"/>
                  </a:lnTo>
                  <a:lnTo>
                    <a:pt x="356" y="29"/>
                  </a:lnTo>
                  <a:lnTo>
                    <a:pt x="380" y="31"/>
                  </a:lnTo>
                  <a:lnTo>
                    <a:pt x="350" y="78"/>
                  </a:lnTo>
                  <a:lnTo>
                    <a:pt x="367" y="135"/>
                  </a:lnTo>
                  <a:lnTo>
                    <a:pt x="375" y="150"/>
                  </a:lnTo>
                  <a:lnTo>
                    <a:pt x="386" y="158"/>
                  </a:lnTo>
                  <a:lnTo>
                    <a:pt x="363" y="156"/>
                  </a:lnTo>
                  <a:lnTo>
                    <a:pt x="371" y="192"/>
                  </a:lnTo>
                  <a:lnTo>
                    <a:pt x="411" y="215"/>
                  </a:lnTo>
                  <a:lnTo>
                    <a:pt x="420" y="221"/>
                  </a:lnTo>
                  <a:lnTo>
                    <a:pt x="432" y="221"/>
                  </a:lnTo>
                  <a:lnTo>
                    <a:pt x="426" y="240"/>
                  </a:lnTo>
                  <a:lnTo>
                    <a:pt x="475" y="215"/>
                  </a:lnTo>
                  <a:lnTo>
                    <a:pt x="485" y="184"/>
                  </a:lnTo>
                  <a:lnTo>
                    <a:pt x="496" y="152"/>
                  </a:lnTo>
                  <a:lnTo>
                    <a:pt x="426" y="167"/>
                  </a:lnTo>
                  <a:lnTo>
                    <a:pt x="380" y="0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82" name="Google Shape;2900;p71" title="VA">
              <a:extLst>
                <a:ext uri="{FF2B5EF4-FFF2-40B4-BE49-F238E27FC236}">
                  <a16:creationId xmlns:a16="http://schemas.microsoft.com/office/drawing/2014/main" id="{93F90C6D-E3B0-C50D-BA20-12CEC735A87C}"/>
                </a:ext>
              </a:extLst>
            </p:cNvPr>
            <p:cNvSpPr/>
            <p:nvPr/>
          </p:nvSpPr>
          <p:spPr>
            <a:xfrm>
              <a:off x="5804829" y="4053776"/>
              <a:ext cx="857160" cy="476250"/>
            </a:xfrm>
            <a:custGeom>
              <a:avLst/>
              <a:gdLst/>
              <a:ahLst/>
              <a:cxnLst/>
              <a:rect l="l" t="t" r="r" b="b"/>
              <a:pathLst>
                <a:path w="844" h="463" extrusionOk="0">
                  <a:moveTo>
                    <a:pt x="78" y="414"/>
                  </a:moveTo>
                  <a:lnTo>
                    <a:pt x="79" y="402"/>
                  </a:lnTo>
                  <a:lnTo>
                    <a:pt x="133" y="351"/>
                  </a:lnTo>
                  <a:lnTo>
                    <a:pt x="163" y="315"/>
                  </a:lnTo>
                  <a:lnTo>
                    <a:pt x="194" y="351"/>
                  </a:lnTo>
                  <a:lnTo>
                    <a:pt x="287" y="313"/>
                  </a:lnTo>
                  <a:lnTo>
                    <a:pt x="329" y="307"/>
                  </a:lnTo>
                  <a:lnTo>
                    <a:pt x="351" y="279"/>
                  </a:lnTo>
                  <a:lnTo>
                    <a:pt x="387" y="136"/>
                  </a:lnTo>
                  <a:lnTo>
                    <a:pt x="427" y="153"/>
                  </a:lnTo>
                  <a:lnTo>
                    <a:pt x="503" y="0"/>
                  </a:lnTo>
                  <a:lnTo>
                    <a:pt x="562" y="32"/>
                  </a:lnTo>
                  <a:lnTo>
                    <a:pt x="572" y="5"/>
                  </a:lnTo>
                  <a:lnTo>
                    <a:pt x="600" y="13"/>
                  </a:lnTo>
                  <a:lnTo>
                    <a:pt x="654" y="60"/>
                  </a:lnTo>
                  <a:lnTo>
                    <a:pt x="635" y="106"/>
                  </a:lnTo>
                  <a:lnTo>
                    <a:pt x="642" y="127"/>
                  </a:lnTo>
                  <a:lnTo>
                    <a:pt x="665" y="117"/>
                  </a:lnTo>
                  <a:lnTo>
                    <a:pt x="682" y="138"/>
                  </a:lnTo>
                  <a:lnTo>
                    <a:pt x="764" y="165"/>
                  </a:lnTo>
                  <a:lnTo>
                    <a:pt x="688" y="161"/>
                  </a:lnTo>
                  <a:lnTo>
                    <a:pt x="768" y="231"/>
                  </a:lnTo>
                  <a:lnTo>
                    <a:pt x="718" y="224"/>
                  </a:lnTo>
                  <a:lnTo>
                    <a:pt x="819" y="288"/>
                  </a:lnTo>
                  <a:lnTo>
                    <a:pt x="844" y="332"/>
                  </a:lnTo>
                  <a:lnTo>
                    <a:pt x="827" y="326"/>
                  </a:lnTo>
                  <a:lnTo>
                    <a:pt x="823" y="338"/>
                  </a:lnTo>
                  <a:lnTo>
                    <a:pt x="492" y="401"/>
                  </a:lnTo>
                  <a:lnTo>
                    <a:pt x="216" y="435"/>
                  </a:lnTo>
                  <a:lnTo>
                    <a:pt x="0" y="463"/>
                  </a:lnTo>
                  <a:lnTo>
                    <a:pt x="78" y="414"/>
                  </a:lnTo>
                  <a:lnTo>
                    <a:pt x="78" y="414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83" name="Google Shape;2901;p71" title="NC">
              <a:extLst>
                <a:ext uri="{FF2B5EF4-FFF2-40B4-BE49-F238E27FC236}">
                  <a16:creationId xmlns:a16="http://schemas.microsoft.com/office/drawing/2014/main" id="{FC0B90B1-43C7-A71E-7052-695F0D132F8B}"/>
                </a:ext>
              </a:extLst>
            </p:cNvPr>
            <p:cNvSpPr/>
            <p:nvPr/>
          </p:nvSpPr>
          <p:spPr>
            <a:xfrm>
              <a:off x="5757209" y="4398263"/>
              <a:ext cx="944464" cy="422275"/>
            </a:xfrm>
            <a:custGeom>
              <a:avLst/>
              <a:gdLst/>
              <a:ahLst/>
              <a:cxnLst/>
              <a:rect l="l" t="t" r="r" b="b"/>
              <a:pathLst>
                <a:path w="932" h="407" extrusionOk="0">
                  <a:moveTo>
                    <a:pt x="0" y="350"/>
                  </a:moveTo>
                  <a:lnTo>
                    <a:pt x="135" y="332"/>
                  </a:lnTo>
                  <a:lnTo>
                    <a:pt x="213" y="294"/>
                  </a:lnTo>
                  <a:lnTo>
                    <a:pt x="361" y="279"/>
                  </a:lnTo>
                  <a:lnTo>
                    <a:pt x="422" y="317"/>
                  </a:lnTo>
                  <a:lnTo>
                    <a:pt x="519" y="304"/>
                  </a:lnTo>
                  <a:lnTo>
                    <a:pt x="666" y="407"/>
                  </a:lnTo>
                  <a:lnTo>
                    <a:pt x="723" y="393"/>
                  </a:lnTo>
                  <a:lnTo>
                    <a:pt x="804" y="275"/>
                  </a:lnTo>
                  <a:lnTo>
                    <a:pt x="871" y="251"/>
                  </a:lnTo>
                  <a:lnTo>
                    <a:pt x="892" y="217"/>
                  </a:lnTo>
                  <a:lnTo>
                    <a:pt x="820" y="230"/>
                  </a:lnTo>
                  <a:lnTo>
                    <a:pt x="801" y="205"/>
                  </a:lnTo>
                  <a:lnTo>
                    <a:pt x="844" y="194"/>
                  </a:lnTo>
                  <a:lnTo>
                    <a:pt x="844" y="179"/>
                  </a:lnTo>
                  <a:lnTo>
                    <a:pt x="795" y="161"/>
                  </a:lnTo>
                  <a:lnTo>
                    <a:pt x="858" y="139"/>
                  </a:lnTo>
                  <a:lnTo>
                    <a:pt x="854" y="163"/>
                  </a:lnTo>
                  <a:lnTo>
                    <a:pt x="894" y="163"/>
                  </a:lnTo>
                  <a:lnTo>
                    <a:pt x="916" y="122"/>
                  </a:lnTo>
                  <a:lnTo>
                    <a:pt x="932" y="120"/>
                  </a:lnTo>
                  <a:lnTo>
                    <a:pt x="922" y="82"/>
                  </a:lnTo>
                  <a:lnTo>
                    <a:pt x="894" y="120"/>
                  </a:lnTo>
                  <a:lnTo>
                    <a:pt x="865" y="36"/>
                  </a:lnTo>
                  <a:lnTo>
                    <a:pt x="884" y="32"/>
                  </a:lnTo>
                  <a:lnTo>
                    <a:pt x="911" y="55"/>
                  </a:lnTo>
                  <a:lnTo>
                    <a:pt x="892" y="17"/>
                  </a:lnTo>
                  <a:lnTo>
                    <a:pt x="871" y="0"/>
                  </a:lnTo>
                  <a:lnTo>
                    <a:pt x="540" y="63"/>
                  </a:lnTo>
                  <a:lnTo>
                    <a:pt x="264" y="97"/>
                  </a:lnTo>
                  <a:lnTo>
                    <a:pt x="226" y="171"/>
                  </a:lnTo>
                  <a:lnTo>
                    <a:pt x="167" y="184"/>
                  </a:lnTo>
                  <a:lnTo>
                    <a:pt x="139" y="222"/>
                  </a:lnTo>
                  <a:lnTo>
                    <a:pt x="32" y="283"/>
                  </a:lnTo>
                  <a:lnTo>
                    <a:pt x="27" y="306"/>
                  </a:lnTo>
                  <a:lnTo>
                    <a:pt x="0" y="319"/>
                  </a:lnTo>
                  <a:lnTo>
                    <a:pt x="0" y="350"/>
                  </a:lnTo>
                  <a:lnTo>
                    <a:pt x="0" y="35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84" name="Google Shape;2902;p71" title="SC">
              <a:extLst>
                <a:ext uri="{FF2B5EF4-FFF2-40B4-BE49-F238E27FC236}">
                  <a16:creationId xmlns:a16="http://schemas.microsoft.com/office/drawing/2014/main" id="{9A1F65D0-9E75-3EC7-B4BE-B3FC640506B5}"/>
                </a:ext>
              </a:extLst>
            </p:cNvPr>
            <p:cNvSpPr/>
            <p:nvPr/>
          </p:nvSpPr>
          <p:spPr>
            <a:xfrm>
              <a:off x="5868322" y="4690363"/>
              <a:ext cx="563504" cy="422275"/>
            </a:xfrm>
            <a:custGeom>
              <a:avLst/>
              <a:gdLst/>
              <a:ahLst/>
              <a:cxnLst/>
              <a:rect l="l" t="t" r="r" b="b"/>
              <a:pathLst>
                <a:path w="556" h="413" extrusionOk="0">
                  <a:moveTo>
                    <a:pt x="25" y="53"/>
                  </a:moveTo>
                  <a:lnTo>
                    <a:pt x="103" y="15"/>
                  </a:lnTo>
                  <a:lnTo>
                    <a:pt x="251" y="0"/>
                  </a:lnTo>
                  <a:lnTo>
                    <a:pt x="312" y="38"/>
                  </a:lnTo>
                  <a:lnTo>
                    <a:pt x="409" y="25"/>
                  </a:lnTo>
                  <a:lnTo>
                    <a:pt x="556" y="128"/>
                  </a:lnTo>
                  <a:lnTo>
                    <a:pt x="491" y="206"/>
                  </a:lnTo>
                  <a:lnTo>
                    <a:pt x="495" y="240"/>
                  </a:lnTo>
                  <a:lnTo>
                    <a:pt x="384" y="340"/>
                  </a:lnTo>
                  <a:lnTo>
                    <a:pt x="365" y="344"/>
                  </a:lnTo>
                  <a:lnTo>
                    <a:pt x="358" y="375"/>
                  </a:lnTo>
                  <a:lnTo>
                    <a:pt x="333" y="358"/>
                  </a:lnTo>
                  <a:lnTo>
                    <a:pt x="354" y="386"/>
                  </a:lnTo>
                  <a:lnTo>
                    <a:pt x="333" y="413"/>
                  </a:lnTo>
                  <a:lnTo>
                    <a:pt x="314" y="409"/>
                  </a:lnTo>
                  <a:lnTo>
                    <a:pt x="238" y="291"/>
                  </a:lnTo>
                  <a:lnTo>
                    <a:pt x="73" y="143"/>
                  </a:lnTo>
                  <a:lnTo>
                    <a:pt x="0" y="97"/>
                  </a:lnTo>
                  <a:lnTo>
                    <a:pt x="25" y="53"/>
                  </a:lnTo>
                  <a:lnTo>
                    <a:pt x="25" y="5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85" name="Google Shape;2903;p71" title="PA">
              <a:extLst>
                <a:ext uri="{FF2B5EF4-FFF2-40B4-BE49-F238E27FC236}">
                  <a16:creationId xmlns:a16="http://schemas.microsoft.com/office/drawing/2014/main" id="{4CB54B16-4C63-EAAA-EF90-D581BD01FDA4}"/>
                </a:ext>
              </a:extLst>
            </p:cNvPr>
            <p:cNvSpPr/>
            <p:nvPr/>
          </p:nvSpPr>
          <p:spPr>
            <a:xfrm>
              <a:off x="6030230" y="3644201"/>
              <a:ext cx="642871" cy="409575"/>
            </a:xfrm>
            <a:custGeom>
              <a:avLst/>
              <a:gdLst/>
              <a:ahLst/>
              <a:cxnLst/>
              <a:rect l="l" t="t" r="r" b="b"/>
              <a:pathLst>
                <a:path w="635" h="397" extrusionOk="0">
                  <a:moveTo>
                    <a:pt x="50" y="397"/>
                  </a:moveTo>
                  <a:lnTo>
                    <a:pt x="156" y="380"/>
                  </a:lnTo>
                  <a:lnTo>
                    <a:pt x="536" y="308"/>
                  </a:lnTo>
                  <a:lnTo>
                    <a:pt x="553" y="291"/>
                  </a:lnTo>
                  <a:lnTo>
                    <a:pt x="574" y="291"/>
                  </a:lnTo>
                  <a:lnTo>
                    <a:pt x="599" y="274"/>
                  </a:lnTo>
                  <a:lnTo>
                    <a:pt x="635" y="228"/>
                  </a:lnTo>
                  <a:lnTo>
                    <a:pt x="572" y="179"/>
                  </a:lnTo>
                  <a:lnTo>
                    <a:pt x="570" y="133"/>
                  </a:lnTo>
                  <a:lnTo>
                    <a:pt x="599" y="69"/>
                  </a:lnTo>
                  <a:lnTo>
                    <a:pt x="557" y="48"/>
                  </a:lnTo>
                  <a:lnTo>
                    <a:pt x="512" y="0"/>
                  </a:lnTo>
                  <a:lnTo>
                    <a:pt x="89" y="78"/>
                  </a:lnTo>
                  <a:lnTo>
                    <a:pt x="69" y="48"/>
                  </a:lnTo>
                  <a:lnTo>
                    <a:pt x="0" y="97"/>
                  </a:lnTo>
                  <a:lnTo>
                    <a:pt x="50" y="397"/>
                  </a:lnTo>
                  <a:lnTo>
                    <a:pt x="50" y="397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86" name="Google Shape;2904;p71" title="NJ">
              <a:extLst>
                <a:ext uri="{FF2B5EF4-FFF2-40B4-BE49-F238E27FC236}">
                  <a16:creationId xmlns:a16="http://schemas.microsoft.com/office/drawing/2014/main" id="{76651CDD-7381-1E1B-AB86-1ACC04B49456}"/>
                </a:ext>
              </a:extLst>
            </p:cNvPr>
            <p:cNvSpPr/>
            <p:nvPr/>
          </p:nvSpPr>
          <p:spPr>
            <a:xfrm>
              <a:off x="6606433" y="3712463"/>
              <a:ext cx="139685" cy="336550"/>
            </a:xfrm>
            <a:custGeom>
              <a:avLst/>
              <a:gdLst/>
              <a:ahLst/>
              <a:cxnLst/>
              <a:rect l="l" t="t" r="r" b="b"/>
              <a:pathLst>
                <a:path w="137" h="325" extrusionOk="0">
                  <a:moveTo>
                    <a:pt x="7" y="222"/>
                  </a:moveTo>
                  <a:lnTo>
                    <a:pt x="32" y="205"/>
                  </a:lnTo>
                  <a:lnTo>
                    <a:pt x="68" y="159"/>
                  </a:lnTo>
                  <a:lnTo>
                    <a:pt x="5" y="110"/>
                  </a:lnTo>
                  <a:lnTo>
                    <a:pt x="3" y="64"/>
                  </a:lnTo>
                  <a:lnTo>
                    <a:pt x="32" y="0"/>
                  </a:lnTo>
                  <a:lnTo>
                    <a:pt x="125" y="32"/>
                  </a:lnTo>
                  <a:lnTo>
                    <a:pt x="127" y="43"/>
                  </a:lnTo>
                  <a:lnTo>
                    <a:pt x="116" y="79"/>
                  </a:lnTo>
                  <a:lnTo>
                    <a:pt x="106" y="87"/>
                  </a:lnTo>
                  <a:lnTo>
                    <a:pt x="104" y="106"/>
                  </a:lnTo>
                  <a:lnTo>
                    <a:pt x="114" y="112"/>
                  </a:lnTo>
                  <a:lnTo>
                    <a:pt x="137" y="106"/>
                  </a:lnTo>
                  <a:lnTo>
                    <a:pt x="137" y="161"/>
                  </a:lnTo>
                  <a:lnTo>
                    <a:pt x="137" y="195"/>
                  </a:lnTo>
                  <a:lnTo>
                    <a:pt x="137" y="214"/>
                  </a:lnTo>
                  <a:lnTo>
                    <a:pt x="129" y="232"/>
                  </a:lnTo>
                  <a:lnTo>
                    <a:pt x="119" y="233"/>
                  </a:lnTo>
                  <a:lnTo>
                    <a:pt x="123" y="249"/>
                  </a:lnTo>
                  <a:lnTo>
                    <a:pt x="89" y="325"/>
                  </a:lnTo>
                  <a:lnTo>
                    <a:pt x="81" y="325"/>
                  </a:lnTo>
                  <a:lnTo>
                    <a:pt x="78" y="296"/>
                  </a:lnTo>
                  <a:lnTo>
                    <a:pt x="55" y="296"/>
                  </a:lnTo>
                  <a:lnTo>
                    <a:pt x="7" y="266"/>
                  </a:lnTo>
                  <a:lnTo>
                    <a:pt x="0" y="241"/>
                  </a:lnTo>
                  <a:lnTo>
                    <a:pt x="7" y="222"/>
                  </a:lnTo>
                  <a:lnTo>
                    <a:pt x="7" y="222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87" name="Google Shape;2905;p71" title="NY">
              <a:extLst>
                <a:ext uri="{FF2B5EF4-FFF2-40B4-BE49-F238E27FC236}">
                  <a16:creationId xmlns:a16="http://schemas.microsoft.com/office/drawing/2014/main" id="{6B6FC912-670D-B0DD-BD5A-03A259AC84C4}"/>
                </a:ext>
              </a:extLst>
            </p:cNvPr>
            <p:cNvSpPr/>
            <p:nvPr/>
          </p:nvSpPr>
          <p:spPr>
            <a:xfrm>
              <a:off x="6100073" y="3190176"/>
              <a:ext cx="658744" cy="584200"/>
            </a:xfrm>
            <a:custGeom>
              <a:avLst/>
              <a:gdLst/>
              <a:ahLst/>
              <a:cxnLst/>
              <a:rect l="l" t="t" r="r" b="b"/>
              <a:pathLst>
                <a:path w="648" h="565" extrusionOk="0">
                  <a:moveTo>
                    <a:pt x="20" y="517"/>
                  </a:moveTo>
                  <a:lnTo>
                    <a:pt x="443" y="439"/>
                  </a:lnTo>
                  <a:lnTo>
                    <a:pt x="488" y="487"/>
                  </a:lnTo>
                  <a:lnTo>
                    <a:pt x="530" y="508"/>
                  </a:lnTo>
                  <a:lnTo>
                    <a:pt x="623" y="540"/>
                  </a:lnTo>
                  <a:lnTo>
                    <a:pt x="631" y="565"/>
                  </a:lnTo>
                  <a:lnTo>
                    <a:pt x="646" y="530"/>
                  </a:lnTo>
                  <a:lnTo>
                    <a:pt x="648" y="483"/>
                  </a:lnTo>
                  <a:lnTo>
                    <a:pt x="631" y="392"/>
                  </a:lnTo>
                  <a:lnTo>
                    <a:pt x="631" y="297"/>
                  </a:lnTo>
                  <a:lnTo>
                    <a:pt x="585" y="158"/>
                  </a:lnTo>
                  <a:lnTo>
                    <a:pt x="577" y="97"/>
                  </a:lnTo>
                  <a:lnTo>
                    <a:pt x="549" y="0"/>
                  </a:lnTo>
                  <a:lnTo>
                    <a:pt x="412" y="32"/>
                  </a:lnTo>
                  <a:lnTo>
                    <a:pt x="336" y="112"/>
                  </a:lnTo>
                  <a:lnTo>
                    <a:pt x="332" y="133"/>
                  </a:lnTo>
                  <a:lnTo>
                    <a:pt x="289" y="181"/>
                  </a:lnTo>
                  <a:lnTo>
                    <a:pt x="300" y="198"/>
                  </a:lnTo>
                  <a:lnTo>
                    <a:pt x="309" y="211"/>
                  </a:lnTo>
                  <a:lnTo>
                    <a:pt x="302" y="215"/>
                  </a:lnTo>
                  <a:lnTo>
                    <a:pt x="315" y="234"/>
                  </a:lnTo>
                  <a:lnTo>
                    <a:pt x="317" y="251"/>
                  </a:lnTo>
                  <a:lnTo>
                    <a:pt x="275" y="291"/>
                  </a:lnTo>
                  <a:lnTo>
                    <a:pt x="212" y="308"/>
                  </a:lnTo>
                  <a:lnTo>
                    <a:pt x="197" y="319"/>
                  </a:lnTo>
                  <a:lnTo>
                    <a:pt x="174" y="310"/>
                  </a:lnTo>
                  <a:lnTo>
                    <a:pt x="104" y="318"/>
                  </a:lnTo>
                  <a:lnTo>
                    <a:pt x="53" y="338"/>
                  </a:lnTo>
                  <a:lnTo>
                    <a:pt x="53" y="365"/>
                  </a:lnTo>
                  <a:lnTo>
                    <a:pt x="62" y="382"/>
                  </a:lnTo>
                  <a:lnTo>
                    <a:pt x="70" y="382"/>
                  </a:lnTo>
                  <a:lnTo>
                    <a:pt x="77" y="403"/>
                  </a:lnTo>
                  <a:lnTo>
                    <a:pt x="64" y="414"/>
                  </a:lnTo>
                  <a:lnTo>
                    <a:pt x="58" y="433"/>
                  </a:lnTo>
                  <a:lnTo>
                    <a:pt x="0" y="487"/>
                  </a:lnTo>
                  <a:lnTo>
                    <a:pt x="20" y="517"/>
                  </a:lnTo>
                  <a:lnTo>
                    <a:pt x="20" y="517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88" name="Google Shape;2906;p71" title="NY">
              <a:extLst>
                <a:ext uri="{FF2B5EF4-FFF2-40B4-BE49-F238E27FC236}">
                  <a16:creationId xmlns:a16="http://schemas.microsoft.com/office/drawing/2014/main" id="{8C015D3A-2B11-FC23-8FB4-5BC4678B92D8}"/>
                </a:ext>
              </a:extLst>
            </p:cNvPr>
            <p:cNvSpPr/>
            <p:nvPr/>
          </p:nvSpPr>
          <p:spPr>
            <a:xfrm>
              <a:off x="6730245" y="3685476"/>
              <a:ext cx="203179" cy="123825"/>
            </a:xfrm>
            <a:custGeom>
              <a:avLst/>
              <a:gdLst/>
              <a:ahLst/>
              <a:cxnLst/>
              <a:rect l="l" t="t" r="r" b="b"/>
              <a:pathLst>
                <a:path w="202" h="116" extrusionOk="0">
                  <a:moveTo>
                    <a:pt x="15" y="116"/>
                  </a:moveTo>
                  <a:lnTo>
                    <a:pt x="86" y="76"/>
                  </a:lnTo>
                  <a:lnTo>
                    <a:pt x="135" y="53"/>
                  </a:lnTo>
                  <a:lnTo>
                    <a:pt x="84" y="89"/>
                  </a:lnTo>
                  <a:lnTo>
                    <a:pt x="88" y="91"/>
                  </a:lnTo>
                  <a:lnTo>
                    <a:pt x="164" y="40"/>
                  </a:lnTo>
                  <a:lnTo>
                    <a:pt x="202" y="6"/>
                  </a:lnTo>
                  <a:lnTo>
                    <a:pt x="198" y="0"/>
                  </a:lnTo>
                  <a:lnTo>
                    <a:pt x="164" y="19"/>
                  </a:lnTo>
                  <a:lnTo>
                    <a:pt x="160" y="17"/>
                  </a:lnTo>
                  <a:lnTo>
                    <a:pt x="143" y="40"/>
                  </a:lnTo>
                  <a:lnTo>
                    <a:pt x="133" y="40"/>
                  </a:lnTo>
                  <a:lnTo>
                    <a:pt x="158" y="0"/>
                  </a:lnTo>
                  <a:lnTo>
                    <a:pt x="131" y="30"/>
                  </a:lnTo>
                  <a:lnTo>
                    <a:pt x="40" y="61"/>
                  </a:lnTo>
                  <a:lnTo>
                    <a:pt x="23" y="84"/>
                  </a:lnTo>
                  <a:lnTo>
                    <a:pt x="10" y="87"/>
                  </a:lnTo>
                  <a:lnTo>
                    <a:pt x="0" y="105"/>
                  </a:lnTo>
                  <a:lnTo>
                    <a:pt x="15" y="116"/>
                  </a:lnTo>
                  <a:lnTo>
                    <a:pt x="15" y="116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89" name="Google Shape;2907;p71" title="CT">
              <a:extLst>
                <a:ext uri="{FF2B5EF4-FFF2-40B4-BE49-F238E27FC236}">
                  <a16:creationId xmlns:a16="http://schemas.microsoft.com/office/drawing/2014/main" id="{F1AF41F7-0A66-CEA1-EBCD-1867550A9005}"/>
                </a:ext>
              </a:extLst>
            </p:cNvPr>
            <p:cNvSpPr/>
            <p:nvPr/>
          </p:nvSpPr>
          <p:spPr>
            <a:xfrm>
              <a:off x="6741356" y="3560063"/>
              <a:ext cx="188893" cy="177800"/>
            </a:xfrm>
            <a:custGeom>
              <a:avLst/>
              <a:gdLst/>
              <a:ahLst/>
              <a:cxnLst/>
              <a:rect l="l" t="t" r="r" b="b"/>
              <a:pathLst>
                <a:path w="188" h="174" extrusionOk="0">
                  <a:moveTo>
                    <a:pt x="17" y="127"/>
                  </a:moveTo>
                  <a:lnTo>
                    <a:pt x="15" y="174"/>
                  </a:lnTo>
                  <a:lnTo>
                    <a:pt x="30" y="171"/>
                  </a:lnTo>
                  <a:lnTo>
                    <a:pt x="66" y="144"/>
                  </a:lnTo>
                  <a:lnTo>
                    <a:pt x="78" y="121"/>
                  </a:lnTo>
                  <a:lnTo>
                    <a:pt x="85" y="127"/>
                  </a:lnTo>
                  <a:lnTo>
                    <a:pt x="135" y="114"/>
                  </a:lnTo>
                  <a:lnTo>
                    <a:pt x="137" y="104"/>
                  </a:lnTo>
                  <a:lnTo>
                    <a:pt x="144" y="108"/>
                  </a:lnTo>
                  <a:lnTo>
                    <a:pt x="154" y="100"/>
                  </a:lnTo>
                  <a:lnTo>
                    <a:pt x="169" y="98"/>
                  </a:lnTo>
                  <a:lnTo>
                    <a:pt x="188" y="89"/>
                  </a:lnTo>
                  <a:lnTo>
                    <a:pt x="169" y="0"/>
                  </a:lnTo>
                  <a:lnTo>
                    <a:pt x="0" y="36"/>
                  </a:lnTo>
                  <a:lnTo>
                    <a:pt x="17" y="127"/>
                  </a:lnTo>
                  <a:lnTo>
                    <a:pt x="17" y="127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90" name="Google Shape;2908;p71" title="RI">
              <a:extLst>
                <a:ext uri="{FF2B5EF4-FFF2-40B4-BE49-F238E27FC236}">
                  <a16:creationId xmlns:a16="http://schemas.microsoft.com/office/drawing/2014/main" id="{70CB3407-1312-BA25-C890-808144EA5139}"/>
                </a:ext>
              </a:extLst>
            </p:cNvPr>
            <p:cNvSpPr/>
            <p:nvPr/>
          </p:nvSpPr>
          <p:spPr>
            <a:xfrm>
              <a:off x="6912788" y="3547363"/>
              <a:ext cx="87304" cy="103188"/>
            </a:xfrm>
            <a:custGeom>
              <a:avLst/>
              <a:gdLst/>
              <a:ahLst/>
              <a:cxnLst/>
              <a:rect l="l" t="t" r="r" b="b"/>
              <a:pathLst>
                <a:path w="85" h="99" extrusionOk="0">
                  <a:moveTo>
                    <a:pt x="19" y="99"/>
                  </a:moveTo>
                  <a:lnTo>
                    <a:pt x="55" y="86"/>
                  </a:lnTo>
                  <a:lnTo>
                    <a:pt x="55" y="46"/>
                  </a:lnTo>
                  <a:lnTo>
                    <a:pt x="65" y="55"/>
                  </a:lnTo>
                  <a:lnTo>
                    <a:pt x="66" y="74"/>
                  </a:lnTo>
                  <a:lnTo>
                    <a:pt x="74" y="74"/>
                  </a:lnTo>
                  <a:lnTo>
                    <a:pt x="85" y="55"/>
                  </a:lnTo>
                  <a:lnTo>
                    <a:pt x="74" y="34"/>
                  </a:lnTo>
                  <a:lnTo>
                    <a:pt x="55" y="30"/>
                  </a:lnTo>
                  <a:lnTo>
                    <a:pt x="42" y="4"/>
                  </a:lnTo>
                  <a:lnTo>
                    <a:pt x="30" y="0"/>
                  </a:lnTo>
                  <a:lnTo>
                    <a:pt x="0" y="10"/>
                  </a:lnTo>
                  <a:lnTo>
                    <a:pt x="19" y="99"/>
                  </a:lnTo>
                  <a:lnTo>
                    <a:pt x="19" y="9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91" name="Google Shape;2909;p71" title="MA">
              <a:extLst>
                <a:ext uri="{FF2B5EF4-FFF2-40B4-BE49-F238E27FC236}">
                  <a16:creationId xmlns:a16="http://schemas.microsoft.com/office/drawing/2014/main" id="{DD00437D-3EEF-DE7D-5101-F4BC518E1F06}"/>
                </a:ext>
              </a:extLst>
            </p:cNvPr>
            <p:cNvSpPr/>
            <p:nvPr/>
          </p:nvSpPr>
          <p:spPr>
            <a:xfrm>
              <a:off x="6746118" y="3425126"/>
              <a:ext cx="373023" cy="184150"/>
            </a:xfrm>
            <a:custGeom>
              <a:avLst/>
              <a:gdLst/>
              <a:ahLst/>
              <a:cxnLst/>
              <a:rect l="l" t="t" r="r" b="b"/>
              <a:pathLst>
                <a:path w="365" h="180" extrusionOk="0">
                  <a:moveTo>
                    <a:pt x="0" y="169"/>
                  </a:moveTo>
                  <a:lnTo>
                    <a:pt x="169" y="133"/>
                  </a:lnTo>
                  <a:lnTo>
                    <a:pt x="199" y="123"/>
                  </a:lnTo>
                  <a:lnTo>
                    <a:pt x="211" y="127"/>
                  </a:lnTo>
                  <a:lnTo>
                    <a:pt x="224" y="153"/>
                  </a:lnTo>
                  <a:lnTo>
                    <a:pt x="243" y="157"/>
                  </a:lnTo>
                  <a:lnTo>
                    <a:pt x="254" y="178"/>
                  </a:lnTo>
                  <a:lnTo>
                    <a:pt x="266" y="180"/>
                  </a:lnTo>
                  <a:lnTo>
                    <a:pt x="279" y="159"/>
                  </a:lnTo>
                  <a:lnTo>
                    <a:pt x="285" y="142"/>
                  </a:lnTo>
                  <a:lnTo>
                    <a:pt x="298" y="165"/>
                  </a:lnTo>
                  <a:lnTo>
                    <a:pt x="365" y="144"/>
                  </a:lnTo>
                  <a:lnTo>
                    <a:pt x="361" y="119"/>
                  </a:lnTo>
                  <a:lnTo>
                    <a:pt x="342" y="87"/>
                  </a:lnTo>
                  <a:lnTo>
                    <a:pt x="332" y="83"/>
                  </a:lnTo>
                  <a:lnTo>
                    <a:pt x="321" y="85"/>
                  </a:lnTo>
                  <a:lnTo>
                    <a:pt x="323" y="91"/>
                  </a:lnTo>
                  <a:lnTo>
                    <a:pt x="338" y="93"/>
                  </a:lnTo>
                  <a:lnTo>
                    <a:pt x="344" y="123"/>
                  </a:lnTo>
                  <a:lnTo>
                    <a:pt x="317" y="134"/>
                  </a:lnTo>
                  <a:lnTo>
                    <a:pt x="279" y="110"/>
                  </a:lnTo>
                  <a:lnTo>
                    <a:pt x="266" y="83"/>
                  </a:lnTo>
                  <a:lnTo>
                    <a:pt x="249" y="76"/>
                  </a:lnTo>
                  <a:lnTo>
                    <a:pt x="249" y="83"/>
                  </a:lnTo>
                  <a:lnTo>
                    <a:pt x="232" y="68"/>
                  </a:lnTo>
                  <a:lnTo>
                    <a:pt x="245" y="49"/>
                  </a:lnTo>
                  <a:lnTo>
                    <a:pt x="256" y="32"/>
                  </a:lnTo>
                  <a:lnTo>
                    <a:pt x="235" y="0"/>
                  </a:lnTo>
                  <a:lnTo>
                    <a:pt x="199" y="26"/>
                  </a:lnTo>
                  <a:lnTo>
                    <a:pt x="78" y="57"/>
                  </a:lnTo>
                  <a:lnTo>
                    <a:pt x="0" y="74"/>
                  </a:lnTo>
                  <a:lnTo>
                    <a:pt x="0" y="169"/>
                  </a:lnTo>
                  <a:lnTo>
                    <a:pt x="0" y="169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3200">
                <a:ea typeface="Verdana"/>
                <a:sym typeface="Verdana"/>
              </a:endParaRPr>
            </a:p>
          </p:txBody>
        </p:sp>
        <p:sp>
          <p:nvSpPr>
            <p:cNvPr id="192" name="Google Shape;2910;p71" title="VT">
              <a:extLst>
                <a:ext uri="{FF2B5EF4-FFF2-40B4-BE49-F238E27FC236}">
                  <a16:creationId xmlns:a16="http://schemas.microsoft.com/office/drawing/2014/main" id="{1E6A73BB-F74E-D9F8-4700-0F4803FD2955}"/>
                </a:ext>
              </a:extLst>
            </p:cNvPr>
            <p:cNvSpPr/>
            <p:nvPr/>
          </p:nvSpPr>
          <p:spPr>
            <a:xfrm>
              <a:off x="6654053" y="3148901"/>
              <a:ext cx="180956" cy="349250"/>
            </a:xfrm>
            <a:custGeom>
              <a:avLst/>
              <a:gdLst/>
              <a:ahLst/>
              <a:cxnLst/>
              <a:rect l="l" t="t" r="r" b="b"/>
              <a:pathLst>
                <a:path w="177" h="339" extrusionOk="0">
                  <a:moveTo>
                    <a:pt x="28" y="139"/>
                  </a:moveTo>
                  <a:lnTo>
                    <a:pt x="36" y="200"/>
                  </a:lnTo>
                  <a:lnTo>
                    <a:pt x="82" y="339"/>
                  </a:lnTo>
                  <a:lnTo>
                    <a:pt x="160" y="322"/>
                  </a:lnTo>
                  <a:lnTo>
                    <a:pt x="154" y="124"/>
                  </a:lnTo>
                  <a:lnTo>
                    <a:pt x="175" y="86"/>
                  </a:lnTo>
                  <a:lnTo>
                    <a:pt x="177" y="0"/>
                  </a:lnTo>
                  <a:lnTo>
                    <a:pt x="0" y="42"/>
                  </a:lnTo>
                  <a:lnTo>
                    <a:pt x="28" y="139"/>
                  </a:lnTo>
                  <a:lnTo>
                    <a:pt x="28" y="13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93" name="Google Shape;2911;p71" title="NH">
              <a:extLst>
                <a:ext uri="{FF2B5EF4-FFF2-40B4-BE49-F238E27FC236}">
                  <a16:creationId xmlns:a16="http://schemas.microsoft.com/office/drawing/2014/main" id="{133D5A85-98B8-2216-59F1-F1F2A899D287}"/>
                </a:ext>
              </a:extLst>
            </p:cNvPr>
            <p:cNvSpPr/>
            <p:nvPr/>
          </p:nvSpPr>
          <p:spPr>
            <a:xfrm>
              <a:off x="6812786" y="3099688"/>
              <a:ext cx="166670" cy="379413"/>
            </a:xfrm>
            <a:custGeom>
              <a:avLst/>
              <a:gdLst/>
              <a:ahLst/>
              <a:cxnLst/>
              <a:rect l="l" t="t" r="r" b="b"/>
              <a:pathLst>
                <a:path w="163" h="371" extrusionOk="0">
                  <a:moveTo>
                    <a:pt x="0" y="173"/>
                  </a:moveTo>
                  <a:lnTo>
                    <a:pt x="21" y="135"/>
                  </a:lnTo>
                  <a:lnTo>
                    <a:pt x="23" y="49"/>
                  </a:lnTo>
                  <a:lnTo>
                    <a:pt x="21" y="17"/>
                  </a:lnTo>
                  <a:lnTo>
                    <a:pt x="53" y="0"/>
                  </a:lnTo>
                  <a:lnTo>
                    <a:pt x="127" y="232"/>
                  </a:lnTo>
                  <a:lnTo>
                    <a:pt x="163" y="281"/>
                  </a:lnTo>
                  <a:lnTo>
                    <a:pt x="163" y="314"/>
                  </a:lnTo>
                  <a:lnTo>
                    <a:pt x="127" y="340"/>
                  </a:lnTo>
                  <a:lnTo>
                    <a:pt x="6" y="371"/>
                  </a:lnTo>
                  <a:lnTo>
                    <a:pt x="0" y="173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94" name="Google Shape;2912;p71" title="ME">
              <a:extLst>
                <a:ext uri="{FF2B5EF4-FFF2-40B4-BE49-F238E27FC236}">
                  <a16:creationId xmlns:a16="http://schemas.microsoft.com/office/drawing/2014/main" id="{AD770ADA-8885-955D-ABE9-9B7C0E593FB3}"/>
                </a:ext>
              </a:extLst>
            </p:cNvPr>
            <p:cNvSpPr/>
            <p:nvPr/>
          </p:nvSpPr>
          <p:spPr>
            <a:xfrm>
              <a:off x="6865168" y="2758376"/>
              <a:ext cx="409532" cy="628650"/>
            </a:xfrm>
            <a:custGeom>
              <a:avLst/>
              <a:gdLst/>
              <a:ahLst/>
              <a:cxnLst/>
              <a:rect l="l" t="t" r="r" b="b"/>
              <a:pathLst>
                <a:path w="399" h="610" extrusionOk="0">
                  <a:moveTo>
                    <a:pt x="0" y="329"/>
                  </a:moveTo>
                  <a:lnTo>
                    <a:pt x="23" y="331"/>
                  </a:lnTo>
                  <a:lnTo>
                    <a:pt x="25" y="291"/>
                  </a:lnTo>
                  <a:lnTo>
                    <a:pt x="53" y="236"/>
                  </a:lnTo>
                  <a:lnTo>
                    <a:pt x="40" y="196"/>
                  </a:lnTo>
                  <a:lnTo>
                    <a:pt x="97" y="4"/>
                  </a:lnTo>
                  <a:lnTo>
                    <a:pt x="110" y="4"/>
                  </a:lnTo>
                  <a:lnTo>
                    <a:pt x="114" y="29"/>
                  </a:lnTo>
                  <a:lnTo>
                    <a:pt x="171" y="8"/>
                  </a:lnTo>
                  <a:lnTo>
                    <a:pt x="173" y="0"/>
                  </a:lnTo>
                  <a:lnTo>
                    <a:pt x="219" y="10"/>
                  </a:lnTo>
                  <a:lnTo>
                    <a:pt x="293" y="198"/>
                  </a:lnTo>
                  <a:lnTo>
                    <a:pt x="327" y="200"/>
                  </a:lnTo>
                  <a:lnTo>
                    <a:pt x="390" y="270"/>
                  </a:lnTo>
                  <a:lnTo>
                    <a:pt x="380" y="283"/>
                  </a:lnTo>
                  <a:lnTo>
                    <a:pt x="399" y="283"/>
                  </a:lnTo>
                  <a:lnTo>
                    <a:pt x="386" y="318"/>
                  </a:lnTo>
                  <a:lnTo>
                    <a:pt x="356" y="340"/>
                  </a:lnTo>
                  <a:lnTo>
                    <a:pt x="322" y="357"/>
                  </a:lnTo>
                  <a:lnTo>
                    <a:pt x="318" y="380"/>
                  </a:lnTo>
                  <a:lnTo>
                    <a:pt x="299" y="359"/>
                  </a:lnTo>
                  <a:lnTo>
                    <a:pt x="268" y="384"/>
                  </a:lnTo>
                  <a:lnTo>
                    <a:pt x="253" y="384"/>
                  </a:lnTo>
                  <a:lnTo>
                    <a:pt x="240" y="369"/>
                  </a:lnTo>
                  <a:lnTo>
                    <a:pt x="232" y="443"/>
                  </a:lnTo>
                  <a:lnTo>
                    <a:pt x="204" y="454"/>
                  </a:lnTo>
                  <a:lnTo>
                    <a:pt x="190" y="483"/>
                  </a:lnTo>
                  <a:lnTo>
                    <a:pt x="173" y="483"/>
                  </a:lnTo>
                  <a:lnTo>
                    <a:pt x="133" y="527"/>
                  </a:lnTo>
                  <a:lnTo>
                    <a:pt x="131" y="561"/>
                  </a:lnTo>
                  <a:lnTo>
                    <a:pt x="122" y="574"/>
                  </a:lnTo>
                  <a:lnTo>
                    <a:pt x="110" y="610"/>
                  </a:lnTo>
                  <a:lnTo>
                    <a:pt x="74" y="561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solidFill>
                  <a:schemeClr val="bg1"/>
                </a:solidFill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95" name="Google Shape;2913;p71" title="DE">
              <a:extLst>
                <a:ext uri="{FF2B5EF4-FFF2-40B4-BE49-F238E27FC236}">
                  <a16:creationId xmlns:a16="http://schemas.microsoft.com/office/drawing/2014/main" id="{54716C58-BF06-9049-77AA-1944E9B5A734}"/>
                </a:ext>
              </a:extLst>
            </p:cNvPr>
            <p:cNvSpPr/>
            <p:nvPr/>
          </p:nvSpPr>
          <p:spPr>
            <a:xfrm>
              <a:off x="6573098" y="3939476"/>
              <a:ext cx="114288" cy="192087"/>
            </a:xfrm>
            <a:custGeom>
              <a:avLst/>
              <a:gdLst/>
              <a:ahLst/>
              <a:cxnLst/>
              <a:rect l="l" t="t" r="r" b="b"/>
              <a:pathLst>
                <a:path w="64" h="107" extrusionOk="0">
                  <a:moveTo>
                    <a:pt x="0" y="14"/>
                  </a:moveTo>
                  <a:lnTo>
                    <a:pt x="1" y="9"/>
                  </a:lnTo>
                  <a:lnTo>
                    <a:pt x="4" y="4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19" y="3"/>
                  </a:lnTo>
                  <a:lnTo>
                    <a:pt x="16" y="4"/>
                  </a:lnTo>
                  <a:lnTo>
                    <a:pt x="16" y="9"/>
                  </a:lnTo>
                  <a:lnTo>
                    <a:pt x="14" y="14"/>
                  </a:lnTo>
                  <a:lnTo>
                    <a:pt x="11" y="18"/>
                  </a:lnTo>
                  <a:lnTo>
                    <a:pt x="15" y="23"/>
                  </a:lnTo>
                  <a:lnTo>
                    <a:pt x="15" y="27"/>
                  </a:lnTo>
                  <a:lnTo>
                    <a:pt x="17" y="32"/>
                  </a:lnTo>
                  <a:lnTo>
                    <a:pt x="21" y="37"/>
                  </a:lnTo>
                  <a:lnTo>
                    <a:pt x="26" y="41"/>
                  </a:lnTo>
                  <a:lnTo>
                    <a:pt x="30" y="44"/>
                  </a:lnTo>
                  <a:lnTo>
                    <a:pt x="30" y="51"/>
                  </a:lnTo>
                  <a:lnTo>
                    <a:pt x="33" y="58"/>
                  </a:lnTo>
                  <a:lnTo>
                    <a:pt x="39" y="62"/>
                  </a:lnTo>
                  <a:lnTo>
                    <a:pt x="40" y="67"/>
                  </a:lnTo>
                  <a:lnTo>
                    <a:pt x="49" y="75"/>
                  </a:lnTo>
                  <a:lnTo>
                    <a:pt x="55" y="73"/>
                  </a:lnTo>
                  <a:lnTo>
                    <a:pt x="56" y="76"/>
                  </a:lnTo>
                  <a:lnTo>
                    <a:pt x="55" y="81"/>
                  </a:lnTo>
                  <a:lnTo>
                    <a:pt x="55" y="86"/>
                  </a:lnTo>
                  <a:lnTo>
                    <a:pt x="56" y="86"/>
                  </a:lnTo>
                  <a:lnTo>
                    <a:pt x="53" y="91"/>
                  </a:lnTo>
                  <a:lnTo>
                    <a:pt x="55" y="90"/>
                  </a:lnTo>
                  <a:lnTo>
                    <a:pt x="60" y="88"/>
                  </a:lnTo>
                  <a:lnTo>
                    <a:pt x="64" y="99"/>
                  </a:lnTo>
                  <a:lnTo>
                    <a:pt x="63" y="99"/>
                  </a:lnTo>
                  <a:lnTo>
                    <a:pt x="60" y="100"/>
                  </a:lnTo>
                  <a:lnTo>
                    <a:pt x="26" y="107"/>
                  </a:lnTo>
                  <a:lnTo>
                    <a:pt x="24" y="102"/>
                  </a:lnTo>
                  <a:lnTo>
                    <a:pt x="15" y="68"/>
                  </a:lnTo>
                  <a:lnTo>
                    <a:pt x="0" y="14"/>
                  </a:ln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96" name="Google Shape;2914;p71" title="HI">
              <a:extLst>
                <a:ext uri="{FF2B5EF4-FFF2-40B4-BE49-F238E27FC236}">
                  <a16:creationId xmlns:a16="http://schemas.microsoft.com/office/drawing/2014/main" id="{F435F819-38D4-814F-DAC7-6A7BA58E6A98}"/>
                </a:ext>
              </a:extLst>
            </p:cNvPr>
            <p:cNvSpPr/>
            <p:nvPr/>
          </p:nvSpPr>
          <p:spPr>
            <a:xfrm>
              <a:off x="2598413" y="5414263"/>
              <a:ext cx="47620" cy="68263"/>
            </a:xfrm>
            <a:custGeom>
              <a:avLst/>
              <a:gdLst/>
              <a:ahLst/>
              <a:cxnLst/>
              <a:rect l="l" t="t" r="r" b="b"/>
              <a:pathLst>
                <a:path w="44" h="64" extrusionOk="0">
                  <a:moveTo>
                    <a:pt x="0" y="64"/>
                  </a:moveTo>
                  <a:lnTo>
                    <a:pt x="0" y="45"/>
                  </a:lnTo>
                  <a:lnTo>
                    <a:pt x="25" y="0"/>
                  </a:lnTo>
                  <a:lnTo>
                    <a:pt x="44" y="13"/>
                  </a:lnTo>
                  <a:lnTo>
                    <a:pt x="23" y="64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97" name="Google Shape;2915;p71" title="HI">
              <a:extLst>
                <a:ext uri="{FF2B5EF4-FFF2-40B4-BE49-F238E27FC236}">
                  <a16:creationId xmlns:a16="http://schemas.microsoft.com/office/drawing/2014/main" id="{EF38E5C7-B046-29CE-26AB-69B81E0DE1C4}"/>
                </a:ext>
              </a:extLst>
            </p:cNvPr>
            <p:cNvSpPr/>
            <p:nvPr/>
          </p:nvSpPr>
          <p:spPr>
            <a:xfrm>
              <a:off x="2666669" y="5353938"/>
              <a:ext cx="88891" cy="87313"/>
            </a:xfrm>
            <a:custGeom>
              <a:avLst/>
              <a:gdLst/>
              <a:ahLst/>
              <a:cxnLst/>
              <a:rect l="l" t="t" r="r" b="b"/>
              <a:pathLst>
                <a:path w="83" h="81" extrusionOk="0">
                  <a:moveTo>
                    <a:pt x="18" y="9"/>
                  </a:moveTo>
                  <a:lnTo>
                    <a:pt x="0" y="48"/>
                  </a:lnTo>
                  <a:lnTo>
                    <a:pt x="32" y="74"/>
                  </a:lnTo>
                  <a:lnTo>
                    <a:pt x="69" y="81"/>
                  </a:lnTo>
                  <a:lnTo>
                    <a:pt x="83" y="49"/>
                  </a:lnTo>
                  <a:lnTo>
                    <a:pt x="74" y="0"/>
                  </a:lnTo>
                  <a:lnTo>
                    <a:pt x="18" y="9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98" name="Google Shape;2916;p71" title="HI">
              <a:extLst>
                <a:ext uri="{FF2B5EF4-FFF2-40B4-BE49-F238E27FC236}">
                  <a16:creationId xmlns:a16="http://schemas.microsoft.com/office/drawing/2014/main" id="{91039C6F-27AB-27DA-83E4-90E92F7E2F7F}"/>
                </a:ext>
              </a:extLst>
            </p:cNvPr>
            <p:cNvSpPr/>
            <p:nvPr/>
          </p:nvSpPr>
          <p:spPr>
            <a:xfrm>
              <a:off x="2749210" y="5414263"/>
              <a:ext cx="131748" cy="98426"/>
            </a:xfrm>
            <a:custGeom>
              <a:avLst/>
              <a:gdLst/>
              <a:ahLst/>
              <a:cxnLst/>
              <a:rect l="l" t="t" r="r" b="b"/>
              <a:pathLst>
                <a:path w="123" h="91" extrusionOk="0">
                  <a:moveTo>
                    <a:pt x="0" y="32"/>
                  </a:moveTo>
                  <a:lnTo>
                    <a:pt x="84" y="0"/>
                  </a:lnTo>
                  <a:lnTo>
                    <a:pt x="100" y="39"/>
                  </a:lnTo>
                  <a:lnTo>
                    <a:pt x="116" y="48"/>
                  </a:lnTo>
                  <a:lnTo>
                    <a:pt x="123" y="80"/>
                  </a:lnTo>
                  <a:lnTo>
                    <a:pt x="81" y="85"/>
                  </a:lnTo>
                  <a:lnTo>
                    <a:pt x="51" y="91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99" name="Google Shape;2917;p71" title="HI">
              <a:extLst>
                <a:ext uri="{FF2B5EF4-FFF2-40B4-BE49-F238E27FC236}">
                  <a16:creationId xmlns:a16="http://schemas.microsoft.com/office/drawing/2014/main" id="{ECA52FB2-F747-19A8-8EF4-EC9E70D9B040}"/>
                </a:ext>
              </a:extLst>
            </p:cNvPr>
            <p:cNvSpPr/>
            <p:nvPr/>
          </p:nvSpPr>
          <p:spPr>
            <a:xfrm>
              <a:off x="2885721" y="5488876"/>
              <a:ext cx="104764" cy="52387"/>
            </a:xfrm>
            <a:custGeom>
              <a:avLst/>
              <a:gdLst/>
              <a:ahLst/>
              <a:cxnLst/>
              <a:rect l="l" t="t" r="r" b="b"/>
              <a:pathLst>
                <a:path w="98" h="48" extrusionOk="0">
                  <a:moveTo>
                    <a:pt x="15" y="2"/>
                  </a:moveTo>
                  <a:lnTo>
                    <a:pt x="0" y="45"/>
                  </a:lnTo>
                  <a:lnTo>
                    <a:pt x="26" y="48"/>
                  </a:lnTo>
                  <a:lnTo>
                    <a:pt x="42" y="38"/>
                  </a:lnTo>
                  <a:lnTo>
                    <a:pt x="72" y="39"/>
                  </a:lnTo>
                  <a:lnTo>
                    <a:pt x="98" y="20"/>
                  </a:lnTo>
                  <a:lnTo>
                    <a:pt x="81" y="13"/>
                  </a:lnTo>
                  <a:lnTo>
                    <a:pt x="68" y="0"/>
                  </a:lnTo>
                  <a:lnTo>
                    <a:pt x="15" y="2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00" name="Google Shape;2918;p71" title="HI">
              <a:extLst>
                <a:ext uri="{FF2B5EF4-FFF2-40B4-BE49-F238E27FC236}">
                  <a16:creationId xmlns:a16="http://schemas.microsoft.com/office/drawing/2014/main" id="{B197567F-1B96-C352-D98F-3C639EAE9274}"/>
                </a:ext>
              </a:extLst>
            </p:cNvPr>
            <p:cNvSpPr/>
            <p:nvPr/>
          </p:nvSpPr>
          <p:spPr>
            <a:xfrm>
              <a:off x="2915880" y="5561901"/>
              <a:ext cx="42859" cy="38100"/>
            </a:xfrm>
            <a:custGeom>
              <a:avLst/>
              <a:gdLst/>
              <a:ahLst/>
              <a:cxnLst/>
              <a:rect l="l" t="t" r="r" b="b"/>
              <a:pathLst>
                <a:path w="40" h="35" extrusionOk="0">
                  <a:moveTo>
                    <a:pt x="35" y="0"/>
                  </a:moveTo>
                  <a:lnTo>
                    <a:pt x="0" y="3"/>
                  </a:lnTo>
                  <a:lnTo>
                    <a:pt x="6" y="35"/>
                  </a:lnTo>
                  <a:lnTo>
                    <a:pt x="40" y="27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01" name="Google Shape;2919;p71" title="HI">
              <a:extLst>
                <a:ext uri="{FF2B5EF4-FFF2-40B4-BE49-F238E27FC236}">
                  <a16:creationId xmlns:a16="http://schemas.microsoft.com/office/drawing/2014/main" id="{310AA52C-F378-7F7F-79D8-A6E333AA14D3}"/>
                </a:ext>
              </a:extLst>
            </p:cNvPr>
            <p:cNvSpPr/>
            <p:nvPr/>
          </p:nvSpPr>
          <p:spPr>
            <a:xfrm>
              <a:off x="2963500" y="5603176"/>
              <a:ext cx="28572" cy="36512"/>
            </a:xfrm>
            <a:custGeom>
              <a:avLst/>
              <a:gdLst/>
              <a:ahLst/>
              <a:cxnLst/>
              <a:rect l="l" t="t" r="r" b="b"/>
              <a:pathLst>
                <a:path w="27" h="34" extrusionOk="0">
                  <a:moveTo>
                    <a:pt x="0" y="13"/>
                  </a:moveTo>
                  <a:lnTo>
                    <a:pt x="27" y="0"/>
                  </a:lnTo>
                  <a:lnTo>
                    <a:pt x="27" y="30"/>
                  </a:lnTo>
                  <a:lnTo>
                    <a:pt x="9" y="34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02" name="Google Shape;2920;p71" title="HI">
              <a:extLst>
                <a:ext uri="{FF2B5EF4-FFF2-40B4-BE49-F238E27FC236}">
                  <a16:creationId xmlns:a16="http://schemas.microsoft.com/office/drawing/2014/main" id="{15F33C61-2F00-703A-2277-9E190736BF9C}"/>
                </a:ext>
              </a:extLst>
            </p:cNvPr>
            <p:cNvSpPr/>
            <p:nvPr/>
          </p:nvSpPr>
          <p:spPr>
            <a:xfrm>
              <a:off x="3036517" y="5620638"/>
              <a:ext cx="177781" cy="212725"/>
            </a:xfrm>
            <a:custGeom>
              <a:avLst/>
              <a:gdLst/>
              <a:ahLst/>
              <a:cxnLst/>
              <a:rect l="l" t="t" r="r" b="b"/>
              <a:pathLst>
                <a:path w="167" h="197" extrusionOk="0">
                  <a:moveTo>
                    <a:pt x="28" y="0"/>
                  </a:moveTo>
                  <a:lnTo>
                    <a:pt x="0" y="75"/>
                  </a:lnTo>
                  <a:lnTo>
                    <a:pt x="20" y="112"/>
                  </a:lnTo>
                  <a:lnTo>
                    <a:pt x="20" y="179"/>
                  </a:lnTo>
                  <a:lnTo>
                    <a:pt x="60" y="197"/>
                  </a:lnTo>
                  <a:lnTo>
                    <a:pt x="78" y="158"/>
                  </a:lnTo>
                  <a:lnTo>
                    <a:pt x="129" y="149"/>
                  </a:lnTo>
                  <a:lnTo>
                    <a:pt x="167" y="106"/>
                  </a:lnTo>
                  <a:lnTo>
                    <a:pt x="127" y="39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03" name="Google Shape;2921;p71" title="HI">
              <a:extLst>
                <a:ext uri="{FF2B5EF4-FFF2-40B4-BE49-F238E27FC236}">
                  <a16:creationId xmlns:a16="http://schemas.microsoft.com/office/drawing/2014/main" id="{3B474B78-0179-89CA-FE05-FC350AC541D1}"/>
                </a:ext>
              </a:extLst>
            </p:cNvPr>
            <p:cNvSpPr/>
            <p:nvPr/>
          </p:nvSpPr>
          <p:spPr>
            <a:xfrm>
              <a:off x="2973024" y="5520626"/>
              <a:ext cx="98415" cy="84137"/>
            </a:xfrm>
            <a:custGeom>
              <a:avLst/>
              <a:gdLst/>
              <a:ahLst/>
              <a:cxnLst/>
              <a:rect l="l" t="t" r="r" b="b"/>
              <a:pathLst>
                <a:path w="92" h="77" extrusionOk="0">
                  <a:moveTo>
                    <a:pt x="19" y="0"/>
                  </a:moveTo>
                  <a:lnTo>
                    <a:pt x="0" y="23"/>
                  </a:lnTo>
                  <a:lnTo>
                    <a:pt x="8" y="41"/>
                  </a:lnTo>
                  <a:lnTo>
                    <a:pt x="25" y="47"/>
                  </a:lnTo>
                  <a:lnTo>
                    <a:pt x="43" y="77"/>
                  </a:lnTo>
                  <a:lnTo>
                    <a:pt x="91" y="65"/>
                  </a:lnTo>
                  <a:lnTo>
                    <a:pt x="92" y="33"/>
                  </a:lnTo>
                  <a:lnTo>
                    <a:pt x="57" y="6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04" name="Google Shape;2922;p71" title="MD">
              <a:extLst>
                <a:ext uri="{FF2B5EF4-FFF2-40B4-BE49-F238E27FC236}">
                  <a16:creationId xmlns:a16="http://schemas.microsoft.com/office/drawing/2014/main" id="{526B50B5-A6DD-2B9C-D29A-004AB84EBA27}"/>
                </a:ext>
              </a:extLst>
            </p:cNvPr>
            <p:cNvSpPr txBox="1"/>
            <p:nvPr/>
          </p:nvSpPr>
          <p:spPr>
            <a:xfrm>
              <a:off x="6833954" y="5821797"/>
              <a:ext cx="457200" cy="21431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rPr lang="en-US" sz="1100" dirty="0">
                  <a:ea typeface="Verdana"/>
                  <a:cs typeface="Verdana"/>
                  <a:sym typeface="Verdana"/>
                </a:rPr>
                <a:t>MD</a:t>
              </a:r>
              <a:endParaRPr sz="3200" dirty="0"/>
            </a:p>
          </p:txBody>
        </p:sp>
        <p:sp>
          <p:nvSpPr>
            <p:cNvPr id="205" name="Google Shape;2923;p71" title="MA">
              <a:extLst>
                <a:ext uri="{FF2B5EF4-FFF2-40B4-BE49-F238E27FC236}">
                  <a16:creationId xmlns:a16="http://schemas.microsoft.com/office/drawing/2014/main" id="{A995E136-D0A4-32B2-39C3-137C87457716}"/>
                </a:ext>
              </a:extLst>
            </p:cNvPr>
            <p:cNvSpPr txBox="1"/>
            <p:nvPr/>
          </p:nvSpPr>
          <p:spPr>
            <a:xfrm>
              <a:off x="6833954" y="4580372"/>
              <a:ext cx="457200" cy="223837"/>
            </a:xfrm>
            <a:prstGeom prst="rect">
              <a:avLst/>
            </a:prstGeom>
            <a:solidFill>
              <a:schemeClr val="tx2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en-US"/>
              </a:defPPr>
              <a:lvl1pPr>
                <a:defRPr sz="3200">
                  <a:ea typeface="Verdana"/>
                </a:defRPr>
              </a:lvl1pPr>
            </a:lstStyle>
            <a:p>
              <a:pPr algn="ctr"/>
              <a:r>
                <a:rPr lang="en-US" sz="1100" dirty="0">
                  <a:solidFill>
                    <a:schemeClr val="bg1"/>
                  </a:solidFill>
                  <a:sym typeface="Verdana"/>
                </a:rPr>
                <a:t>MA</a:t>
              </a:r>
              <a:endParaRPr sz="1100" dirty="0">
                <a:solidFill>
                  <a:schemeClr val="bg1"/>
                </a:solidFill>
              </a:endParaRPr>
            </a:p>
          </p:txBody>
        </p:sp>
        <p:sp>
          <p:nvSpPr>
            <p:cNvPr id="206" name="Google Shape;2924;p71" title="RI">
              <a:extLst>
                <a:ext uri="{FF2B5EF4-FFF2-40B4-BE49-F238E27FC236}">
                  <a16:creationId xmlns:a16="http://schemas.microsoft.com/office/drawing/2014/main" id="{5E378160-C81F-8FD8-FB75-60407DC12C84}"/>
                </a:ext>
              </a:extLst>
            </p:cNvPr>
            <p:cNvSpPr txBox="1"/>
            <p:nvPr/>
          </p:nvSpPr>
          <p:spPr>
            <a:xfrm>
              <a:off x="6833954" y="4829609"/>
              <a:ext cx="457200" cy="22225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rPr lang="en-US" sz="1100" dirty="0">
                  <a:ea typeface="Verdana"/>
                  <a:cs typeface="Verdana"/>
                  <a:sym typeface="Verdana"/>
                </a:rPr>
                <a:t>RI</a:t>
              </a:r>
              <a:endParaRPr sz="3200" dirty="0"/>
            </a:p>
          </p:txBody>
        </p:sp>
        <p:sp>
          <p:nvSpPr>
            <p:cNvPr id="207" name="Google Shape;2925;p71" title="CT">
              <a:extLst>
                <a:ext uri="{FF2B5EF4-FFF2-40B4-BE49-F238E27FC236}">
                  <a16:creationId xmlns:a16="http://schemas.microsoft.com/office/drawing/2014/main" id="{0F2E0A87-FB58-AEA4-87E0-481892F7FC96}"/>
                </a:ext>
              </a:extLst>
            </p:cNvPr>
            <p:cNvSpPr txBox="1"/>
            <p:nvPr/>
          </p:nvSpPr>
          <p:spPr>
            <a:xfrm>
              <a:off x="6833954" y="5077259"/>
              <a:ext cx="457200" cy="22225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rPr lang="en-US" sz="1100" dirty="0">
                  <a:solidFill>
                    <a:schemeClr val="bg1"/>
                  </a:solidFill>
                  <a:ea typeface="Verdana"/>
                  <a:cs typeface="Verdana"/>
                  <a:sym typeface="Verdana"/>
                </a:rPr>
                <a:t>CT</a:t>
              </a:r>
              <a:endParaRPr sz="3200" dirty="0">
                <a:solidFill>
                  <a:schemeClr val="bg1"/>
                </a:solidFill>
              </a:endParaRPr>
            </a:p>
          </p:txBody>
        </p:sp>
        <p:sp>
          <p:nvSpPr>
            <p:cNvPr id="208" name="Google Shape;2927;p71" title="DE">
              <a:extLst>
                <a:ext uri="{FF2B5EF4-FFF2-40B4-BE49-F238E27FC236}">
                  <a16:creationId xmlns:a16="http://schemas.microsoft.com/office/drawing/2014/main" id="{0ADAEE54-E354-BD64-0C56-742B1E5DEFF9}"/>
                </a:ext>
              </a:extLst>
            </p:cNvPr>
            <p:cNvSpPr txBox="1"/>
            <p:nvPr/>
          </p:nvSpPr>
          <p:spPr>
            <a:xfrm>
              <a:off x="6833954" y="5572560"/>
              <a:ext cx="457200" cy="22383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rPr lang="en-US" sz="1100" dirty="0">
                  <a:ea typeface="Verdana"/>
                  <a:cs typeface="Verdana"/>
                  <a:sym typeface="Verdana"/>
                </a:rPr>
                <a:t>DE</a:t>
              </a:r>
              <a:endParaRPr sz="3200" dirty="0"/>
            </a:p>
          </p:txBody>
        </p:sp>
        <p:sp>
          <p:nvSpPr>
            <p:cNvPr id="209" name="Google Shape;2928;p71" title="NJ">
              <a:extLst>
                <a:ext uri="{FF2B5EF4-FFF2-40B4-BE49-F238E27FC236}">
                  <a16:creationId xmlns:a16="http://schemas.microsoft.com/office/drawing/2014/main" id="{F0E1DF01-C2B7-0A52-998B-F49D9D11CB09}"/>
                </a:ext>
              </a:extLst>
            </p:cNvPr>
            <p:cNvSpPr txBox="1"/>
            <p:nvPr/>
          </p:nvSpPr>
          <p:spPr>
            <a:xfrm>
              <a:off x="6833954" y="5324909"/>
              <a:ext cx="457200" cy="2238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rPr lang="en-US" sz="1100" dirty="0">
                  <a:solidFill>
                    <a:schemeClr val="bg1"/>
                  </a:solidFill>
                  <a:ea typeface="Verdana"/>
                  <a:cs typeface="Verdana"/>
                  <a:sym typeface="Verdana"/>
                </a:rPr>
                <a:t>NJ </a:t>
              </a:r>
              <a:endParaRPr sz="3200" dirty="0">
                <a:solidFill>
                  <a:schemeClr val="bg1"/>
                </a:solidFill>
              </a:endParaRPr>
            </a:p>
          </p:txBody>
        </p:sp>
        <p:grpSp>
          <p:nvGrpSpPr>
            <p:cNvPr id="210" name="Google Shape;2929;p71">
              <a:extLst>
                <a:ext uri="{FF2B5EF4-FFF2-40B4-BE49-F238E27FC236}">
                  <a16:creationId xmlns:a16="http://schemas.microsoft.com/office/drawing/2014/main" id="{B0EA8CD7-2AC0-CAE0-D4EC-01E705EB2F23}"/>
                </a:ext>
              </a:extLst>
            </p:cNvPr>
            <p:cNvGrpSpPr/>
            <p:nvPr/>
          </p:nvGrpSpPr>
          <p:grpSpPr>
            <a:xfrm>
              <a:off x="1696975" y="2699638"/>
              <a:ext cx="5590151" cy="3181350"/>
              <a:chOff x="1881270" y="2615379"/>
              <a:chExt cx="5590151" cy="3181350"/>
            </a:xfrm>
          </p:grpSpPr>
          <p:sp>
            <p:nvSpPr>
              <p:cNvPr id="211" name="Google Shape;2930;p71">
                <a:extLst>
                  <a:ext uri="{FF2B5EF4-FFF2-40B4-BE49-F238E27FC236}">
                    <a16:creationId xmlns:a16="http://schemas.microsoft.com/office/drawing/2014/main" id="{C5AFA103-E997-90C8-43D0-D33563045AC0}"/>
                  </a:ext>
                </a:extLst>
              </p:cNvPr>
              <p:cNvSpPr txBox="1"/>
              <p:nvPr/>
            </p:nvSpPr>
            <p:spPr>
              <a:xfrm>
                <a:off x="7123759" y="3202923"/>
                <a:ext cx="347662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NH</a:t>
                </a:r>
                <a:endParaRPr sz="3200" dirty="0"/>
              </a:p>
            </p:txBody>
          </p:sp>
          <p:sp>
            <p:nvSpPr>
              <p:cNvPr id="212" name="Google Shape;2931;p71">
                <a:extLst>
                  <a:ext uri="{FF2B5EF4-FFF2-40B4-BE49-F238E27FC236}">
                    <a16:creationId xmlns:a16="http://schemas.microsoft.com/office/drawing/2014/main" id="{3AB068CC-C053-609E-2A81-73794723DDCB}"/>
                  </a:ext>
                </a:extLst>
              </p:cNvPr>
              <p:cNvSpPr txBox="1"/>
              <p:nvPr/>
            </p:nvSpPr>
            <p:spPr>
              <a:xfrm>
                <a:off x="6711888" y="2883666"/>
                <a:ext cx="319088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VT</a:t>
                </a:r>
                <a:endParaRPr sz="3200" dirty="0"/>
              </a:p>
            </p:txBody>
          </p:sp>
          <p:sp>
            <p:nvSpPr>
              <p:cNvPr id="213" name="Google Shape;2933;p71">
                <a:extLst>
                  <a:ext uri="{FF2B5EF4-FFF2-40B4-BE49-F238E27FC236}">
                    <a16:creationId xmlns:a16="http://schemas.microsoft.com/office/drawing/2014/main" id="{AEF32C59-3D21-88C0-B44A-E7C711E23951}"/>
                  </a:ext>
                </a:extLst>
              </p:cNvPr>
              <p:cNvSpPr txBox="1"/>
              <p:nvPr/>
            </p:nvSpPr>
            <p:spPr>
              <a:xfrm>
                <a:off x="6074573" y="4033605"/>
                <a:ext cx="364202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WV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14" name="Google Shape;2934;p71">
                <a:extLst>
                  <a:ext uri="{FF2B5EF4-FFF2-40B4-BE49-F238E27FC236}">
                    <a16:creationId xmlns:a16="http://schemas.microsoft.com/office/drawing/2014/main" id="{C5C62A11-E6F1-4531-F2FD-98C005FC7630}"/>
                  </a:ext>
                </a:extLst>
              </p:cNvPr>
              <p:cNvSpPr txBox="1"/>
              <p:nvPr/>
            </p:nvSpPr>
            <p:spPr>
              <a:xfrm>
                <a:off x="6361587" y="4112848"/>
                <a:ext cx="395805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VA</a:t>
                </a:r>
                <a:endParaRPr sz="3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15" name="Google Shape;2935;p71">
                <a:extLst>
                  <a:ext uri="{FF2B5EF4-FFF2-40B4-BE49-F238E27FC236}">
                    <a16:creationId xmlns:a16="http://schemas.microsoft.com/office/drawing/2014/main" id="{8A713247-5CA5-714A-88F5-2277013344CB}"/>
                  </a:ext>
                </a:extLst>
              </p:cNvPr>
              <p:cNvSpPr txBox="1"/>
              <p:nvPr/>
            </p:nvSpPr>
            <p:spPr>
              <a:xfrm>
                <a:off x="6362326" y="3664133"/>
                <a:ext cx="32573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PA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16" name="Google Shape;2936;p71">
                <a:extLst>
                  <a:ext uri="{FF2B5EF4-FFF2-40B4-BE49-F238E27FC236}">
                    <a16:creationId xmlns:a16="http://schemas.microsoft.com/office/drawing/2014/main" id="{1B3EC78C-B372-B28E-FC07-5EFF1BB21491}"/>
                  </a:ext>
                </a:extLst>
              </p:cNvPr>
              <p:cNvSpPr txBox="1"/>
              <p:nvPr/>
            </p:nvSpPr>
            <p:spPr>
              <a:xfrm>
                <a:off x="6580095" y="3322130"/>
                <a:ext cx="326991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NY</a:t>
                </a:r>
                <a:endParaRPr sz="3200" dirty="0"/>
              </a:p>
            </p:txBody>
          </p:sp>
          <p:sp>
            <p:nvSpPr>
              <p:cNvPr id="217" name="Google Shape;2937;p71">
                <a:extLst>
                  <a:ext uri="{FF2B5EF4-FFF2-40B4-BE49-F238E27FC236}">
                    <a16:creationId xmlns:a16="http://schemas.microsoft.com/office/drawing/2014/main" id="{6B572A32-EE4B-81B3-311B-4CD9C08EA8A9}"/>
                  </a:ext>
                </a:extLst>
              </p:cNvPr>
              <p:cNvSpPr txBox="1"/>
              <p:nvPr/>
            </p:nvSpPr>
            <p:spPr>
              <a:xfrm>
                <a:off x="7087747" y="2810913"/>
                <a:ext cx="346039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ME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18" name="Google Shape;2938;p71">
                <a:extLst>
                  <a:ext uri="{FF2B5EF4-FFF2-40B4-BE49-F238E27FC236}">
                    <a16:creationId xmlns:a16="http://schemas.microsoft.com/office/drawing/2014/main" id="{9D4602E9-E742-39C0-6AD2-082797D4BA7D}"/>
                  </a:ext>
                </a:extLst>
              </p:cNvPr>
              <p:cNvSpPr txBox="1"/>
              <p:nvPr/>
            </p:nvSpPr>
            <p:spPr>
              <a:xfrm>
                <a:off x="6287868" y="4420096"/>
                <a:ext cx="33651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NC</a:t>
                </a:r>
                <a:endParaRPr sz="3200" dirty="0"/>
              </a:p>
            </p:txBody>
          </p:sp>
          <p:sp>
            <p:nvSpPr>
              <p:cNvPr id="219" name="Google Shape;2939;p71">
                <a:extLst>
                  <a:ext uri="{FF2B5EF4-FFF2-40B4-BE49-F238E27FC236}">
                    <a16:creationId xmlns:a16="http://schemas.microsoft.com/office/drawing/2014/main" id="{8589E8F8-495E-B63C-F16B-822AEC1B0DC0}"/>
                  </a:ext>
                </a:extLst>
              </p:cNvPr>
              <p:cNvSpPr txBox="1"/>
              <p:nvPr/>
            </p:nvSpPr>
            <p:spPr>
              <a:xfrm>
                <a:off x="6208456" y="4668473"/>
                <a:ext cx="326432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SC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20" name="Google Shape;2940;p71">
                <a:extLst>
                  <a:ext uri="{FF2B5EF4-FFF2-40B4-BE49-F238E27FC236}">
                    <a16:creationId xmlns:a16="http://schemas.microsoft.com/office/drawing/2014/main" id="{4C359E97-B23D-4E60-FA25-73797E40C57B}"/>
                  </a:ext>
                </a:extLst>
              </p:cNvPr>
              <p:cNvSpPr txBox="1"/>
              <p:nvPr/>
            </p:nvSpPr>
            <p:spPr>
              <a:xfrm>
                <a:off x="5916106" y="4883917"/>
                <a:ext cx="33855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GA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21" name="Google Shape;2941;p71">
                <a:extLst>
                  <a:ext uri="{FF2B5EF4-FFF2-40B4-BE49-F238E27FC236}">
                    <a16:creationId xmlns:a16="http://schemas.microsoft.com/office/drawing/2014/main" id="{18F7FEEE-BC7D-2A8A-170C-CD8AAB5CF7FD}"/>
                  </a:ext>
                </a:extLst>
              </p:cNvPr>
              <p:cNvSpPr txBox="1"/>
              <p:nvPr/>
            </p:nvSpPr>
            <p:spPr>
              <a:xfrm>
                <a:off x="5552607" y="4471167"/>
                <a:ext cx="326991" cy="21431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TN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22" name="Google Shape;2942;p71">
                <a:extLst>
                  <a:ext uri="{FF2B5EF4-FFF2-40B4-BE49-F238E27FC236}">
                    <a16:creationId xmlns:a16="http://schemas.microsoft.com/office/drawing/2014/main" id="{5BC5B53C-F125-2B3E-C026-05280E40D4AA}"/>
                  </a:ext>
                </a:extLst>
              </p:cNvPr>
              <p:cNvSpPr txBox="1"/>
              <p:nvPr/>
            </p:nvSpPr>
            <p:spPr>
              <a:xfrm>
                <a:off x="5687329" y="4207304"/>
                <a:ext cx="32573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KY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23" name="Google Shape;2943;p71">
                <a:extLst>
                  <a:ext uri="{FF2B5EF4-FFF2-40B4-BE49-F238E27FC236}">
                    <a16:creationId xmlns:a16="http://schemas.microsoft.com/office/drawing/2014/main" id="{24DFAAC8-8333-27C8-B607-274D7BEE5B0D}"/>
                  </a:ext>
                </a:extLst>
              </p:cNvPr>
              <p:cNvSpPr txBox="1"/>
              <p:nvPr/>
            </p:nvSpPr>
            <p:spPr>
              <a:xfrm>
                <a:off x="5514703" y="3904429"/>
                <a:ext cx="303180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IN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24" name="Google Shape;2944;p71">
                <a:extLst>
                  <a:ext uri="{FF2B5EF4-FFF2-40B4-BE49-F238E27FC236}">
                    <a16:creationId xmlns:a16="http://schemas.microsoft.com/office/drawing/2014/main" id="{59135E83-1EA8-CAA1-7762-C01C03F87E75}"/>
                  </a:ext>
                </a:extLst>
              </p:cNvPr>
              <p:cNvSpPr txBox="1"/>
              <p:nvPr/>
            </p:nvSpPr>
            <p:spPr>
              <a:xfrm>
                <a:off x="5608163" y="3467867"/>
                <a:ext cx="31905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MI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25" name="Google Shape;2945;p71">
                <a:extLst>
                  <a:ext uri="{FF2B5EF4-FFF2-40B4-BE49-F238E27FC236}">
                    <a16:creationId xmlns:a16="http://schemas.microsoft.com/office/drawing/2014/main" id="{7066B863-1A3F-A31A-4872-CE8ABA2ED8AF}"/>
                  </a:ext>
                </a:extLst>
              </p:cNvPr>
              <p:cNvSpPr txBox="1"/>
              <p:nvPr/>
            </p:nvSpPr>
            <p:spPr>
              <a:xfrm>
                <a:off x="5065295" y="3302767"/>
                <a:ext cx="329287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WI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26" name="Google Shape;2946;p71">
                <a:extLst>
                  <a:ext uri="{FF2B5EF4-FFF2-40B4-BE49-F238E27FC236}">
                    <a16:creationId xmlns:a16="http://schemas.microsoft.com/office/drawing/2014/main" id="{BBB7CB4F-4E8E-D2DD-37E2-24494B9AD908}"/>
                  </a:ext>
                </a:extLst>
              </p:cNvPr>
              <p:cNvSpPr txBox="1"/>
              <p:nvPr/>
            </p:nvSpPr>
            <p:spPr>
              <a:xfrm>
                <a:off x="4590683" y="3093217"/>
                <a:ext cx="357150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solidFill>
                      <a:schemeClr val="bg1"/>
                    </a:solidFill>
                    <a:ea typeface="Verdana"/>
                    <a:cs typeface="Verdana"/>
                    <a:sym typeface="Verdana"/>
                  </a:rPr>
                  <a:t>MN</a:t>
                </a:r>
                <a:endParaRPr sz="3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7" name="Google Shape;2947;p71">
                <a:extLst>
                  <a:ext uri="{FF2B5EF4-FFF2-40B4-BE49-F238E27FC236}">
                    <a16:creationId xmlns:a16="http://schemas.microsoft.com/office/drawing/2014/main" id="{0266A9C7-EACF-1B12-6787-408173E16C2F}"/>
                  </a:ext>
                </a:extLst>
              </p:cNvPr>
              <p:cNvSpPr txBox="1"/>
              <p:nvPr/>
            </p:nvSpPr>
            <p:spPr>
              <a:xfrm>
                <a:off x="5199274" y="3904429"/>
                <a:ext cx="287307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IL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28" name="Google Shape;2948;p71">
                <a:extLst>
                  <a:ext uri="{FF2B5EF4-FFF2-40B4-BE49-F238E27FC236}">
                    <a16:creationId xmlns:a16="http://schemas.microsoft.com/office/drawing/2014/main" id="{31847B6B-A9D2-32F1-4F6C-8C9528E947EC}"/>
                  </a:ext>
                </a:extLst>
              </p:cNvPr>
              <p:cNvSpPr txBox="1"/>
              <p:nvPr/>
            </p:nvSpPr>
            <p:spPr>
              <a:xfrm>
                <a:off x="4841495" y="5127540"/>
                <a:ext cx="312906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LA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29" name="Google Shape;2949;p71">
                <a:extLst>
                  <a:ext uri="{FF2B5EF4-FFF2-40B4-BE49-F238E27FC236}">
                    <a16:creationId xmlns:a16="http://schemas.microsoft.com/office/drawing/2014/main" id="{1A7EBAC4-B3A4-6A99-4FB0-9D393960F555}"/>
                  </a:ext>
                </a:extLst>
              </p:cNvPr>
              <p:cNvSpPr txBox="1"/>
              <p:nvPr/>
            </p:nvSpPr>
            <p:spPr>
              <a:xfrm>
                <a:off x="4100195" y="5087117"/>
                <a:ext cx="32573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TX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30" name="Google Shape;2950;p71">
                <a:extLst>
                  <a:ext uri="{FF2B5EF4-FFF2-40B4-BE49-F238E27FC236}">
                    <a16:creationId xmlns:a16="http://schemas.microsoft.com/office/drawing/2014/main" id="{3588609A-AEB6-7DCF-BA89-B4D5F67BEDBE}"/>
                  </a:ext>
                </a:extLst>
              </p:cNvPr>
              <p:cNvSpPr txBox="1"/>
              <p:nvPr/>
            </p:nvSpPr>
            <p:spPr>
              <a:xfrm>
                <a:off x="4301787" y="4556892"/>
                <a:ext cx="33651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OK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31" name="Google Shape;2951;p71">
                <a:extLst>
                  <a:ext uri="{FF2B5EF4-FFF2-40B4-BE49-F238E27FC236}">
                    <a16:creationId xmlns:a16="http://schemas.microsoft.com/office/drawing/2014/main" id="{1736245B-0A0D-9718-03B1-4F29F7E65343}"/>
                  </a:ext>
                </a:extLst>
              </p:cNvPr>
              <p:cNvSpPr txBox="1"/>
              <p:nvPr/>
            </p:nvSpPr>
            <p:spPr>
              <a:xfrm>
                <a:off x="2650959" y="3280542"/>
                <a:ext cx="306895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ID</a:t>
                </a:r>
                <a:endParaRPr sz="3200" dirty="0"/>
              </a:p>
            </p:txBody>
          </p:sp>
          <p:sp>
            <p:nvSpPr>
              <p:cNvPr id="232" name="Google Shape;2952;p71">
                <a:extLst>
                  <a:ext uri="{FF2B5EF4-FFF2-40B4-BE49-F238E27FC236}">
                    <a16:creationId xmlns:a16="http://schemas.microsoft.com/office/drawing/2014/main" id="{E00D7A8C-7F22-E864-F93E-A13195442288}"/>
                  </a:ext>
                </a:extLst>
              </p:cNvPr>
              <p:cNvSpPr txBox="1"/>
              <p:nvPr/>
            </p:nvSpPr>
            <p:spPr>
              <a:xfrm>
                <a:off x="2213423" y="3780604"/>
                <a:ext cx="33855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just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solidFill>
                      <a:schemeClr val="bg1"/>
                    </a:solidFill>
                    <a:ea typeface="Verdana"/>
                    <a:cs typeface="Verdana"/>
                    <a:sym typeface="Verdana"/>
                  </a:rPr>
                  <a:t>NV</a:t>
                </a:r>
                <a:endParaRPr sz="3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3" name="Google Shape;2953;p71">
                <a:extLst>
                  <a:ext uri="{FF2B5EF4-FFF2-40B4-BE49-F238E27FC236}">
                    <a16:creationId xmlns:a16="http://schemas.microsoft.com/office/drawing/2014/main" id="{4DD55B09-2FCD-B2A2-ED59-500E405BFD8D}"/>
                  </a:ext>
                </a:extLst>
              </p:cNvPr>
              <p:cNvSpPr txBox="1"/>
              <p:nvPr/>
            </p:nvSpPr>
            <p:spPr>
              <a:xfrm>
                <a:off x="2006502" y="3096840"/>
                <a:ext cx="33855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OR</a:t>
                </a:r>
                <a:endParaRPr sz="3200" dirty="0"/>
              </a:p>
            </p:txBody>
          </p:sp>
          <p:sp>
            <p:nvSpPr>
              <p:cNvPr id="234" name="Google Shape;2954;p71">
                <a:extLst>
                  <a:ext uri="{FF2B5EF4-FFF2-40B4-BE49-F238E27FC236}">
                    <a16:creationId xmlns:a16="http://schemas.microsoft.com/office/drawing/2014/main" id="{356A6557-3736-D970-AD9C-6837F13F15AF}"/>
                  </a:ext>
                </a:extLst>
              </p:cNvPr>
              <p:cNvSpPr txBox="1"/>
              <p:nvPr/>
            </p:nvSpPr>
            <p:spPr>
              <a:xfrm>
                <a:off x="2169997" y="2615379"/>
                <a:ext cx="364202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solidFill>
                      <a:schemeClr val="bg1"/>
                    </a:solidFill>
                    <a:ea typeface="Verdana"/>
                    <a:cs typeface="Verdana"/>
                    <a:sym typeface="Verdana"/>
                  </a:rPr>
                  <a:t>WA</a:t>
                </a:r>
                <a:endParaRPr sz="3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5" name="Google Shape;2955;p71">
                <a:extLst>
                  <a:ext uri="{FF2B5EF4-FFF2-40B4-BE49-F238E27FC236}">
                    <a16:creationId xmlns:a16="http://schemas.microsoft.com/office/drawing/2014/main" id="{6913F3B3-7B90-CF7F-5E9D-938264832912}"/>
                  </a:ext>
                </a:extLst>
              </p:cNvPr>
              <p:cNvSpPr txBox="1"/>
              <p:nvPr/>
            </p:nvSpPr>
            <p:spPr>
              <a:xfrm>
                <a:off x="1881270" y="4074288"/>
                <a:ext cx="33855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just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solidFill>
                      <a:schemeClr val="bg1"/>
                    </a:solidFill>
                    <a:ea typeface="Verdana"/>
                    <a:cs typeface="Verdana"/>
                    <a:sym typeface="Verdana"/>
                  </a:rPr>
                  <a:t>CA</a:t>
                </a:r>
                <a:endParaRPr sz="3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6" name="Google Shape;2956;p71">
                <a:extLst>
                  <a:ext uri="{FF2B5EF4-FFF2-40B4-BE49-F238E27FC236}">
                    <a16:creationId xmlns:a16="http://schemas.microsoft.com/office/drawing/2014/main" id="{DFF9A27D-0DD0-3519-0B7D-B93BE7365136}"/>
                  </a:ext>
                </a:extLst>
              </p:cNvPr>
              <p:cNvSpPr txBox="1"/>
              <p:nvPr/>
            </p:nvSpPr>
            <p:spPr>
              <a:xfrm>
                <a:off x="2659935" y="4550162"/>
                <a:ext cx="379952" cy="2142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AZ</a:t>
                </a:r>
                <a:endParaRPr sz="3200" dirty="0"/>
              </a:p>
            </p:txBody>
          </p:sp>
          <p:sp>
            <p:nvSpPr>
              <p:cNvPr id="237" name="Google Shape;2957;p71">
                <a:extLst>
                  <a:ext uri="{FF2B5EF4-FFF2-40B4-BE49-F238E27FC236}">
                    <a16:creationId xmlns:a16="http://schemas.microsoft.com/office/drawing/2014/main" id="{BDC8B55D-467C-E0B0-4198-AC29B2601F98}"/>
                  </a:ext>
                </a:extLst>
              </p:cNvPr>
              <p:cNvSpPr txBox="1"/>
              <p:nvPr/>
            </p:nvSpPr>
            <p:spPr>
              <a:xfrm>
                <a:off x="3338275" y="4647379"/>
                <a:ext cx="357151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NM</a:t>
                </a:r>
                <a:endParaRPr sz="3200" dirty="0"/>
              </a:p>
            </p:txBody>
          </p:sp>
          <p:sp>
            <p:nvSpPr>
              <p:cNvPr id="238" name="Google Shape;2958;p71">
                <a:extLst>
                  <a:ext uri="{FF2B5EF4-FFF2-40B4-BE49-F238E27FC236}">
                    <a16:creationId xmlns:a16="http://schemas.microsoft.com/office/drawing/2014/main" id="{FE10F9E0-C9B2-BFBB-7FAB-03AC09DF4F3A}"/>
                  </a:ext>
                </a:extLst>
              </p:cNvPr>
              <p:cNvSpPr txBox="1"/>
              <p:nvPr/>
            </p:nvSpPr>
            <p:spPr>
              <a:xfrm>
                <a:off x="3417416" y="4034604"/>
                <a:ext cx="33855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CO*</a:t>
                </a:r>
                <a:endParaRPr sz="3200" dirty="0"/>
              </a:p>
            </p:txBody>
          </p:sp>
          <p:sp>
            <p:nvSpPr>
              <p:cNvPr id="239" name="Google Shape;2959;p71">
                <a:extLst>
                  <a:ext uri="{FF2B5EF4-FFF2-40B4-BE49-F238E27FC236}">
                    <a16:creationId xmlns:a16="http://schemas.microsoft.com/office/drawing/2014/main" id="{4EE2D365-432B-62A8-2543-C910B96AACED}"/>
                  </a:ext>
                </a:extLst>
              </p:cNvPr>
              <p:cNvSpPr txBox="1"/>
              <p:nvPr/>
            </p:nvSpPr>
            <p:spPr>
              <a:xfrm>
                <a:off x="3266845" y="3467867"/>
                <a:ext cx="35397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WY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40" name="Google Shape;2960;p71">
                <a:extLst>
                  <a:ext uri="{FF2B5EF4-FFF2-40B4-BE49-F238E27FC236}">
                    <a16:creationId xmlns:a16="http://schemas.microsoft.com/office/drawing/2014/main" id="{487A4D44-C062-00C6-2913-69EB438AF141}"/>
                  </a:ext>
                </a:extLst>
              </p:cNvPr>
              <p:cNvSpPr txBox="1"/>
              <p:nvPr/>
            </p:nvSpPr>
            <p:spPr>
              <a:xfrm>
                <a:off x="3187478" y="2875729"/>
                <a:ext cx="342864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MT</a:t>
                </a:r>
                <a:endParaRPr sz="3200" dirty="0"/>
              </a:p>
            </p:txBody>
          </p:sp>
          <p:sp>
            <p:nvSpPr>
              <p:cNvPr id="241" name="Google Shape;2961;p71">
                <a:extLst>
                  <a:ext uri="{FF2B5EF4-FFF2-40B4-BE49-F238E27FC236}">
                    <a16:creationId xmlns:a16="http://schemas.microsoft.com/office/drawing/2014/main" id="{488BE3CB-A7F4-288B-7249-5DA415D93A71}"/>
                  </a:ext>
                </a:extLst>
              </p:cNvPr>
              <p:cNvSpPr txBox="1"/>
              <p:nvPr/>
            </p:nvSpPr>
            <p:spPr>
              <a:xfrm>
                <a:off x="4027178" y="2894779"/>
                <a:ext cx="341277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ND</a:t>
                </a:r>
                <a:endParaRPr sz="3200" dirty="0"/>
              </a:p>
            </p:txBody>
          </p:sp>
          <p:sp>
            <p:nvSpPr>
              <p:cNvPr id="242" name="Google Shape;2962;p71">
                <a:extLst>
                  <a:ext uri="{FF2B5EF4-FFF2-40B4-BE49-F238E27FC236}">
                    <a16:creationId xmlns:a16="http://schemas.microsoft.com/office/drawing/2014/main" id="{9EEE2DDB-CEC3-F945-2EF9-969DBF2BE1BE}"/>
                  </a:ext>
                </a:extLst>
              </p:cNvPr>
              <p:cNvSpPr txBox="1"/>
              <p:nvPr/>
            </p:nvSpPr>
            <p:spPr>
              <a:xfrm>
                <a:off x="4027178" y="3290067"/>
                <a:ext cx="333845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SD</a:t>
                </a:r>
                <a:endParaRPr sz="3200" dirty="0"/>
              </a:p>
            </p:txBody>
          </p:sp>
          <p:sp>
            <p:nvSpPr>
              <p:cNvPr id="243" name="Google Shape;2963;p71">
                <a:extLst>
                  <a:ext uri="{FF2B5EF4-FFF2-40B4-BE49-F238E27FC236}">
                    <a16:creationId xmlns:a16="http://schemas.microsoft.com/office/drawing/2014/main" id="{66CCED88-EB80-8174-CEB5-34AB3F117FC7}"/>
                  </a:ext>
                </a:extLst>
              </p:cNvPr>
              <p:cNvSpPr txBox="1"/>
              <p:nvPr/>
            </p:nvSpPr>
            <p:spPr>
              <a:xfrm>
                <a:off x="4744654" y="3655192"/>
                <a:ext cx="300082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IA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44" name="Google Shape;2964;p71">
                <a:extLst>
                  <a:ext uri="{FF2B5EF4-FFF2-40B4-BE49-F238E27FC236}">
                    <a16:creationId xmlns:a16="http://schemas.microsoft.com/office/drawing/2014/main" id="{2D7B8D04-3A08-FAB9-C6BD-9ECB5D5D70E5}"/>
                  </a:ext>
                </a:extLst>
              </p:cNvPr>
              <p:cNvSpPr txBox="1"/>
              <p:nvPr/>
            </p:nvSpPr>
            <p:spPr>
              <a:xfrm>
                <a:off x="2773184" y="3885379"/>
                <a:ext cx="325404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UT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45" name="Google Shape;2965;p71">
                <a:extLst>
                  <a:ext uri="{FF2B5EF4-FFF2-40B4-BE49-F238E27FC236}">
                    <a16:creationId xmlns:a16="http://schemas.microsoft.com/office/drawing/2014/main" id="{31853C42-7995-F313-2F5E-D4C3B943F1B8}"/>
                  </a:ext>
                </a:extLst>
              </p:cNvPr>
              <p:cNvSpPr txBox="1"/>
              <p:nvPr/>
            </p:nvSpPr>
            <p:spPr>
              <a:xfrm>
                <a:off x="6236748" y="5466529"/>
                <a:ext cx="312906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FL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46" name="Google Shape;2966;p71">
                <a:extLst>
                  <a:ext uri="{FF2B5EF4-FFF2-40B4-BE49-F238E27FC236}">
                    <a16:creationId xmlns:a16="http://schemas.microsoft.com/office/drawing/2014/main" id="{A40D660D-0E9E-55B5-BB31-2BA969B7C74D}"/>
                  </a:ext>
                </a:extLst>
              </p:cNvPr>
              <p:cNvSpPr txBox="1"/>
              <p:nvPr/>
            </p:nvSpPr>
            <p:spPr>
              <a:xfrm>
                <a:off x="4836719" y="4639442"/>
                <a:ext cx="325404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AR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47" name="Google Shape;2967;p71">
                <a:extLst>
                  <a:ext uri="{FF2B5EF4-FFF2-40B4-BE49-F238E27FC236}">
                    <a16:creationId xmlns:a16="http://schemas.microsoft.com/office/drawing/2014/main" id="{8FE77797-51BF-C939-D45C-B7869217AEF2}"/>
                  </a:ext>
                </a:extLst>
              </p:cNvPr>
              <p:cNvSpPr txBox="1"/>
              <p:nvPr/>
            </p:nvSpPr>
            <p:spPr>
              <a:xfrm>
                <a:off x="4798623" y="4155254"/>
                <a:ext cx="355563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MO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48" name="Google Shape;2968;p71">
                <a:extLst>
                  <a:ext uri="{FF2B5EF4-FFF2-40B4-BE49-F238E27FC236}">
                    <a16:creationId xmlns:a16="http://schemas.microsoft.com/office/drawing/2014/main" id="{DF6E57FC-E71C-86FE-777F-78733FEED0C0}"/>
                  </a:ext>
                </a:extLst>
              </p:cNvPr>
              <p:cNvSpPr txBox="1"/>
              <p:nvPr/>
            </p:nvSpPr>
            <p:spPr>
              <a:xfrm>
                <a:off x="5178799" y="4874392"/>
                <a:ext cx="341259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MS</a:t>
                </a:r>
                <a:endParaRPr sz="1100" dirty="0">
                  <a:ea typeface="Verdana"/>
                </a:endParaRP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endParaRPr sz="1100" dirty="0">
                  <a:solidFill>
                    <a:schemeClr val="bg1"/>
                  </a:solidFill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249" name="Google Shape;2969;p71">
                <a:extLst>
                  <a:ext uri="{FF2B5EF4-FFF2-40B4-BE49-F238E27FC236}">
                    <a16:creationId xmlns:a16="http://schemas.microsoft.com/office/drawing/2014/main" id="{2E03C01E-B2E4-10ED-0CD4-AFA600996DB2}"/>
                  </a:ext>
                </a:extLst>
              </p:cNvPr>
              <p:cNvSpPr txBox="1"/>
              <p:nvPr/>
            </p:nvSpPr>
            <p:spPr>
              <a:xfrm>
                <a:off x="5525623" y="4887092"/>
                <a:ext cx="315879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AL</a:t>
                </a:r>
                <a:endParaRPr sz="3200" dirty="0"/>
              </a:p>
            </p:txBody>
          </p:sp>
          <p:sp>
            <p:nvSpPr>
              <p:cNvPr id="250" name="Google Shape;2970;p71">
                <a:extLst>
                  <a:ext uri="{FF2B5EF4-FFF2-40B4-BE49-F238E27FC236}">
                    <a16:creationId xmlns:a16="http://schemas.microsoft.com/office/drawing/2014/main" id="{1C8FD224-ACBF-E4BD-2264-5C18715DFE3E}"/>
                  </a:ext>
                </a:extLst>
              </p:cNvPr>
              <p:cNvSpPr txBox="1"/>
              <p:nvPr/>
            </p:nvSpPr>
            <p:spPr>
              <a:xfrm>
                <a:off x="4128767" y="3717104"/>
                <a:ext cx="33016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NE</a:t>
                </a:r>
                <a:endParaRPr sz="3200" dirty="0"/>
              </a:p>
            </p:txBody>
          </p:sp>
          <p:sp>
            <p:nvSpPr>
              <p:cNvPr id="251" name="Google Shape;2971;p71">
                <a:extLst>
                  <a:ext uri="{FF2B5EF4-FFF2-40B4-BE49-F238E27FC236}">
                    <a16:creationId xmlns:a16="http://schemas.microsoft.com/office/drawing/2014/main" id="{A456AADA-5F2F-291B-6CC8-F1F6D79DF3DF}"/>
                  </a:ext>
                </a:extLst>
              </p:cNvPr>
              <p:cNvSpPr txBox="1"/>
              <p:nvPr/>
            </p:nvSpPr>
            <p:spPr>
              <a:xfrm>
                <a:off x="4185911" y="4155254"/>
                <a:ext cx="32588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KS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252" name="Google Shape;2972;p71">
                <a:extLst>
                  <a:ext uri="{FF2B5EF4-FFF2-40B4-BE49-F238E27FC236}">
                    <a16:creationId xmlns:a16="http://schemas.microsoft.com/office/drawing/2014/main" id="{077EEC72-1334-7272-0F6F-E36CE8D78779}"/>
                  </a:ext>
                </a:extLst>
              </p:cNvPr>
              <p:cNvSpPr txBox="1"/>
              <p:nvPr/>
            </p:nvSpPr>
            <p:spPr>
              <a:xfrm>
                <a:off x="1945389" y="5141092"/>
                <a:ext cx="323816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>
                    <a:solidFill>
                      <a:schemeClr val="bg1"/>
                    </a:solidFill>
                    <a:ea typeface="Verdana"/>
                    <a:cs typeface="Verdana"/>
                    <a:sym typeface="Verdana"/>
                  </a:rPr>
                  <a:t>AK</a:t>
                </a:r>
                <a:endParaRPr sz="3200">
                  <a:solidFill>
                    <a:schemeClr val="bg1"/>
                  </a:solidFill>
                </a:endParaRPr>
              </a:p>
            </p:txBody>
          </p:sp>
          <p:sp>
            <p:nvSpPr>
              <p:cNvPr id="253" name="Google Shape;2973;p71">
                <a:extLst>
                  <a:ext uri="{FF2B5EF4-FFF2-40B4-BE49-F238E27FC236}">
                    <a16:creationId xmlns:a16="http://schemas.microsoft.com/office/drawing/2014/main" id="{C5C7613E-19C4-F968-4B71-5F5E80B64323}"/>
                  </a:ext>
                </a:extLst>
              </p:cNvPr>
              <p:cNvSpPr txBox="1"/>
              <p:nvPr/>
            </p:nvSpPr>
            <p:spPr>
              <a:xfrm>
                <a:off x="2920937" y="5580829"/>
                <a:ext cx="30797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>
                    <a:ea typeface="Verdana"/>
                    <a:cs typeface="Verdana"/>
                    <a:sym typeface="Verdana"/>
                  </a:rPr>
                  <a:t>HI</a:t>
                </a:r>
                <a:endParaRPr sz="3200"/>
              </a:p>
            </p:txBody>
          </p:sp>
          <p:sp>
            <p:nvSpPr>
              <p:cNvPr id="254" name="Google Shape;2932;p71">
                <a:extLst>
                  <a:ext uri="{FF2B5EF4-FFF2-40B4-BE49-F238E27FC236}">
                    <a16:creationId xmlns:a16="http://schemas.microsoft.com/office/drawing/2014/main" id="{7EDE23CE-04D3-2F88-2807-91791E72CBFB}"/>
                  </a:ext>
                </a:extLst>
              </p:cNvPr>
              <p:cNvSpPr txBox="1"/>
              <p:nvPr/>
            </p:nvSpPr>
            <p:spPr>
              <a:xfrm>
                <a:off x="5796132" y="3793134"/>
                <a:ext cx="344451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OH</a:t>
                </a:r>
                <a:endParaRPr sz="1100" dirty="0">
                  <a:ea typeface="Verdana"/>
                </a:endParaRPr>
              </a:p>
            </p:txBody>
          </p:sp>
        </p:grpSp>
      </p:grpSp>
      <p:sp>
        <p:nvSpPr>
          <p:cNvPr id="255" name="TextBox 254">
            <a:extLst>
              <a:ext uri="{FF2B5EF4-FFF2-40B4-BE49-F238E27FC236}">
                <a16:creationId xmlns:a16="http://schemas.microsoft.com/office/drawing/2014/main" id="{C5E2815A-FE59-E1E5-57AF-1125413BFA8C}"/>
              </a:ext>
            </a:extLst>
          </p:cNvPr>
          <p:cNvSpPr txBox="1"/>
          <p:nvPr/>
        </p:nvSpPr>
        <p:spPr>
          <a:xfrm>
            <a:off x="1140563" y="2473436"/>
            <a:ext cx="80293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■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</a:t>
            </a:r>
            <a:r>
              <a:rPr lang="en-US" sz="1400" dirty="0">
                <a:cs typeface="Arial"/>
                <a:sym typeface="Arial"/>
              </a:rPr>
              <a:t> &lt;$45K  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■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</a:t>
            </a:r>
            <a:r>
              <a:rPr lang="en-US" sz="1400" dirty="0">
                <a:cs typeface="Arial"/>
                <a:sym typeface="Arial"/>
              </a:rPr>
              <a:t> $46K-$55K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■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</a:t>
            </a:r>
            <a:r>
              <a:rPr lang="en-US" sz="1400" dirty="0">
                <a:cs typeface="Arial"/>
                <a:sym typeface="Arial"/>
              </a:rPr>
              <a:t> $56K-$65K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■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</a:t>
            </a:r>
            <a:r>
              <a:rPr lang="en-US" sz="1400" dirty="0">
                <a:cs typeface="Arial"/>
                <a:sym typeface="Arial"/>
              </a:rPr>
              <a:t> $66K-$75K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■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</a:t>
            </a:r>
            <a:r>
              <a:rPr lang="en-US" sz="1400" dirty="0">
                <a:cs typeface="Arial"/>
                <a:sym typeface="Arial"/>
              </a:rPr>
              <a:t> $75K+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58955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Hourly Difference in Pay for Water and Wastewater Treatment Plant and System Operators Compared to State Average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D4D6D4-4E49-C135-D431-3B2E61932F6C}"/>
              </a:ext>
            </a:extLst>
          </p:cNvPr>
          <p:cNvSpPr txBox="1"/>
          <p:nvPr/>
        </p:nvSpPr>
        <p:spPr>
          <a:xfrm>
            <a:off x="4809500" y="7732370"/>
            <a:ext cx="1577677" cy="230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i="1" dirty="0"/>
              <a:t>*CO was unreported for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056221-ABC5-2256-1F62-C970CC1337F7}"/>
              </a:ext>
            </a:extLst>
          </p:cNvPr>
          <p:cNvSpPr txBox="1"/>
          <p:nvPr/>
        </p:nvSpPr>
        <p:spPr>
          <a:xfrm>
            <a:off x="356007" y="2282211"/>
            <a:ext cx="9201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Water workers, on average, earn a higher hourly wage ($28.24/</a:t>
            </a:r>
            <a:r>
              <a:rPr lang="en-US" sz="1400" b="1" dirty="0" err="1"/>
              <a:t>hr</a:t>
            </a:r>
            <a:r>
              <a:rPr lang="en-US" sz="1400" b="1" dirty="0"/>
              <a:t>) than workers nationally ($23.22/</a:t>
            </a:r>
            <a:r>
              <a:rPr lang="en-US" sz="1400" b="1" dirty="0" err="1"/>
              <a:t>hr</a:t>
            </a:r>
            <a:r>
              <a:rPr lang="en-US" sz="1400" b="1" dirty="0"/>
              <a:t>)</a:t>
            </a:r>
          </a:p>
        </p:txBody>
      </p:sp>
      <p:grpSp>
        <p:nvGrpSpPr>
          <p:cNvPr id="4" name="Google Shape;2862;p71">
            <a:extLst>
              <a:ext uri="{FF2B5EF4-FFF2-40B4-BE49-F238E27FC236}">
                <a16:creationId xmlns:a16="http://schemas.microsoft.com/office/drawing/2014/main" id="{E3998F35-C64B-BEE3-95A8-99472E15A3D7}"/>
              </a:ext>
            </a:extLst>
          </p:cNvPr>
          <p:cNvGrpSpPr>
            <a:grpSpLocks noChangeAspect="1"/>
          </p:cNvGrpSpPr>
          <p:nvPr/>
        </p:nvGrpSpPr>
        <p:grpSpPr>
          <a:xfrm>
            <a:off x="2097116" y="2974274"/>
            <a:ext cx="7275106" cy="4419105"/>
            <a:chOff x="1476169" y="2544064"/>
            <a:chExt cx="5814985" cy="3532187"/>
          </a:xfrm>
        </p:grpSpPr>
        <p:sp>
          <p:nvSpPr>
            <p:cNvPr id="5" name="Google Shape;2863;p71" title="AK">
              <a:extLst>
                <a:ext uri="{FF2B5EF4-FFF2-40B4-BE49-F238E27FC236}">
                  <a16:creationId xmlns:a16="http://schemas.microsoft.com/office/drawing/2014/main" id="{0A68843E-FCE3-62F6-0AAD-9A0A843AFE09}"/>
                </a:ext>
              </a:extLst>
            </p:cNvPr>
            <p:cNvSpPr/>
            <p:nvPr/>
          </p:nvSpPr>
          <p:spPr>
            <a:xfrm>
              <a:off x="1615854" y="5057076"/>
              <a:ext cx="873034" cy="701675"/>
            </a:xfrm>
            <a:custGeom>
              <a:avLst/>
              <a:gdLst/>
              <a:ahLst/>
              <a:cxnLst/>
              <a:rect l="l" t="t" r="r" b="b"/>
              <a:pathLst>
                <a:path w="450" h="356" extrusionOk="0">
                  <a:moveTo>
                    <a:pt x="443" y="324"/>
                  </a:moveTo>
                  <a:lnTo>
                    <a:pt x="445" y="323"/>
                  </a:lnTo>
                  <a:lnTo>
                    <a:pt x="449" y="318"/>
                  </a:lnTo>
                  <a:lnTo>
                    <a:pt x="450" y="311"/>
                  </a:lnTo>
                  <a:lnTo>
                    <a:pt x="444" y="303"/>
                  </a:lnTo>
                  <a:lnTo>
                    <a:pt x="436" y="297"/>
                  </a:lnTo>
                  <a:lnTo>
                    <a:pt x="430" y="294"/>
                  </a:lnTo>
                  <a:lnTo>
                    <a:pt x="427" y="293"/>
                  </a:lnTo>
                  <a:lnTo>
                    <a:pt x="422" y="290"/>
                  </a:lnTo>
                  <a:lnTo>
                    <a:pt x="417" y="285"/>
                  </a:lnTo>
                  <a:lnTo>
                    <a:pt x="407" y="278"/>
                  </a:lnTo>
                  <a:lnTo>
                    <a:pt x="401" y="270"/>
                  </a:lnTo>
                  <a:lnTo>
                    <a:pt x="396" y="263"/>
                  </a:lnTo>
                  <a:lnTo>
                    <a:pt x="394" y="259"/>
                  </a:lnTo>
                  <a:lnTo>
                    <a:pt x="389" y="255"/>
                  </a:lnTo>
                  <a:lnTo>
                    <a:pt x="383" y="250"/>
                  </a:lnTo>
                  <a:lnTo>
                    <a:pt x="376" y="245"/>
                  </a:lnTo>
                  <a:lnTo>
                    <a:pt x="369" y="242"/>
                  </a:lnTo>
                  <a:lnTo>
                    <a:pt x="364" y="239"/>
                  </a:lnTo>
                  <a:lnTo>
                    <a:pt x="359" y="237"/>
                  </a:lnTo>
                  <a:lnTo>
                    <a:pt x="356" y="237"/>
                  </a:lnTo>
                  <a:lnTo>
                    <a:pt x="352" y="241"/>
                  </a:lnTo>
                  <a:lnTo>
                    <a:pt x="346" y="247"/>
                  </a:lnTo>
                  <a:lnTo>
                    <a:pt x="341" y="252"/>
                  </a:lnTo>
                  <a:lnTo>
                    <a:pt x="335" y="255"/>
                  </a:lnTo>
                  <a:lnTo>
                    <a:pt x="329" y="251"/>
                  </a:lnTo>
                  <a:lnTo>
                    <a:pt x="323" y="244"/>
                  </a:lnTo>
                  <a:lnTo>
                    <a:pt x="318" y="239"/>
                  </a:lnTo>
                  <a:lnTo>
                    <a:pt x="312" y="236"/>
                  </a:lnTo>
                  <a:lnTo>
                    <a:pt x="306" y="237"/>
                  </a:lnTo>
                  <a:lnTo>
                    <a:pt x="299" y="240"/>
                  </a:lnTo>
                  <a:lnTo>
                    <a:pt x="293" y="240"/>
                  </a:lnTo>
                  <a:lnTo>
                    <a:pt x="290" y="236"/>
                  </a:lnTo>
                  <a:lnTo>
                    <a:pt x="285" y="218"/>
                  </a:lnTo>
                  <a:lnTo>
                    <a:pt x="277" y="182"/>
                  </a:lnTo>
                  <a:lnTo>
                    <a:pt x="269" y="144"/>
                  </a:lnTo>
                  <a:lnTo>
                    <a:pt x="263" y="118"/>
                  </a:lnTo>
                  <a:lnTo>
                    <a:pt x="258" y="93"/>
                  </a:lnTo>
                  <a:lnTo>
                    <a:pt x="251" y="61"/>
                  </a:lnTo>
                  <a:lnTo>
                    <a:pt x="244" y="34"/>
                  </a:lnTo>
                  <a:lnTo>
                    <a:pt x="242" y="22"/>
                  </a:lnTo>
                  <a:lnTo>
                    <a:pt x="240" y="22"/>
                  </a:lnTo>
                  <a:lnTo>
                    <a:pt x="237" y="22"/>
                  </a:lnTo>
                  <a:lnTo>
                    <a:pt x="233" y="22"/>
                  </a:lnTo>
                  <a:lnTo>
                    <a:pt x="229" y="21"/>
                  </a:lnTo>
                  <a:lnTo>
                    <a:pt x="225" y="19"/>
                  </a:lnTo>
                  <a:lnTo>
                    <a:pt x="222" y="17"/>
                  </a:lnTo>
                  <a:lnTo>
                    <a:pt x="219" y="17"/>
                  </a:lnTo>
                  <a:lnTo>
                    <a:pt x="213" y="17"/>
                  </a:lnTo>
                  <a:lnTo>
                    <a:pt x="209" y="17"/>
                  </a:lnTo>
                  <a:lnTo>
                    <a:pt x="205" y="17"/>
                  </a:lnTo>
                  <a:lnTo>
                    <a:pt x="200" y="17"/>
                  </a:lnTo>
                  <a:lnTo>
                    <a:pt x="194" y="17"/>
                  </a:lnTo>
                  <a:lnTo>
                    <a:pt x="189" y="17"/>
                  </a:lnTo>
                  <a:lnTo>
                    <a:pt x="183" y="17"/>
                  </a:lnTo>
                  <a:lnTo>
                    <a:pt x="178" y="16"/>
                  </a:lnTo>
                  <a:lnTo>
                    <a:pt x="174" y="15"/>
                  </a:lnTo>
                  <a:lnTo>
                    <a:pt x="168" y="13"/>
                  </a:lnTo>
                  <a:lnTo>
                    <a:pt x="164" y="13"/>
                  </a:lnTo>
                  <a:lnTo>
                    <a:pt x="161" y="14"/>
                  </a:lnTo>
                  <a:lnTo>
                    <a:pt x="157" y="15"/>
                  </a:lnTo>
                  <a:lnTo>
                    <a:pt x="154" y="15"/>
                  </a:lnTo>
                  <a:lnTo>
                    <a:pt x="152" y="13"/>
                  </a:lnTo>
                  <a:lnTo>
                    <a:pt x="149" y="11"/>
                  </a:lnTo>
                  <a:lnTo>
                    <a:pt x="144" y="7"/>
                  </a:lnTo>
                  <a:lnTo>
                    <a:pt x="139" y="5"/>
                  </a:lnTo>
                  <a:lnTo>
                    <a:pt x="139" y="2"/>
                  </a:lnTo>
                  <a:lnTo>
                    <a:pt x="138" y="2"/>
                  </a:lnTo>
                  <a:lnTo>
                    <a:pt x="133" y="2"/>
                  </a:lnTo>
                  <a:lnTo>
                    <a:pt x="126" y="2"/>
                  </a:lnTo>
                  <a:lnTo>
                    <a:pt x="121" y="1"/>
                  </a:lnTo>
                  <a:lnTo>
                    <a:pt x="115" y="0"/>
                  </a:lnTo>
                  <a:lnTo>
                    <a:pt x="111" y="1"/>
                  </a:lnTo>
                  <a:lnTo>
                    <a:pt x="108" y="4"/>
                  </a:lnTo>
                  <a:lnTo>
                    <a:pt x="106" y="5"/>
                  </a:lnTo>
                  <a:lnTo>
                    <a:pt x="101" y="6"/>
                  </a:lnTo>
                  <a:lnTo>
                    <a:pt x="95" y="7"/>
                  </a:lnTo>
                  <a:lnTo>
                    <a:pt x="88" y="9"/>
                  </a:lnTo>
                  <a:lnTo>
                    <a:pt x="83" y="12"/>
                  </a:lnTo>
                  <a:lnTo>
                    <a:pt x="78" y="14"/>
                  </a:lnTo>
                  <a:lnTo>
                    <a:pt x="73" y="15"/>
                  </a:lnTo>
                  <a:lnTo>
                    <a:pt x="68" y="15"/>
                  </a:lnTo>
                  <a:lnTo>
                    <a:pt x="64" y="14"/>
                  </a:lnTo>
                  <a:lnTo>
                    <a:pt x="61" y="16"/>
                  </a:lnTo>
                  <a:lnTo>
                    <a:pt x="60" y="23"/>
                  </a:lnTo>
                  <a:lnTo>
                    <a:pt x="58" y="32"/>
                  </a:lnTo>
                  <a:lnTo>
                    <a:pt x="58" y="40"/>
                  </a:lnTo>
                  <a:lnTo>
                    <a:pt x="55" y="45"/>
                  </a:lnTo>
                  <a:lnTo>
                    <a:pt x="49" y="47"/>
                  </a:lnTo>
                  <a:lnTo>
                    <a:pt x="42" y="47"/>
                  </a:lnTo>
                  <a:lnTo>
                    <a:pt x="38" y="49"/>
                  </a:lnTo>
                  <a:lnTo>
                    <a:pt x="34" y="50"/>
                  </a:lnTo>
                  <a:lnTo>
                    <a:pt x="31" y="52"/>
                  </a:lnTo>
                  <a:lnTo>
                    <a:pt x="28" y="54"/>
                  </a:lnTo>
                  <a:lnTo>
                    <a:pt x="28" y="58"/>
                  </a:lnTo>
                  <a:lnTo>
                    <a:pt x="30" y="61"/>
                  </a:lnTo>
                  <a:lnTo>
                    <a:pt x="32" y="65"/>
                  </a:lnTo>
                  <a:lnTo>
                    <a:pt x="36" y="68"/>
                  </a:lnTo>
                  <a:lnTo>
                    <a:pt x="41" y="73"/>
                  </a:lnTo>
                  <a:lnTo>
                    <a:pt x="46" y="78"/>
                  </a:lnTo>
                  <a:lnTo>
                    <a:pt x="48" y="85"/>
                  </a:lnTo>
                  <a:lnTo>
                    <a:pt x="50" y="91"/>
                  </a:lnTo>
                  <a:lnTo>
                    <a:pt x="55" y="92"/>
                  </a:lnTo>
                  <a:lnTo>
                    <a:pt x="58" y="93"/>
                  </a:lnTo>
                  <a:lnTo>
                    <a:pt x="61" y="97"/>
                  </a:lnTo>
                  <a:lnTo>
                    <a:pt x="63" y="103"/>
                  </a:lnTo>
                  <a:lnTo>
                    <a:pt x="64" y="110"/>
                  </a:lnTo>
                  <a:lnTo>
                    <a:pt x="64" y="113"/>
                  </a:lnTo>
                  <a:lnTo>
                    <a:pt x="61" y="115"/>
                  </a:lnTo>
                  <a:lnTo>
                    <a:pt x="57" y="114"/>
                  </a:lnTo>
                  <a:lnTo>
                    <a:pt x="54" y="112"/>
                  </a:lnTo>
                  <a:lnTo>
                    <a:pt x="50" y="110"/>
                  </a:lnTo>
                  <a:lnTo>
                    <a:pt x="48" y="106"/>
                  </a:lnTo>
                  <a:lnTo>
                    <a:pt x="46" y="103"/>
                  </a:lnTo>
                  <a:lnTo>
                    <a:pt x="45" y="100"/>
                  </a:lnTo>
                  <a:lnTo>
                    <a:pt x="42" y="99"/>
                  </a:lnTo>
                  <a:lnTo>
                    <a:pt x="38" y="100"/>
                  </a:lnTo>
                  <a:lnTo>
                    <a:pt x="31" y="103"/>
                  </a:lnTo>
                  <a:lnTo>
                    <a:pt x="25" y="105"/>
                  </a:lnTo>
                  <a:lnTo>
                    <a:pt x="18" y="107"/>
                  </a:lnTo>
                  <a:lnTo>
                    <a:pt x="11" y="110"/>
                  </a:lnTo>
                  <a:lnTo>
                    <a:pt x="5" y="111"/>
                  </a:lnTo>
                  <a:lnTo>
                    <a:pt x="1" y="114"/>
                  </a:lnTo>
                  <a:lnTo>
                    <a:pt x="0" y="116"/>
                  </a:lnTo>
                  <a:lnTo>
                    <a:pt x="1" y="119"/>
                  </a:lnTo>
                  <a:lnTo>
                    <a:pt x="5" y="121"/>
                  </a:lnTo>
                  <a:lnTo>
                    <a:pt x="10" y="123"/>
                  </a:lnTo>
                  <a:lnTo>
                    <a:pt x="15" y="126"/>
                  </a:lnTo>
                  <a:lnTo>
                    <a:pt x="15" y="129"/>
                  </a:lnTo>
                  <a:lnTo>
                    <a:pt x="12" y="134"/>
                  </a:lnTo>
                  <a:lnTo>
                    <a:pt x="12" y="137"/>
                  </a:lnTo>
                  <a:lnTo>
                    <a:pt x="13" y="141"/>
                  </a:lnTo>
                  <a:lnTo>
                    <a:pt x="16" y="146"/>
                  </a:lnTo>
                  <a:lnTo>
                    <a:pt x="17" y="151"/>
                  </a:lnTo>
                  <a:lnTo>
                    <a:pt x="18" y="154"/>
                  </a:lnTo>
                  <a:lnTo>
                    <a:pt x="20" y="156"/>
                  </a:lnTo>
                  <a:lnTo>
                    <a:pt x="24" y="153"/>
                  </a:lnTo>
                  <a:lnTo>
                    <a:pt x="28" y="151"/>
                  </a:lnTo>
                  <a:lnTo>
                    <a:pt x="33" y="150"/>
                  </a:lnTo>
                  <a:lnTo>
                    <a:pt x="36" y="149"/>
                  </a:lnTo>
                  <a:lnTo>
                    <a:pt x="41" y="150"/>
                  </a:lnTo>
                  <a:lnTo>
                    <a:pt x="47" y="151"/>
                  </a:lnTo>
                  <a:lnTo>
                    <a:pt x="53" y="150"/>
                  </a:lnTo>
                  <a:lnTo>
                    <a:pt x="60" y="150"/>
                  </a:lnTo>
                  <a:lnTo>
                    <a:pt x="64" y="150"/>
                  </a:lnTo>
                  <a:lnTo>
                    <a:pt x="65" y="152"/>
                  </a:lnTo>
                  <a:lnTo>
                    <a:pt x="64" y="156"/>
                  </a:lnTo>
                  <a:lnTo>
                    <a:pt x="63" y="160"/>
                  </a:lnTo>
                  <a:lnTo>
                    <a:pt x="64" y="164"/>
                  </a:lnTo>
                  <a:lnTo>
                    <a:pt x="66" y="167"/>
                  </a:lnTo>
                  <a:lnTo>
                    <a:pt x="65" y="172"/>
                  </a:lnTo>
                  <a:lnTo>
                    <a:pt x="63" y="175"/>
                  </a:lnTo>
                  <a:lnTo>
                    <a:pt x="60" y="176"/>
                  </a:lnTo>
                  <a:lnTo>
                    <a:pt x="55" y="175"/>
                  </a:lnTo>
                  <a:lnTo>
                    <a:pt x="50" y="174"/>
                  </a:lnTo>
                  <a:lnTo>
                    <a:pt x="46" y="173"/>
                  </a:lnTo>
                  <a:lnTo>
                    <a:pt x="45" y="176"/>
                  </a:lnTo>
                  <a:lnTo>
                    <a:pt x="42" y="180"/>
                  </a:lnTo>
                  <a:lnTo>
                    <a:pt x="39" y="181"/>
                  </a:lnTo>
                  <a:lnTo>
                    <a:pt x="34" y="180"/>
                  </a:lnTo>
                  <a:lnTo>
                    <a:pt x="32" y="179"/>
                  </a:lnTo>
                  <a:lnTo>
                    <a:pt x="31" y="178"/>
                  </a:lnTo>
                  <a:lnTo>
                    <a:pt x="28" y="179"/>
                  </a:lnTo>
                  <a:lnTo>
                    <a:pt x="24" y="181"/>
                  </a:lnTo>
                  <a:lnTo>
                    <a:pt x="22" y="184"/>
                  </a:lnTo>
                  <a:lnTo>
                    <a:pt x="22" y="187"/>
                  </a:lnTo>
                  <a:lnTo>
                    <a:pt x="22" y="190"/>
                  </a:lnTo>
                  <a:lnTo>
                    <a:pt x="16" y="195"/>
                  </a:lnTo>
                  <a:lnTo>
                    <a:pt x="9" y="199"/>
                  </a:lnTo>
                  <a:lnTo>
                    <a:pt x="7" y="202"/>
                  </a:lnTo>
                  <a:lnTo>
                    <a:pt x="7" y="204"/>
                  </a:lnTo>
                  <a:lnTo>
                    <a:pt x="5" y="207"/>
                  </a:lnTo>
                  <a:lnTo>
                    <a:pt x="4" y="212"/>
                  </a:lnTo>
                  <a:lnTo>
                    <a:pt x="4" y="217"/>
                  </a:lnTo>
                  <a:lnTo>
                    <a:pt x="5" y="222"/>
                  </a:lnTo>
                  <a:lnTo>
                    <a:pt x="8" y="226"/>
                  </a:lnTo>
                  <a:lnTo>
                    <a:pt x="10" y="229"/>
                  </a:lnTo>
                  <a:lnTo>
                    <a:pt x="11" y="234"/>
                  </a:lnTo>
                  <a:lnTo>
                    <a:pt x="11" y="237"/>
                  </a:lnTo>
                  <a:lnTo>
                    <a:pt x="11" y="239"/>
                  </a:lnTo>
                  <a:lnTo>
                    <a:pt x="15" y="250"/>
                  </a:lnTo>
                  <a:lnTo>
                    <a:pt x="15" y="251"/>
                  </a:lnTo>
                  <a:lnTo>
                    <a:pt x="16" y="255"/>
                  </a:lnTo>
                  <a:lnTo>
                    <a:pt x="18" y="257"/>
                  </a:lnTo>
                  <a:lnTo>
                    <a:pt x="22" y="259"/>
                  </a:lnTo>
                  <a:lnTo>
                    <a:pt x="28" y="260"/>
                  </a:lnTo>
                  <a:lnTo>
                    <a:pt x="35" y="260"/>
                  </a:lnTo>
                  <a:lnTo>
                    <a:pt x="41" y="260"/>
                  </a:lnTo>
                  <a:lnTo>
                    <a:pt x="43" y="260"/>
                  </a:lnTo>
                  <a:lnTo>
                    <a:pt x="43" y="264"/>
                  </a:lnTo>
                  <a:lnTo>
                    <a:pt x="42" y="272"/>
                  </a:lnTo>
                  <a:lnTo>
                    <a:pt x="43" y="280"/>
                  </a:lnTo>
                  <a:lnTo>
                    <a:pt x="45" y="287"/>
                  </a:lnTo>
                  <a:lnTo>
                    <a:pt x="49" y="288"/>
                  </a:lnTo>
                  <a:lnTo>
                    <a:pt x="54" y="287"/>
                  </a:lnTo>
                  <a:lnTo>
                    <a:pt x="60" y="285"/>
                  </a:lnTo>
                  <a:lnTo>
                    <a:pt x="64" y="286"/>
                  </a:lnTo>
                  <a:lnTo>
                    <a:pt x="69" y="290"/>
                  </a:lnTo>
                  <a:lnTo>
                    <a:pt x="73" y="294"/>
                  </a:lnTo>
                  <a:lnTo>
                    <a:pt x="78" y="298"/>
                  </a:lnTo>
                  <a:lnTo>
                    <a:pt x="79" y="300"/>
                  </a:lnTo>
                  <a:lnTo>
                    <a:pt x="79" y="297"/>
                  </a:lnTo>
                  <a:lnTo>
                    <a:pt x="80" y="294"/>
                  </a:lnTo>
                  <a:lnTo>
                    <a:pt x="83" y="290"/>
                  </a:lnTo>
                  <a:lnTo>
                    <a:pt x="86" y="290"/>
                  </a:lnTo>
                  <a:lnTo>
                    <a:pt x="92" y="290"/>
                  </a:lnTo>
                  <a:lnTo>
                    <a:pt x="96" y="289"/>
                  </a:lnTo>
                  <a:lnTo>
                    <a:pt x="100" y="289"/>
                  </a:lnTo>
                  <a:lnTo>
                    <a:pt x="100" y="292"/>
                  </a:lnTo>
                  <a:lnTo>
                    <a:pt x="98" y="297"/>
                  </a:lnTo>
                  <a:lnTo>
                    <a:pt x="96" y="305"/>
                  </a:lnTo>
                  <a:lnTo>
                    <a:pt x="94" y="315"/>
                  </a:lnTo>
                  <a:lnTo>
                    <a:pt x="89" y="323"/>
                  </a:lnTo>
                  <a:lnTo>
                    <a:pt x="84" y="330"/>
                  </a:lnTo>
                  <a:lnTo>
                    <a:pt x="80" y="335"/>
                  </a:lnTo>
                  <a:lnTo>
                    <a:pt x="78" y="340"/>
                  </a:lnTo>
                  <a:lnTo>
                    <a:pt x="75" y="342"/>
                  </a:lnTo>
                  <a:lnTo>
                    <a:pt x="70" y="342"/>
                  </a:lnTo>
                  <a:lnTo>
                    <a:pt x="64" y="342"/>
                  </a:lnTo>
                  <a:lnTo>
                    <a:pt x="58" y="345"/>
                  </a:lnTo>
                  <a:lnTo>
                    <a:pt x="55" y="347"/>
                  </a:lnTo>
                  <a:lnTo>
                    <a:pt x="55" y="350"/>
                  </a:lnTo>
                  <a:lnTo>
                    <a:pt x="57" y="354"/>
                  </a:lnTo>
                  <a:lnTo>
                    <a:pt x="61" y="356"/>
                  </a:lnTo>
                  <a:lnTo>
                    <a:pt x="64" y="356"/>
                  </a:lnTo>
                  <a:lnTo>
                    <a:pt x="68" y="355"/>
                  </a:lnTo>
                  <a:lnTo>
                    <a:pt x="72" y="353"/>
                  </a:lnTo>
                  <a:lnTo>
                    <a:pt x="77" y="349"/>
                  </a:lnTo>
                  <a:lnTo>
                    <a:pt x="84" y="347"/>
                  </a:lnTo>
                  <a:lnTo>
                    <a:pt x="89" y="343"/>
                  </a:lnTo>
                  <a:lnTo>
                    <a:pt x="94" y="339"/>
                  </a:lnTo>
                  <a:lnTo>
                    <a:pt x="98" y="335"/>
                  </a:lnTo>
                  <a:lnTo>
                    <a:pt x="101" y="333"/>
                  </a:lnTo>
                  <a:lnTo>
                    <a:pt x="106" y="333"/>
                  </a:lnTo>
                  <a:lnTo>
                    <a:pt x="109" y="334"/>
                  </a:lnTo>
                  <a:lnTo>
                    <a:pt x="113" y="333"/>
                  </a:lnTo>
                  <a:lnTo>
                    <a:pt x="115" y="330"/>
                  </a:lnTo>
                  <a:lnTo>
                    <a:pt x="116" y="325"/>
                  </a:lnTo>
                  <a:lnTo>
                    <a:pt x="117" y="320"/>
                  </a:lnTo>
                  <a:lnTo>
                    <a:pt x="118" y="318"/>
                  </a:lnTo>
                  <a:lnTo>
                    <a:pt x="121" y="316"/>
                  </a:lnTo>
                  <a:lnTo>
                    <a:pt x="125" y="312"/>
                  </a:lnTo>
                  <a:lnTo>
                    <a:pt x="131" y="309"/>
                  </a:lnTo>
                  <a:lnTo>
                    <a:pt x="136" y="307"/>
                  </a:lnTo>
                  <a:lnTo>
                    <a:pt x="138" y="305"/>
                  </a:lnTo>
                  <a:lnTo>
                    <a:pt x="138" y="304"/>
                  </a:lnTo>
                  <a:lnTo>
                    <a:pt x="137" y="302"/>
                  </a:lnTo>
                  <a:lnTo>
                    <a:pt x="138" y="300"/>
                  </a:lnTo>
                  <a:lnTo>
                    <a:pt x="141" y="297"/>
                  </a:lnTo>
                  <a:lnTo>
                    <a:pt x="145" y="296"/>
                  </a:lnTo>
                  <a:lnTo>
                    <a:pt x="148" y="294"/>
                  </a:lnTo>
                  <a:lnTo>
                    <a:pt x="149" y="290"/>
                  </a:lnTo>
                  <a:lnTo>
                    <a:pt x="148" y="287"/>
                  </a:lnTo>
                  <a:lnTo>
                    <a:pt x="146" y="283"/>
                  </a:lnTo>
                  <a:lnTo>
                    <a:pt x="142" y="281"/>
                  </a:lnTo>
                  <a:lnTo>
                    <a:pt x="142" y="278"/>
                  </a:lnTo>
                  <a:lnTo>
                    <a:pt x="144" y="274"/>
                  </a:lnTo>
                  <a:lnTo>
                    <a:pt x="146" y="271"/>
                  </a:lnTo>
                  <a:lnTo>
                    <a:pt x="148" y="269"/>
                  </a:lnTo>
                  <a:lnTo>
                    <a:pt x="151" y="265"/>
                  </a:lnTo>
                  <a:lnTo>
                    <a:pt x="154" y="258"/>
                  </a:lnTo>
                  <a:lnTo>
                    <a:pt x="159" y="249"/>
                  </a:lnTo>
                  <a:lnTo>
                    <a:pt x="164" y="241"/>
                  </a:lnTo>
                  <a:lnTo>
                    <a:pt x="169" y="235"/>
                  </a:lnTo>
                  <a:lnTo>
                    <a:pt x="175" y="234"/>
                  </a:lnTo>
                  <a:lnTo>
                    <a:pt x="177" y="236"/>
                  </a:lnTo>
                  <a:lnTo>
                    <a:pt x="176" y="240"/>
                  </a:lnTo>
                  <a:lnTo>
                    <a:pt x="174" y="243"/>
                  </a:lnTo>
                  <a:lnTo>
                    <a:pt x="170" y="248"/>
                  </a:lnTo>
                  <a:lnTo>
                    <a:pt x="168" y="254"/>
                  </a:lnTo>
                  <a:lnTo>
                    <a:pt x="167" y="260"/>
                  </a:lnTo>
                  <a:lnTo>
                    <a:pt x="166" y="267"/>
                  </a:lnTo>
                  <a:lnTo>
                    <a:pt x="164" y="270"/>
                  </a:lnTo>
                  <a:lnTo>
                    <a:pt x="163" y="272"/>
                  </a:lnTo>
                  <a:lnTo>
                    <a:pt x="163" y="277"/>
                  </a:lnTo>
                  <a:lnTo>
                    <a:pt x="164" y="280"/>
                  </a:lnTo>
                  <a:lnTo>
                    <a:pt x="168" y="280"/>
                  </a:lnTo>
                  <a:lnTo>
                    <a:pt x="172" y="277"/>
                  </a:lnTo>
                  <a:lnTo>
                    <a:pt x="178" y="273"/>
                  </a:lnTo>
                  <a:lnTo>
                    <a:pt x="183" y="270"/>
                  </a:lnTo>
                  <a:lnTo>
                    <a:pt x="186" y="266"/>
                  </a:lnTo>
                  <a:lnTo>
                    <a:pt x="189" y="264"/>
                  </a:lnTo>
                  <a:lnTo>
                    <a:pt x="189" y="263"/>
                  </a:lnTo>
                  <a:lnTo>
                    <a:pt x="191" y="260"/>
                  </a:lnTo>
                  <a:lnTo>
                    <a:pt x="194" y="260"/>
                  </a:lnTo>
                  <a:lnTo>
                    <a:pt x="199" y="259"/>
                  </a:lnTo>
                  <a:lnTo>
                    <a:pt x="204" y="255"/>
                  </a:lnTo>
                  <a:lnTo>
                    <a:pt x="206" y="251"/>
                  </a:lnTo>
                  <a:lnTo>
                    <a:pt x="207" y="250"/>
                  </a:lnTo>
                  <a:lnTo>
                    <a:pt x="206" y="249"/>
                  </a:lnTo>
                  <a:lnTo>
                    <a:pt x="204" y="245"/>
                  </a:lnTo>
                  <a:lnTo>
                    <a:pt x="204" y="242"/>
                  </a:lnTo>
                  <a:lnTo>
                    <a:pt x="207" y="239"/>
                  </a:lnTo>
                  <a:lnTo>
                    <a:pt x="213" y="237"/>
                  </a:lnTo>
                  <a:lnTo>
                    <a:pt x="219" y="237"/>
                  </a:lnTo>
                  <a:lnTo>
                    <a:pt x="223" y="239"/>
                  </a:lnTo>
                  <a:lnTo>
                    <a:pt x="227" y="240"/>
                  </a:lnTo>
                  <a:lnTo>
                    <a:pt x="230" y="242"/>
                  </a:lnTo>
                  <a:lnTo>
                    <a:pt x="235" y="243"/>
                  </a:lnTo>
                  <a:lnTo>
                    <a:pt x="242" y="245"/>
                  </a:lnTo>
                  <a:lnTo>
                    <a:pt x="250" y="248"/>
                  </a:lnTo>
                  <a:lnTo>
                    <a:pt x="257" y="249"/>
                  </a:lnTo>
                  <a:lnTo>
                    <a:pt x="260" y="249"/>
                  </a:lnTo>
                  <a:lnTo>
                    <a:pt x="262" y="248"/>
                  </a:lnTo>
                  <a:lnTo>
                    <a:pt x="266" y="248"/>
                  </a:lnTo>
                  <a:lnTo>
                    <a:pt x="270" y="248"/>
                  </a:lnTo>
                  <a:lnTo>
                    <a:pt x="275" y="249"/>
                  </a:lnTo>
                  <a:lnTo>
                    <a:pt x="280" y="250"/>
                  </a:lnTo>
                  <a:lnTo>
                    <a:pt x="288" y="250"/>
                  </a:lnTo>
                  <a:lnTo>
                    <a:pt x="296" y="250"/>
                  </a:lnTo>
                  <a:lnTo>
                    <a:pt x="301" y="250"/>
                  </a:lnTo>
                  <a:lnTo>
                    <a:pt x="306" y="251"/>
                  </a:lnTo>
                  <a:lnTo>
                    <a:pt x="311" y="255"/>
                  </a:lnTo>
                  <a:lnTo>
                    <a:pt x="316" y="258"/>
                  </a:lnTo>
                  <a:lnTo>
                    <a:pt x="322" y="259"/>
                  </a:lnTo>
                  <a:lnTo>
                    <a:pt x="327" y="260"/>
                  </a:lnTo>
                  <a:lnTo>
                    <a:pt x="328" y="260"/>
                  </a:lnTo>
                  <a:lnTo>
                    <a:pt x="329" y="262"/>
                  </a:lnTo>
                  <a:lnTo>
                    <a:pt x="330" y="263"/>
                  </a:lnTo>
                  <a:lnTo>
                    <a:pt x="334" y="266"/>
                  </a:lnTo>
                  <a:lnTo>
                    <a:pt x="338" y="269"/>
                  </a:lnTo>
                  <a:lnTo>
                    <a:pt x="344" y="270"/>
                  </a:lnTo>
                  <a:lnTo>
                    <a:pt x="349" y="271"/>
                  </a:lnTo>
                  <a:lnTo>
                    <a:pt x="352" y="271"/>
                  </a:lnTo>
                  <a:lnTo>
                    <a:pt x="354" y="269"/>
                  </a:lnTo>
                  <a:lnTo>
                    <a:pt x="356" y="265"/>
                  </a:lnTo>
                  <a:lnTo>
                    <a:pt x="357" y="262"/>
                  </a:lnTo>
                  <a:lnTo>
                    <a:pt x="359" y="262"/>
                  </a:lnTo>
                  <a:lnTo>
                    <a:pt x="365" y="263"/>
                  </a:lnTo>
                  <a:lnTo>
                    <a:pt x="372" y="265"/>
                  </a:lnTo>
                  <a:lnTo>
                    <a:pt x="377" y="266"/>
                  </a:lnTo>
                  <a:lnTo>
                    <a:pt x="383" y="269"/>
                  </a:lnTo>
                  <a:lnTo>
                    <a:pt x="388" y="273"/>
                  </a:lnTo>
                  <a:lnTo>
                    <a:pt x="392" y="279"/>
                  </a:lnTo>
                  <a:lnTo>
                    <a:pt x="397" y="283"/>
                  </a:lnTo>
                  <a:lnTo>
                    <a:pt x="401" y="286"/>
                  </a:lnTo>
                  <a:lnTo>
                    <a:pt x="402" y="287"/>
                  </a:lnTo>
                  <a:lnTo>
                    <a:pt x="412" y="297"/>
                  </a:lnTo>
                  <a:lnTo>
                    <a:pt x="418" y="303"/>
                  </a:lnTo>
                  <a:lnTo>
                    <a:pt x="419" y="303"/>
                  </a:lnTo>
                  <a:lnTo>
                    <a:pt x="421" y="303"/>
                  </a:lnTo>
                  <a:lnTo>
                    <a:pt x="424" y="304"/>
                  </a:lnTo>
                  <a:lnTo>
                    <a:pt x="427" y="307"/>
                  </a:lnTo>
                  <a:lnTo>
                    <a:pt x="432" y="311"/>
                  </a:lnTo>
                  <a:lnTo>
                    <a:pt x="437" y="317"/>
                  </a:lnTo>
                  <a:lnTo>
                    <a:pt x="441" y="321"/>
                  </a:lnTo>
                  <a:lnTo>
                    <a:pt x="443" y="324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" name="Google Shape;2864;p71" title="WA">
              <a:extLst>
                <a:ext uri="{FF2B5EF4-FFF2-40B4-BE49-F238E27FC236}">
                  <a16:creationId xmlns:a16="http://schemas.microsoft.com/office/drawing/2014/main" id="{960425BC-B056-F167-41EC-7447F14EEA03}"/>
                </a:ext>
              </a:extLst>
            </p:cNvPr>
            <p:cNvSpPr/>
            <p:nvPr/>
          </p:nvSpPr>
          <p:spPr>
            <a:xfrm>
              <a:off x="1757127" y="2544064"/>
              <a:ext cx="738111" cy="533400"/>
            </a:xfrm>
            <a:custGeom>
              <a:avLst/>
              <a:gdLst/>
              <a:ahLst/>
              <a:cxnLst/>
              <a:rect l="l" t="t" r="r" b="b"/>
              <a:pathLst>
                <a:path w="730" h="517" extrusionOk="0">
                  <a:moveTo>
                    <a:pt x="26" y="112"/>
                  </a:moveTo>
                  <a:lnTo>
                    <a:pt x="17" y="255"/>
                  </a:lnTo>
                  <a:lnTo>
                    <a:pt x="34" y="255"/>
                  </a:lnTo>
                  <a:lnTo>
                    <a:pt x="24" y="285"/>
                  </a:lnTo>
                  <a:lnTo>
                    <a:pt x="11" y="268"/>
                  </a:lnTo>
                  <a:lnTo>
                    <a:pt x="0" y="304"/>
                  </a:lnTo>
                  <a:lnTo>
                    <a:pt x="51" y="333"/>
                  </a:lnTo>
                  <a:lnTo>
                    <a:pt x="53" y="346"/>
                  </a:lnTo>
                  <a:lnTo>
                    <a:pt x="66" y="348"/>
                  </a:lnTo>
                  <a:lnTo>
                    <a:pt x="133" y="452"/>
                  </a:lnTo>
                  <a:lnTo>
                    <a:pt x="207" y="449"/>
                  </a:lnTo>
                  <a:lnTo>
                    <a:pt x="262" y="473"/>
                  </a:lnTo>
                  <a:lnTo>
                    <a:pt x="289" y="469"/>
                  </a:lnTo>
                  <a:lnTo>
                    <a:pt x="456" y="473"/>
                  </a:lnTo>
                  <a:lnTo>
                    <a:pt x="646" y="517"/>
                  </a:lnTo>
                  <a:lnTo>
                    <a:pt x="650" y="460"/>
                  </a:lnTo>
                  <a:lnTo>
                    <a:pt x="730" y="129"/>
                  </a:lnTo>
                  <a:lnTo>
                    <a:pt x="224" y="0"/>
                  </a:lnTo>
                  <a:lnTo>
                    <a:pt x="228" y="97"/>
                  </a:lnTo>
                  <a:lnTo>
                    <a:pt x="203" y="177"/>
                  </a:lnTo>
                  <a:lnTo>
                    <a:pt x="199" y="219"/>
                  </a:lnTo>
                  <a:lnTo>
                    <a:pt x="146" y="234"/>
                  </a:lnTo>
                  <a:lnTo>
                    <a:pt x="142" y="213"/>
                  </a:lnTo>
                  <a:lnTo>
                    <a:pt x="186" y="186"/>
                  </a:lnTo>
                  <a:lnTo>
                    <a:pt x="182" y="165"/>
                  </a:lnTo>
                  <a:lnTo>
                    <a:pt x="144" y="169"/>
                  </a:lnTo>
                  <a:lnTo>
                    <a:pt x="173" y="144"/>
                  </a:lnTo>
                  <a:lnTo>
                    <a:pt x="194" y="127"/>
                  </a:lnTo>
                  <a:lnTo>
                    <a:pt x="30" y="25"/>
                  </a:lnTo>
                  <a:lnTo>
                    <a:pt x="17" y="53"/>
                  </a:lnTo>
                  <a:lnTo>
                    <a:pt x="26" y="112"/>
                  </a:lnTo>
                  <a:lnTo>
                    <a:pt x="26" y="112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" name="Google Shape;2865;p71" title="UT">
              <a:extLst>
                <a:ext uri="{FF2B5EF4-FFF2-40B4-BE49-F238E27FC236}">
                  <a16:creationId xmlns:a16="http://schemas.microsoft.com/office/drawing/2014/main" id="{434B3F2E-E6DB-1F13-AC15-EBF4BEE771DF}"/>
                </a:ext>
              </a:extLst>
            </p:cNvPr>
            <p:cNvSpPr/>
            <p:nvPr/>
          </p:nvSpPr>
          <p:spPr>
            <a:xfrm>
              <a:off x="2439679" y="3674363"/>
              <a:ext cx="626997" cy="779463"/>
            </a:xfrm>
            <a:custGeom>
              <a:avLst/>
              <a:gdLst/>
              <a:ahLst/>
              <a:cxnLst/>
              <a:rect l="l" t="t" r="r" b="b"/>
              <a:pathLst>
                <a:path w="618" h="752" extrusionOk="0">
                  <a:moveTo>
                    <a:pt x="135" y="0"/>
                  </a:moveTo>
                  <a:lnTo>
                    <a:pt x="433" y="55"/>
                  </a:lnTo>
                  <a:lnTo>
                    <a:pt x="410" y="186"/>
                  </a:lnTo>
                  <a:lnTo>
                    <a:pt x="618" y="218"/>
                  </a:lnTo>
                  <a:lnTo>
                    <a:pt x="538" y="752"/>
                  </a:lnTo>
                  <a:lnTo>
                    <a:pt x="0" y="663"/>
                  </a:lnTo>
                  <a:lnTo>
                    <a:pt x="135" y="0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" name="Google Shape;2866;p71" title="OR">
              <a:extLst>
                <a:ext uri="{FF2B5EF4-FFF2-40B4-BE49-F238E27FC236}">
                  <a16:creationId xmlns:a16="http://schemas.microsoft.com/office/drawing/2014/main" id="{94EBBB89-D2BD-E32C-DA3A-D30910F12E32}"/>
                </a:ext>
              </a:extLst>
            </p:cNvPr>
            <p:cNvSpPr/>
            <p:nvPr/>
          </p:nvSpPr>
          <p:spPr>
            <a:xfrm>
              <a:off x="1558710" y="2869501"/>
              <a:ext cx="884145" cy="739775"/>
            </a:xfrm>
            <a:custGeom>
              <a:avLst/>
              <a:gdLst/>
              <a:ahLst/>
              <a:cxnLst/>
              <a:rect l="l" t="t" r="r" b="b"/>
              <a:pathLst>
                <a:path w="871" h="720" extrusionOk="0">
                  <a:moveTo>
                    <a:pt x="0" y="537"/>
                  </a:moveTo>
                  <a:lnTo>
                    <a:pt x="38" y="355"/>
                  </a:lnTo>
                  <a:lnTo>
                    <a:pt x="82" y="302"/>
                  </a:lnTo>
                  <a:lnTo>
                    <a:pt x="188" y="0"/>
                  </a:lnTo>
                  <a:lnTo>
                    <a:pt x="243" y="15"/>
                  </a:lnTo>
                  <a:lnTo>
                    <a:pt x="245" y="28"/>
                  </a:lnTo>
                  <a:lnTo>
                    <a:pt x="258" y="30"/>
                  </a:lnTo>
                  <a:lnTo>
                    <a:pt x="325" y="134"/>
                  </a:lnTo>
                  <a:lnTo>
                    <a:pt x="399" y="133"/>
                  </a:lnTo>
                  <a:lnTo>
                    <a:pt x="454" y="157"/>
                  </a:lnTo>
                  <a:lnTo>
                    <a:pt x="481" y="152"/>
                  </a:lnTo>
                  <a:lnTo>
                    <a:pt x="648" y="157"/>
                  </a:lnTo>
                  <a:lnTo>
                    <a:pt x="838" y="199"/>
                  </a:lnTo>
                  <a:lnTo>
                    <a:pt x="848" y="224"/>
                  </a:lnTo>
                  <a:lnTo>
                    <a:pt x="871" y="256"/>
                  </a:lnTo>
                  <a:lnTo>
                    <a:pt x="806" y="353"/>
                  </a:lnTo>
                  <a:lnTo>
                    <a:pt x="766" y="389"/>
                  </a:lnTo>
                  <a:lnTo>
                    <a:pt x="760" y="416"/>
                  </a:lnTo>
                  <a:lnTo>
                    <a:pt x="783" y="444"/>
                  </a:lnTo>
                  <a:lnTo>
                    <a:pt x="756" y="503"/>
                  </a:lnTo>
                  <a:lnTo>
                    <a:pt x="703" y="720"/>
                  </a:lnTo>
                  <a:lnTo>
                    <a:pt x="410" y="650"/>
                  </a:lnTo>
                  <a:lnTo>
                    <a:pt x="0" y="537"/>
                  </a:lnTo>
                  <a:lnTo>
                    <a:pt x="0" y="537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" name="Google Shape;2867;p71" title="CA">
              <a:extLst>
                <a:ext uri="{FF2B5EF4-FFF2-40B4-BE49-F238E27FC236}">
                  <a16:creationId xmlns:a16="http://schemas.microsoft.com/office/drawing/2014/main" id="{0EE97431-9189-7B08-4D3F-CF2295274BB9}"/>
                </a:ext>
              </a:extLst>
            </p:cNvPr>
            <p:cNvSpPr/>
            <p:nvPr/>
          </p:nvSpPr>
          <p:spPr>
            <a:xfrm>
              <a:off x="1476169" y="3425126"/>
              <a:ext cx="879383" cy="1482725"/>
            </a:xfrm>
            <a:custGeom>
              <a:avLst/>
              <a:gdLst/>
              <a:ahLst/>
              <a:cxnLst/>
              <a:rect l="l" t="t" r="r" b="b"/>
              <a:pathLst>
                <a:path w="865" h="1443" extrusionOk="0">
                  <a:moveTo>
                    <a:pt x="29" y="293"/>
                  </a:moveTo>
                  <a:lnTo>
                    <a:pt x="4" y="405"/>
                  </a:lnTo>
                  <a:lnTo>
                    <a:pt x="87" y="586"/>
                  </a:lnTo>
                  <a:lnTo>
                    <a:pt x="103" y="574"/>
                  </a:lnTo>
                  <a:lnTo>
                    <a:pt x="129" y="650"/>
                  </a:lnTo>
                  <a:lnTo>
                    <a:pt x="87" y="597"/>
                  </a:lnTo>
                  <a:lnTo>
                    <a:pt x="78" y="681"/>
                  </a:lnTo>
                  <a:lnTo>
                    <a:pt x="125" y="732"/>
                  </a:lnTo>
                  <a:lnTo>
                    <a:pt x="93" y="803"/>
                  </a:lnTo>
                  <a:lnTo>
                    <a:pt x="184" y="994"/>
                  </a:lnTo>
                  <a:lnTo>
                    <a:pt x="164" y="1065"/>
                  </a:lnTo>
                  <a:lnTo>
                    <a:pt x="283" y="1120"/>
                  </a:lnTo>
                  <a:lnTo>
                    <a:pt x="327" y="1177"/>
                  </a:lnTo>
                  <a:lnTo>
                    <a:pt x="378" y="1196"/>
                  </a:lnTo>
                  <a:lnTo>
                    <a:pt x="378" y="1230"/>
                  </a:lnTo>
                  <a:lnTo>
                    <a:pt x="411" y="1238"/>
                  </a:lnTo>
                  <a:lnTo>
                    <a:pt x="481" y="1348"/>
                  </a:lnTo>
                  <a:lnTo>
                    <a:pt x="481" y="1426"/>
                  </a:lnTo>
                  <a:lnTo>
                    <a:pt x="789" y="1443"/>
                  </a:lnTo>
                  <a:lnTo>
                    <a:pt x="770" y="1413"/>
                  </a:lnTo>
                  <a:lnTo>
                    <a:pt x="779" y="1365"/>
                  </a:lnTo>
                  <a:lnTo>
                    <a:pt x="829" y="1287"/>
                  </a:lnTo>
                  <a:lnTo>
                    <a:pt x="865" y="1264"/>
                  </a:lnTo>
                  <a:lnTo>
                    <a:pt x="844" y="1236"/>
                  </a:lnTo>
                  <a:lnTo>
                    <a:pt x="831" y="1160"/>
                  </a:lnTo>
                  <a:lnTo>
                    <a:pt x="388" y="497"/>
                  </a:lnTo>
                  <a:lnTo>
                    <a:pt x="492" y="113"/>
                  </a:lnTo>
                  <a:lnTo>
                    <a:pt x="82" y="0"/>
                  </a:lnTo>
                  <a:lnTo>
                    <a:pt x="70" y="23"/>
                  </a:lnTo>
                  <a:lnTo>
                    <a:pt x="0" y="192"/>
                  </a:lnTo>
                  <a:lnTo>
                    <a:pt x="29" y="293"/>
                  </a:lnTo>
                  <a:lnTo>
                    <a:pt x="29" y="293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" name="Google Shape;2868;p71" title="NV">
              <a:extLst>
                <a:ext uri="{FF2B5EF4-FFF2-40B4-BE49-F238E27FC236}">
                  <a16:creationId xmlns:a16="http://schemas.microsoft.com/office/drawing/2014/main" id="{E5432C11-1046-FC47-2C79-A1E614C99A61}"/>
                </a:ext>
              </a:extLst>
            </p:cNvPr>
            <p:cNvSpPr/>
            <p:nvPr/>
          </p:nvSpPr>
          <p:spPr>
            <a:xfrm>
              <a:off x="1868240" y="3541014"/>
              <a:ext cx="711126" cy="1076325"/>
            </a:xfrm>
            <a:custGeom>
              <a:avLst/>
              <a:gdLst/>
              <a:ahLst/>
              <a:cxnLst/>
              <a:rect l="l" t="t" r="r" b="b"/>
              <a:pathLst>
                <a:path w="696" h="1047" extrusionOk="0">
                  <a:moveTo>
                    <a:pt x="0" y="384"/>
                  </a:moveTo>
                  <a:lnTo>
                    <a:pt x="443" y="1047"/>
                  </a:lnTo>
                  <a:lnTo>
                    <a:pt x="458" y="904"/>
                  </a:lnTo>
                  <a:lnTo>
                    <a:pt x="483" y="897"/>
                  </a:lnTo>
                  <a:lnTo>
                    <a:pt x="525" y="921"/>
                  </a:lnTo>
                  <a:lnTo>
                    <a:pt x="561" y="796"/>
                  </a:lnTo>
                  <a:lnTo>
                    <a:pt x="696" y="133"/>
                  </a:lnTo>
                  <a:lnTo>
                    <a:pt x="397" y="70"/>
                  </a:lnTo>
                  <a:lnTo>
                    <a:pt x="104" y="0"/>
                  </a:lnTo>
                  <a:lnTo>
                    <a:pt x="0" y="384"/>
                  </a:lnTo>
                  <a:lnTo>
                    <a:pt x="0" y="384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6" name="Google Shape;2869;p71" title="ID">
              <a:extLst>
                <a:ext uri="{FF2B5EF4-FFF2-40B4-BE49-F238E27FC236}">
                  <a16:creationId xmlns:a16="http://schemas.microsoft.com/office/drawing/2014/main" id="{2B4EA279-6926-9590-9C26-87D2D4D25EF6}"/>
                </a:ext>
              </a:extLst>
            </p:cNvPr>
            <p:cNvSpPr/>
            <p:nvPr/>
          </p:nvSpPr>
          <p:spPr>
            <a:xfrm>
              <a:off x="2273010" y="2674238"/>
              <a:ext cx="663506" cy="1055688"/>
            </a:xfrm>
            <a:custGeom>
              <a:avLst/>
              <a:gdLst/>
              <a:ahLst/>
              <a:cxnLst/>
              <a:rect l="l" t="t" r="r" b="b"/>
              <a:pathLst>
                <a:path w="654" h="1027" extrusionOk="0">
                  <a:moveTo>
                    <a:pt x="0" y="909"/>
                  </a:moveTo>
                  <a:lnTo>
                    <a:pt x="53" y="692"/>
                  </a:lnTo>
                  <a:lnTo>
                    <a:pt x="80" y="633"/>
                  </a:lnTo>
                  <a:lnTo>
                    <a:pt x="57" y="605"/>
                  </a:lnTo>
                  <a:lnTo>
                    <a:pt x="63" y="578"/>
                  </a:lnTo>
                  <a:lnTo>
                    <a:pt x="103" y="542"/>
                  </a:lnTo>
                  <a:lnTo>
                    <a:pt x="168" y="445"/>
                  </a:lnTo>
                  <a:lnTo>
                    <a:pt x="145" y="413"/>
                  </a:lnTo>
                  <a:lnTo>
                    <a:pt x="135" y="388"/>
                  </a:lnTo>
                  <a:lnTo>
                    <a:pt x="139" y="333"/>
                  </a:lnTo>
                  <a:lnTo>
                    <a:pt x="219" y="0"/>
                  </a:lnTo>
                  <a:lnTo>
                    <a:pt x="304" y="19"/>
                  </a:lnTo>
                  <a:lnTo>
                    <a:pt x="276" y="149"/>
                  </a:lnTo>
                  <a:lnTo>
                    <a:pt x="295" y="194"/>
                  </a:lnTo>
                  <a:lnTo>
                    <a:pt x="297" y="223"/>
                  </a:lnTo>
                  <a:lnTo>
                    <a:pt x="287" y="228"/>
                  </a:lnTo>
                  <a:lnTo>
                    <a:pt x="320" y="259"/>
                  </a:lnTo>
                  <a:lnTo>
                    <a:pt x="354" y="342"/>
                  </a:lnTo>
                  <a:lnTo>
                    <a:pt x="365" y="417"/>
                  </a:lnTo>
                  <a:lnTo>
                    <a:pt x="371" y="457"/>
                  </a:lnTo>
                  <a:lnTo>
                    <a:pt x="346" y="495"/>
                  </a:lnTo>
                  <a:lnTo>
                    <a:pt x="363" y="512"/>
                  </a:lnTo>
                  <a:lnTo>
                    <a:pt x="409" y="487"/>
                  </a:lnTo>
                  <a:lnTo>
                    <a:pt x="439" y="618"/>
                  </a:lnTo>
                  <a:lnTo>
                    <a:pt x="460" y="626"/>
                  </a:lnTo>
                  <a:lnTo>
                    <a:pt x="464" y="664"/>
                  </a:lnTo>
                  <a:lnTo>
                    <a:pt x="523" y="679"/>
                  </a:lnTo>
                  <a:lnTo>
                    <a:pt x="616" y="679"/>
                  </a:lnTo>
                  <a:lnTo>
                    <a:pt x="654" y="696"/>
                  </a:lnTo>
                  <a:lnTo>
                    <a:pt x="599" y="1027"/>
                  </a:lnTo>
                  <a:lnTo>
                    <a:pt x="299" y="972"/>
                  </a:lnTo>
                  <a:lnTo>
                    <a:pt x="0" y="909"/>
                  </a:lnTo>
                  <a:lnTo>
                    <a:pt x="0" y="9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" name="Google Shape;2870;p71" title="MT">
              <a:extLst>
                <a:ext uri="{FF2B5EF4-FFF2-40B4-BE49-F238E27FC236}">
                  <a16:creationId xmlns:a16="http://schemas.microsoft.com/office/drawing/2014/main" id="{7FCF4B0A-8CCE-F29F-C5B8-9AF7EF284EB0}"/>
                </a:ext>
              </a:extLst>
            </p:cNvPr>
            <p:cNvSpPr/>
            <p:nvPr/>
          </p:nvSpPr>
          <p:spPr>
            <a:xfrm>
              <a:off x="2552381" y="2694876"/>
              <a:ext cx="1138118" cy="712787"/>
            </a:xfrm>
            <a:custGeom>
              <a:avLst/>
              <a:gdLst/>
              <a:ahLst/>
              <a:cxnLst/>
              <a:rect l="l" t="t" r="r" b="b"/>
              <a:pathLst>
                <a:path w="1118" h="692" extrusionOk="0">
                  <a:moveTo>
                    <a:pt x="19" y="175"/>
                  </a:moveTo>
                  <a:lnTo>
                    <a:pt x="21" y="204"/>
                  </a:lnTo>
                  <a:lnTo>
                    <a:pt x="11" y="209"/>
                  </a:lnTo>
                  <a:lnTo>
                    <a:pt x="44" y="240"/>
                  </a:lnTo>
                  <a:lnTo>
                    <a:pt x="78" y="323"/>
                  </a:lnTo>
                  <a:lnTo>
                    <a:pt x="89" y="398"/>
                  </a:lnTo>
                  <a:lnTo>
                    <a:pt x="95" y="438"/>
                  </a:lnTo>
                  <a:lnTo>
                    <a:pt x="70" y="476"/>
                  </a:lnTo>
                  <a:lnTo>
                    <a:pt x="87" y="493"/>
                  </a:lnTo>
                  <a:lnTo>
                    <a:pt x="133" y="468"/>
                  </a:lnTo>
                  <a:lnTo>
                    <a:pt x="163" y="599"/>
                  </a:lnTo>
                  <a:lnTo>
                    <a:pt x="184" y="607"/>
                  </a:lnTo>
                  <a:lnTo>
                    <a:pt x="188" y="645"/>
                  </a:lnTo>
                  <a:lnTo>
                    <a:pt x="205" y="662"/>
                  </a:lnTo>
                  <a:lnTo>
                    <a:pt x="247" y="660"/>
                  </a:lnTo>
                  <a:lnTo>
                    <a:pt x="340" y="660"/>
                  </a:lnTo>
                  <a:lnTo>
                    <a:pt x="378" y="677"/>
                  </a:lnTo>
                  <a:lnTo>
                    <a:pt x="390" y="609"/>
                  </a:lnTo>
                  <a:lnTo>
                    <a:pt x="694" y="654"/>
                  </a:lnTo>
                  <a:lnTo>
                    <a:pt x="1068" y="692"/>
                  </a:lnTo>
                  <a:lnTo>
                    <a:pt x="1080" y="567"/>
                  </a:lnTo>
                  <a:lnTo>
                    <a:pt x="1118" y="162"/>
                  </a:lnTo>
                  <a:lnTo>
                    <a:pt x="622" y="105"/>
                  </a:lnTo>
                  <a:lnTo>
                    <a:pt x="376" y="67"/>
                  </a:lnTo>
                  <a:lnTo>
                    <a:pt x="28" y="0"/>
                  </a:lnTo>
                  <a:lnTo>
                    <a:pt x="0" y="130"/>
                  </a:lnTo>
                  <a:lnTo>
                    <a:pt x="19" y="175"/>
                  </a:lnTo>
                  <a:lnTo>
                    <a:pt x="19" y="175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8" name="Google Shape;2871;p71" title="AZ">
              <a:extLst>
                <a:ext uri="{FF2B5EF4-FFF2-40B4-BE49-F238E27FC236}">
                  <a16:creationId xmlns:a16="http://schemas.microsoft.com/office/drawing/2014/main" id="{6CFD05BD-13B6-10C3-31AE-C931D606D3D5}"/>
                </a:ext>
              </a:extLst>
            </p:cNvPr>
            <p:cNvSpPr/>
            <p:nvPr/>
          </p:nvSpPr>
          <p:spPr>
            <a:xfrm>
              <a:off x="2231740" y="4360163"/>
              <a:ext cx="755571" cy="863600"/>
            </a:xfrm>
            <a:custGeom>
              <a:avLst/>
              <a:gdLst/>
              <a:ahLst/>
              <a:cxnLst/>
              <a:rect l="l" t="t" r="r" b="b"/>
              <a:pathLst>
                <a:path w="746" h="840" extrusionOk="0">
                  <a:moveTo>
                    <a:pt x="48" y="534"/>
                  </a:moveTo>
                  <a:lnTo>
                    <a:pt x="29" y="504"/>
                  </a:lnTo>
                  <a:lnTo>
                    <a:pt x="38" y="456"/>
                  </a:lnTo>
                  <a:lnTo>
                    <a:pt x="88" y="378"/>
                  </a:lnTo>
                  <a:lnTo>
                    <a:pt x="124" y="355"/>
                  </a:lnTo>
                  <a:lnTo>
                    <a:pt x="103" y="327"/>
                  </a:lnTo>
                  <a:lnTo>
                    <a:pt x="90" y="251"/>
                  </a:lnTo>
                  <a:lnTo>
                    <a:pt x="105" y="108"/>
                  </a:lnTo>
                  <a:lnTo>
                    <a:pt x="130" y="101"/>
                  </a:lnTo>
                  <a:lnTo>
                    <a:pt x="172" y="125"/>
                  </a:lnTo>
                  <a:lnTo>
                    <a:pt x="208" y="0"/>
                  </a:lnTo>
                  <a:lnTo>
                    <a:pt x="746" y="89"/>
                  </a:lnTo>
                  <a:lnTo>
                    <a:pt x="634" y="840"/>
                  </a:lnTo>
                  <a:lnTo>
                    <a:pt x="468" y="817"/>
                  </a:lnTo>
                  <a:lnTo>
                    <a:pt x="366" y="789"/>
                  </a:lnTo>
                  <a:lnTo>
                    <a:pt x="154" y="705"/>
                  </a:lnTo>
                  <a:lnTo>
                    <a:pt x="0" y="576"/>
                  </a:lnTo>
                  <a:lnTo>
                    <a:pt x="48" y="534"/>
                  </a:lnTo>
                  <a:lnTo>
                    <a:pt x="48" y="534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3200">
                <a:ea typeface="Verdana"/>
                <a:sym typeface="Verdana"/>
              </a:endParaRPr>
            </a:p>
          </p:txBody>
        </p:sp>
        <p:sp>
          <p:nvSpPr>
            <p:cNvPr id="19" name="Google Shape;2872;p71" title="WY">
              <a:extLst>
                <a:ext uri="{FF2B5EF4-FFF2-40B4-BE49-F238E27FC236}">
                  <a16:creationId xmlns:a16="http://schemas.microsoft.com/office/drawing/2014/main" id="{74A80D56-F340-3B1D-D914-50634A8E3F5B}"/>
                </a:ext>
              </a:extLst>
            </p:cNvPr>
            <p:cNvSpPr/>
            <p:nvPr/>
          </p:nvSpPr>
          <p:spPr>
            <a:xfrm>
              <a:off x="2857149" y="3321938"/>
              <a:ext cx="782555" cy="636588"/>
            </a:xfrm>
            <a:custGeom>
              <a:avLst/>
              <a:gdLst/>
              <a:ahLst/>
              <a:cxnLst/>
              <a:rect l="l" t="t" r="r" b="b"/>
              <a:pathLst>
                <a:path w="770" h="619" extrusionOk="0">
                  <a:moveTo>
                    <a:pt x="0" y="530"/>
                  </a:moveTo>
                  <a:lnTo>
                    <a:pt x="92" y="0"/>
                  </a:lnTo>
                  <a:lnTo>
                    <a:pt x="396" y="45"/>
                  </a:lnTo>
                  <a:lnTo>
                    <a:pt x="770" y="83"/>
                  </a:lnTo>
                  <a:lnTo>
                    <a:pt x="744" y="351"/>
                  </a:lnTo>
                  <a:lnTo>
                    <a:pt x="719" y="619"/>
                  </a:lnTo>
                  <a:lnTo>
                    <a:pt x="208" y="562"/>
                  </a:lnTo>
                  <a:lnTo>
                    <a:pt x="0" y="530"/>
                  </a:lnTo>
                  <a:lnTo>
                    <a:pt x="0" y="53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0" name="Google Shape;2873;p71" title="CO">
              <a:extLst>
                <a:ext uri="{FF2B5EF4-FFF2-40B4-BE49-F238E27FC236}">
                  <a16:creationId xmlns:a16="http://schemas.microsoft.com/office/drawing/2014/main" id="{CE7F1FCA-DDA4-3A82-7BED-6AEE16CDA950}"/>
                </a:ext>
              </a:extLst>
            </p:cNvPr>
            <p:cNvSpPr/>
            <p:nvPr/>
          </p:nvSpPr>
          <p:spPr>
            <a:xfrm>
              <a:off x="2987310" y="3899788"/>
              <a:ext cx="809540" cy="631825"/>
            </a:xfrm>
            <a:custGeom>
              <a:avLst/>
              <a:gdLst/>
              <a:ahLst/>
              <a:cxnLst/>
              <a:rect l="l" t="t" r="r" b="b"/>
              <a:pathLst>
                <a:path w="796" h="612" extrusionOk="0">
                  <a:moveTo>
                    <a:pt x="80" y="0"/>
                  </a:moveTo>
                  <a:lnTo>
                    <a:pt x="591" y="57"/>
                  </a:lnTo>
                  <a:lnTo>
                    <a:pt x="796" y="74"/>
                  </a:lnTo>
                  <a:lnTo>
                    <a:pt x="789" y="207"/>
                  </a:lnTo>
                  <a:lnTo>
                    <a:pt x="760" y="612"/>
                  </a:lnTo>
                  <a:lnTo>
                    <a:pt x="656" y="605"/>
                  </a:lnTo>
                  <a:lnTo>
                    <a:pt x="331" y="576"/>
                  </a:lnTo>
                  <a:lnTo>
                    <a:pt x="0" y="534"/>
                  </a:lnTo>
                  <a:lnTo>
                    <a:pt x="80" y="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1" name="Google Shape;2874;p71" title="NM">
              <a:extLst>
                <a:ext uri="{FF2B5EF4-FFF2-40B4-BE49-F238E27FC236}">
                  <a16:creationId xmlns:a16="http://schemas.microsoft.com/office/drawing/2014/main" id="{C31F36BE-E522-315A-20F6-2BC25C57B028}"/>
                </a:ext>
              </a:extLst>
            </p:cNvPr>
            <p:cNvSpPr/>
            <p:nvPr/>
          </p:nvSpPr>
          <p:spPr>
            <a:xfrm>
              <a:off x="2869847" y="4450651"/>
              <a:ext cx="782555" cy="785812"/>
            </a:xfrm>
            <a:custGeom>
              <a:avLst/>
              <a:gdLst/>
              <a:ahLst/>
              <a:cxnLst/>
              <a:rect l="l" t="t" r="r" b="b"/>
              <a:pathLst>
                <a:path w="768" h="764" extrusionOk="0">
                  <a:moveTo>
                    <a:pt x="97" y="764"/>
                  </a:moveTo>
                  <a:lnTo>
                    <a:pt x="106" y="707"/>
                  </a:lnTo>
                  <a:lnTo>
                    <a:pt x="298" y="732"/>
                  </a:lnTo>
                  <a:lnTo>
                    <a:pt x="290" y="704"/>
                  </a:lnTo>
                  <a:lnTo>
                    <a:pt x="705" y="742"/>
                  </a:lnTo>
                  <a:lnTo>
                    <a:pt x="768" y="71"/>
                  </a:lnTo>
                  <a:lnTo>
                    <a:pt x="443" y="42"/>
                  </a:lnTo>
                  <a:lnTo>
                    <a:pt x="112" y="0"/>
                  </a:lnTo>
                  <a:lnTo>
                    <a:pt x="0" y="751"/>
                  </a:lnTo>
                  <a:lnTo>
                    <a:pt x="97" y="764"/>
                  </a:lnTo>
                  <a:lnTo>
                    <a:pt x="97" y="764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2" name="Google Shape;2875;p71" title="TX">
              <a:extLst>
                <a:ext uri="{FF2B5EF4-FFF2-40B4-BE49-F238E27FC236}">
                  <a16:creationId xmlns:a16="http://schemas.microsoft.com/office/drawing/2014/main" id="{12E6AE47-7461-A0B4-590E-E2BC1894686F}"/>
                </a:ext>
              </a:extLst>
            </p:cNvPr>
            <p:cNvSpPr/>
            <p:nvPr/>
          </p:nvSpPr>
          <p:spPr>
            <a:xfrm>
              <a:off x="3168266" y="4593526"/>
              <a:ext cx="1547650" cy="1482725"/>
            </a:xfrm>
            <a:custGeom>
              <a:avLst/>
              <a:gdLst/>
              <a:ahLst/>
              <a:cxnLst/>
              <a:rect l="l" t="t" r="r" b="b"/>
              <a:pathLst>
                <a:path w="1527" h="1439" extrusionOk="0">
                  <a:moveTo>
                    <a:pt x="0" y="563"/>
                  </a:moveTo>
                  <a:lnTo>
                    <a:pt x="415" y="601"/>
                  </a:lnTo>
                  <a:lnTo>
                    <a:pt x="472" y="0"/>
                  </a:lnTo>
                  <a:lnTo>
                    <a:pt x="803" y="19"/>
                  </a:lnTo>
                  <a:lnTo>
                    <a:pt x="791" y="277"/>
                  </a:lnTo>
                  <a:lnTo>
                    <a:pt x="824" y="304"/>
                  </a:lnTo>
                  <a:lnTo>
                    <a:pt x="854" y="304"/>
                  </a:lnTo>
                  <a:lnTo>
                    <a:pt x="879" y="329"/>
                  </a:lnTo>
                  <a:lnTo>
                    <a:pt x="928" y="340"/>
                  </a:lnTo>
                  <a:lnTo>
                    <a:pt x="1029" y="384"/>
                  </a:lnTo>
                  <a:lnTo>
                    <a:pt x="1046" y="365"/>
                  </a:lnTo>
                  <a:lnTo>
                    <a:pt x="1111" y="403"/>
                  </a:lnTo>
                  <a:lnTo>
                    <a:pt x="1196" y="401"/>
                  </a:lnTo>
                  <a:lnTo>
                    <a:pt x="1255" y="384"/>
                  </a:lnTo>
                  <a:lnTo>
                    <a:pt x="1337" y="369"/>
                  </a:lnTo>
                  <a:lnTo>
                    <a:pt x="1411" y="409"/>
                  </a:lnTo>
                  <a:lnTo>
                    <a:pt x="1423" y="422"/>
                  </a:lnTo>
                  <a:lnTo>
                    <a:pt x="1463" y="422"/>
                  </a:lnTo>
                  <a:lnTo>
                    <a:pt x="1470" y="635"/>
                  </a:lnTo>
                  <a:lnTo>
                    <a:pt x="1527" y="739"/>
                  </a:lnTo>
                  <a:lnTo>
                    <a:pt x="1506" y="821"/>
                  </a:lnTo>
                  <a:lnTo>
                    <a:pt x="1510" y="889"/>
                  </a:lnTo>
                  <a:lnTo>
                    <a:pt x="1485" y="924"/>
                  </a:lnTo>
                  <a:lnTo>
                    <a:pt x="1495" y="935"/>
                  </a:lnTo>
                  <a:lnTo>
                    <a:pt x="1432" y="954"/>
                  </a:lnTo>
                  <a:lnTo>
                    <a:pt x="1383" y="960"/>
                  </a:lnTo>
                  <a:lnTo>
                    <a:pt x="1392" y="924"/>
                  </a:lnTo>
                  <a:lnTo>
                    <a:pt x="1366" y="945"/>
                  </a:lnTo>
                  <a:lnTo>
                    <a:pt x="1367" y="986"/>
                  </a:lnTo>
                  <a:lnTo>
                    <a:pt x="1333" y="1030"/>
                  </a:lnTo>
                  <a:lnTo>
                    <a:pt x="1153" y="1121"/>
                  </a:lnTo>
                  <a:lnTo>
                    <a:pt x="1096" y="1180"/>
                  </a:lnTo>
                  <a:lnTo>
                    <a:pt x="1042" y="1308"/>
                  </a:lnTo>
                  <a:lnTo>
                    <a:pt x="1086" y="1439"/>
                  </a:lnTo>
                  <a:lnTo>
                    <a:pt x="1044" y="1439"/>
                  </a:lnTo>
                  <a:lnTo>
                    <a:pt x="848" y="1370"/>
                  </a:lnTo>
                  <a:lnTo>
                    <a:pt x="827" y="1313"/>
                  </a:lnTo>
                  <a:lnTo>
                    <a:pt x="807" y="1289"/>
                  </a:lnTo>
                  <a:lnTo>
                    <a:pt x="801" y="1213"/>
                  </a:lnTo>
                  <a:lnTo>
                    <a:pt x="763" y="1186"/>
                  </a:lnTo>
                  <a:lnTo>
                    <a:pt x="658" y="984"/>
                  </a:lnTo>
                  <a:lnTo>
                    <a:pt x="607" y="946"/>
                  </a:lnTo>
                  <a:lnTo>
                    <a:pt x="592" y="914"/>
                  </a:lnTo>
                  <a:lnTo>
                    <a:pt x="438" y="907"/>
                  </a:lnTo>
                  <a:lnTo>
                    <a:pt x="356" y="1002"/>
                  </a:lnTo>
                  <a:lnTo>
                    <a:pt x="217" y="903"/>
                  </a:lnTo>
                  <a:lnTo>
                    <a:pt x="175" y="766"/>
                  </a:lnTo>
                  <a:lnTo>
                    <a:pt x="42" y="639"/>
                  </a:lnTo>
                  <a:lnTo>
                    <a:pt x="27" y="597"/>
                  </a:lnTo>
                  <a:lnTo>
                    <a:pt x="8" y="591"/>
                  </a:lnTo>
                  <a:lnTo>
                    <a:pt x="0" y="563"/>
                  </a:lnTo>
                  <a:lnTo>
                    <a:pt x="0" y="56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3200">
                <a:ea typeface="Verdana"/>
                <a:sym typeface="Verdana"/>
              </a:endParaRPr>
            </a:p>
          </p:txBody>
        </p:sp>
        <p:sp>
          <p:nvSpPr>
            <p:cNvPr id="23" name="Google Shape;2876;p71" title="ND">
              <a:extLst>
                <a:ext uri="{FF2B5EF4-FFF2-40B4-BE49-F238E27FC236}">
                  <a16:creationId xmlns:a16="http://schemas.microsoft.com/office/drawing/2014/main" id="{ACE55F3A-7137-3561-0EA2-C94A3F9B431E}"/>
                </a:ext>
              </a:extLst>
            </p:cNvPr>
            <p:cNvSpPr/>
            <p:nvPr/>
          </p:nvSpPr>
          <p:spPr>
            <a:xfrm>
              <a:off x="3647641" y="2861563"/>
              <a:ext cx="733348" cy="450850"/>
            </a:xfrm>
            <a:custGeom>
              <a:avLst/>
              <a:gdLst/>
              <a:ahLst/>
              <a:cxnLst/>
              <a:rect l="l" t="t" r="r" b="b"/>
              <a:pathLst>
                <a:path w="718" h="441" extrusionOk="0">
                  <a:moveTo>
                    <a:pt x="38" y="0"/>
                  </a:moveTo>
                  <a:lnTo>
                    <a:pt x="663" y="32"/>
                  </a:lnTo>
                  <a:lnTo>
                    <a:pt x="667" y="142"/>
                  </a:lnTo>
                  <a:lnTo>
                    <a:pt x="696" y="234"/>
                  </a:lnTo>
                  <a:lnTo>
                    <a:pt x="699" y="348"/>
                  </a:lnTo>
                  <a:lnTo>
                    <a:pt x="718" y="441"/>
                  </a:lnTo>
                  <a:lnTo>
                    <a:pt x="340" y="429"/>
                  </a:lnTo>
                  <a:lnTo>
                    <a:pt x="0" y="405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4" name="Google Shape;2877;p71" title="SD">
              <a:extLst>
                <a:ext uri="{FF2B5EF4-FFF2-40B4-BE49-F238E27FC236}">
                  <a16:creationId xmlns:a16="http://schemas.microsoft.com/office/drawing/2014/main" id="{8849BDC6-C409-1937-BCA2-BDD559CA8472}"/>
                </a:ext>
              </a:extLst>
            </p:cNvPr>
            <p:cNvSpPr/>
            <p:nvPr/>
          </p:nvSpPr>
          <p:spPr>
            <a:xfrm>
              <a:off x="3609545" y="3275901"/>
              <a:ext cx="782555" cy="515937"/>
            </a:xfrm>
            <a:custGeom>
              <a:avLst/>
              <a:gdLst/>
              <a:ahLst/>
              <a:cxnLst/>
              <a:rect l="l" t="t" r="r" b="b"/>
              <a:pathLst>
                <a:path w="768" h="502" extrusionOk="0">
                  <a:moveTo>
                    <a:pt x="38" y="0"/>
                  </a:moveTo>
                  <a:lnTo>
                    <a:pt x="378" y="24"/>
                  </a:lnTo>
                  <a:lnTo>
                    <a:pt x="756" y="36"/>
                  </a:lnTo>
                  <a:lnTo>
                    <a:pt x="732" y="83"/>
                  </a:lnTo>
                  <a:lnTo>
                    <a:pt x="768" y="118"/>
                  </a:lnTo>
                  <a:lnTo>
                    <a:pt x="766" y="365"/>
                  </a:lnTo>
                  <a:lnTo>
                    <a:pt x="751" y="363"/>
                  </a:lnTo>
                  <a:lnTo>
                    <a:pt x="753" y="395"/>
                  </a:lnTo>
                  <a:lnTo>
                    <a:pt x="764" y="420"/>
                  </a:lnTo>
                  <a:lnTo>
                    <a:pt x="756" y="443"/>
                  </a:lnTo>
                  <a:lnTo>
                    <a:pt x="764" y="502"/>
                  </a:lnTo>
                  <a:lnTo>
                    <a:pt x="747" y="496"/>
                  </a:lnTo>
                  <a:lnTo>
                    <a:pt x="728" y="473"/>
                  </a:lnTo>
                  <a:lnTo>
                    <a:pt x="659" y="450"/>
                  </a:lnTo>
                  <a:lnTo>
                    <a:pt x="593" y="454"/>
                  </a:lnTo>
                  <a:lnTo>
                    <a:pt x="555" y="426"/>
                  </a:lnTo>
                  <a:lnTo>
                    <a:pt x="0" y="393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5" name="Google Shape;2878;p71" title="NE">
              <a:extLst>
                <a:ext uri="{FF2B5EF4-FFF2-40B4-BE49-F238E27FC236}">
                  <a16:creationId xmlns:a16="http://schemas.microsoft.com/office/drawing/2014/main" id="{1858A98E-B18D-FDC7-7787-16B0E08F990A}"/>
                </a:ext>
              </a:extLst>
            </p:cNvPr>
            <p:cNvSpPr/>
            <p:nvPr/>
          </p:nvSpPr>
          <p:spPr>
            <a:xfrm>
              <a:off x="3587322" y="3680713"/>
              <a:ext cx="914304" cy="455613"/>
            </a:xfrm>
            <a:custGeom>
              <a:avLst/>
              <a:gdLst/>
              <a:ahLst/>
              <a:cxnLst/>
              <a:rect l="l" t="t" r="r" b="b"/>
              <a:pathLst>
                <a:path w="901" h="439" extrusionOk="0">
                  <a:moveTo>
                    <a:pt x="25" y="0"/>
                  </a:moveTo>
                  <a:lnTo>
                    <a:pt x="580" y="33"/>
                  </a:lnTo>
                  <a:lnTo>
                    <a:pt x="618" y="61"/>
                  </a:lnTo>
                  <a:lnTo>
                    <a:pt x="684" y="57"/>
                  </a:lnTo>
                  <a:lnTo>
                    <a:pt x="753" y="80"/>
                  </a:lnTo>
                  <a:lnTo>
                    <a:pt x="772" y="103"/>
                  </a:lnTo>
                  <a:lnTo>
                    <a:pt x="789" y="109"/>
                  </a:lnTo>
                  <a:lnTo>
                    <a:pt x="819" y="192"/>
                  </a:lnTo>
                  <a:lnTo>
                    <a:pt x="819" y="217"/>
                  </a:lnTo>
                  <a:lnTo>
                    <a:pt x="840" y="257"/>
                  </a:lnTo>
                  <a:lnTo>
                    <a:pt x="850" y="320"/>
                  </a:lnTo>
                  <a:lnTo>
                    <a:pt x="844" y="339"/>
                  </a:lnTo>
                  <a:lnTo>
                    <a:pt x="857" y="359"/>
                  </a:lnTo>
                  <a:lnTo>
                    <a:pt x="901" y="439"/>
                  </a:lnTo>
                  <a:lnTo>
                    <a:pt x="500" y="435"/>
                  </a:lnTo>
                  <a:lnTo>
                    <a:pt x="198" y="418"/>
                  </a:lnTo>
                  <a:lnTo>
                    <a:pt x="205" y="285"/>
                  </a:lnTo>
                  <a:lnTo>
                    <a:pt x="0" y="268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6" name="Google Shape;2879;p71" title="KS">
              <a:extLst>
                <a:ext uri="{FF2B5EF4-FFF2-40B4-BE49-F238E27FC236}">
                  <a16:creationId xmlns:a16="http://schemas.microsoft.com/office/drawing/2014/main" id="{9B750E49-9119-9054-65FF-AF661C5E820F}"/>
                </a:ext>
              </a:extLst>
            </p:cNvPr>
            <p:cNvSpPr/>
            <p:nvPr/>
          </p:nvSpPr>
          <p:spPr>
            <a:xfrm>
              <a:off x="3761929" y="4115688"/>
              <a:ext cx="822239" cy="436563"/>
            </a:xfrm>
            <a:custGeom>
              <a:avLst/>
              <a:gdLst/>
              <a:ahLst/>
              <a:cxnLst/>
              <a:rect l="l" t="t" r="r" b="b"/>
              <a:pathLst>
                <a:path w="812" h="426" extrusionOk="0">
                  <a:moveTo>
                    <a:pt x="29" y="0"/>
                  </a:moveTo>
                  <a:lnTo>
                    <a:pt x="331" y="17"/>
                  </a:lnTo>
                  <a:lnTo>
                    <a:pt x="732" y="21"/>
                  </a:lnTo>
                  <a:lnTo>
                    <a:pt x="755" y="40"/>
                  </a:lnTo>
                  <a:lnTo>
                    <a:pt x="766" y="36"/>
                  </a:lnTo>
                  <a:lnTo>
                    <a:pt x="782" y="57"/>
                  </a:lnTo>
                  <a:lnTo>
                    <a:pt x="768" y="57"/>
                  </a:lnTo>
                  <a:lnTo>
                    <a:pt x="755" y="86"/>
                  </a:lnTo>
                  <a:lnTo>
                    <a:pt x="787" y="132"/>
                  </a:lnTo>
                  <a:lnTo>
                    <a:pt x="812" y="137"/>
                  </a:lnTo>
                  <a:lnTo>
                    <a:pt x="808" y="424"/>
                  </a:lnTo>
                  <a:lnTo>
                    <a:pt x="464" y="426"/>
                  </a:lnTo>
                  <a:lnTo>
                    <a:pt x="0" y="405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7" name="Google Shape;2880;p71" title="OK">
              <a:extLst>
                <a:ext uri="{FF2B5EF4-FFF2-40B4-BE49-F238E27FC236}">
                  <a16:creationId xmlns:a16="http://schemas.microsoft.com/office/drawing/2014/main" id="{845734D5-9A21-3682-55EA-39D6C3B9ADD3}"/>
                </a:ext>
              </a:extLst>
            </p:cNvPr>
            <p:cNvSpPr/>
            <p:nvPr/>
          </p:nvSpPr>
          <p:spPr>
            <a:xfrm>
              <a:off x="3644466" y="4525263"/>
              <a:ext cx="958750" cy="490538"/>
            </a:xfrm>
            <a:custGeom>
              <a:avLst/>
              <a:gdLst/>
              <a:ahLst/>
              <a:cxnLst/>
              <a:rect l="l" t="t" r="r" b="b"/>
              <a:pathLst>
                <a:path w="943" h="479" extrusionOk="0">
                  <a:moveTo>
                    <a:pt x="6" y="0"/>
                  </a:moveTo>
                  <a:lnTo>
                    <a:pt x="110" y="7"/>
                  </a:lnTo>
                  <a:lnTo>
                    <a:pt x="574" y="28"/>
                  </a:lnTo>
                  <a:lnTo>
                    <a:pt x="918" y="26"/>
                  </a:lnTo>
                  <a:lnTo>
                    <a:pt x="922" y="97"/>
                  </a:lnTo>
                  <a:lnTo>
                    <a:pt x="943" y="247"/>
                  </a:lnTo>
                  <a:lnTo>
                    <a:pt x="939" y="479"/>
                  </a:lnTo>
                  <a:lnTo>
                    <a:pt x="865" y="439"/>
                  </a:lnTo>
                  <a:lnTo>
                    <a:pt x="783" y="454"/>
                  </a:lnTo>
                  <a:lnTo>
                    <a:pt x="724" y="471"/>
                  </a:lnTo>
                  <a:lnTo>
                    <a:pt x="639" y="473"/>
                  </a:lnTo>
                  <a:lnTo>
                    <a:pt x="574" y="435"/>
                  </a:lnTo>
                  <a:lnTo>
                    <a:pt x="557" y="454"/>
                  </a:lnTo>
                  <a:lnTo>
                    <a:pt x="456" y="410"/>
                  </a:lnTo>
                  <a:lnTo>
                    <a:pt x="407" y="399"/>
                  </a:lnTo>
                  <a:lnTo>
                    <a:pt x="382" y="376"/>
                  </a:lnTo>
                  <a:lnTo>
                    <a:pt x="352" y="374"/>
                  </a:lnTo>
                  <a:lnTo>
                    <a:pt x="319" y="347"/>
                  </a:lnTo>
                  <a:lnTo>
                    <a:pt x="331" y="89"/>
                  </a:lnTo>
                  <a:lnTo>
                    <a:pt x="0" y="7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3" name="Google Shape;2881;p71" title="MN">
              <a:extLst>
                <a:ext uri="{FF2B5EF4-FFF2-40B4-BE49-F238E27FC236}">
                  <a16:creationId xmlns:a16="http://schemas.microsoft.com/office/drawing/2014/main" id="{E6E94837-50E4-F586-B811-C80E39AC8F32}"/>
                </a:ext>
              </a:extLst>
            </p:cNvPr>
            <p:cNvSpPr/>
            <p:nvPr/>
          </p:nvSpPr>
          <p:spPr>
            <a:xfrm>
              <a:off x="4323844" y="2858388"/>
              <a:ext cx="725411" cy="798513"/>
            </a:xfrm>
            <a:custGeom>
              <a:avLst/>
              <a:gdLst/>
              <a:ahLst/>
              <a:cxnLst/>
              <a:rect l="l" t="t" r="r" b="b"/>
              <a:pathLst>
                <a:path w="711" h="774" extrusionOk="0">
                  <a:moveTo>
                    <a:pt x="4" y="146"/>
                  </a:moveTo>
                  <a:lnTo>
                    <a:pt x="33" y="238"/>
                  </a:lnTo>
                  <a:lnTo>
                    <a:pt x="36" y="352"/>
                  </a:lnTo>
                  <a:lnTo>
                    <a:pt x="55" y="445"/>
                  </a:lnTo>
                  <a:lnTo>
                    <a:pt x="31" y="492"/>
                  </a:lnTo>
                  <a:lnTo>
                    <a:pt x="67" y="527"/>
                  </a:lnTo>
                  <a:lnTo>
                    <a:pt x="65" y="774"/>
                  </a:lnTo>
                  <a:lnTo>
                    <a:pt x="584" y="764"/>
                  </a:lnTo>
                  <a:lnTo>
                    <a:pt x="576" y="715"/>
                  </a:lnTo>
                  <a:lnTo>
                    <a:pt x="519" y="673"/>
                  </a:lnTo>
                  <a:lnTo>
                    <a:pt x="493" y="643"/>
                  </a:lnTo>
                  <a:lnTo>
                    <a:pt x="422" y="599"/>
                  </a:lnTo>
                  <a:lnTo>
                    <a:pt x="424" y="529"/>
                  </a:lnTo>
                  <a:lnTo>
                    <a:pt x="409" y="481"/>
                  </a:lnTo>
                  <a:lnTo>
                    <a:pt x="466" y="413"/>
                  </a:lnTo>
                  <a:lnTo>
                    <a:pt x="462" y="344"/>
                  </a:lnTo>
                  <a:lnTo>
                    <a:pt x="557" y="274"/>
                  </a:lnTo>
                  <a:lnTo>
                    <a:pt x="580" y="234"/>
                  </a:lnTo>
                  <a:lnTo>
                    <a:pt x="711" y="165"/>
                  </a:lnTo>
                  <a:lnTo>
                    <a:pt x="652" y="141"/>
                  </a:lnTo>
                  <a:lnTo>
                    <a:pt x="601" y="146"/>
                  </a:lnTo>
                  <a:lnTo>
                    <a:pt x="590" y="127"/>
                  </a:lnTo>
                  <a:lnTo>
                    <a:pt x="495" y="126"/>
                  </a:lnTo>
                  <a:lnTo>
                    <a:pt x="432" y="107"/>
                  </a:lnTo>
                  <a:lnTo>
                    <a:pt x="301" y="93"/>
                  </a:lnTo>
                  <a:lnTo>
                    <a:pt x="282" y="70"/>
                  </a:lnTo>
                  <a:lnTo>
                    <a:pt x="228" y="50"/>
                  </a:lnTo>
                  <a:lnTo>
                    <a:pt x="219" y="0"/>
                  </a:lnTo>
                  <a:lnTo>
                    <a:pt x="187" y="0"/>
                  </a:lnTo>
                  <a:lnTo>
                    <a:pt x="187" y="36"/>
                  </a:lnTo>
                  <a:lnTo>
                    <a:pt x="0" y="36"/>
                  </a:lnTo>
                  <a:lnTo>
                    <a:pt x="4" y="146"/>
                  </a:lnTo>
                  <a:lnTo>
                    <a:pt x="4" y="146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solidFill>
                  <a:schemeClr val="bg1"/>
                </a:solidFill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4" name="Google Shape;2882;p71" title="IA">
              <a:extLst>
                <a:ext uri="{FF2B5EF4-FFF2-40B4-BE49-F238E27FC236}">
                  <a16:creationId xmlns:a16="http://schemas.microsoft.com/office/drawing/2014/main" id="{F3888018-A707-BE19-AD9A-AF182136B145}"/>
                </a:ext>
              </a:extLst>
            </p:cNvPr>
            <p:cNvSpPr/>
            <p:nvPr/>
          </p:nvSpPr>
          <p:spPr>
            <a:xfrm>
              <a:off x="4377816" y="3644201"/>
              <a:ext cx="660331" cy="431800"/>
            </a:xfrm>
            <a:custGeom>
              <a:avLst/>
              <a:gdLst/>
              <a:ahLst/>
              <a:cxnLst/>
              <a:rect l="l" t="t" r="r" b="b"/>
              <a:pathLst>
                <a:path w="652" h="420" extrusionOk="0">
                  <a:moveTo>
                    <a:pt x="2" y="40"/>
                  </a:moveTo>
                  <a:lnTo>
                    <a:pt x="13" y="65"/>
                  </a:lnTo>
                  <a:lnTo>
                    <a:pt x="5" y="88"/>
                  </a:lnTo>
                  <a:lnTo>
                    <a:pt x="13" y="147"/>
                  </a:lnTo>
                  <a:lnTo>
                    <a:pt x="43" y="230"/>
                  </a:lnTo>
                  <a:lnTo>
                    <a:pt x="43" y="255"/>
                  </a:lnTo>
                  <a:lnTo>
                    <a:pt x="64" y="295"/>
                  </a:lnTo>
                  <a:lnTo>
                    <a:pt x="74" y="358"/>
                  </a:lnTo>
                  <a:lnTo>
                    <a:pt x="68" y="377"/>
                  </a:lnTo>
                  <a:lnTo>
                    <a:pt x="81" y="397"/>
                  </a:lnTo>
                  <a:lnTo>
                    <a:pt x="504" y="388"/>
                  </a:lnTo>
                  <a:lnTo>
                    <a:pt x="534" y="420"/>
                  </a:lnTo>
                  <a:lnTo>
                    <a:pt x="578" y="325"/>
                  </a:lnTo>
                  <a:lnTo>
                    <a:pt x="564" y="289"/>
                  </a:lnTo>
                  <a:lnTo>
                    <a:pt x="639" y="232"/>
                  </a:lnTo>
                  <a:lnTo>
                    <a:pt x="652" y="190"/>
                  </a:lnTo>
                  <a:lnTo>
                    <a:pt x="599" y="129"/>
                  </a:lnTo>
                  <a:lnTo>
                    <a:pt x="545" y="67"/>
                  </a:lnTo>
                  <a:lnTo>
                    <a:pt x="534" y="0"/>
                  </a:lnTo>
                  <a:lnTo>
                    <a:pt x="15" y="10"/>
                  </a:lnTo>
                  <a:lnTo>
                    <a:pt x="0" y="8"/>
                  </a:lnTo>
                  <a:lnTo>
                    <a:pt x="2" y="40"/>
                  </a:lnTo>
                  <a:lnTo>
                    <a:pt x="2" y="4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5" name="Google Shape;2883;p71" title="MO">
              <a:extLst>
                <a:ext uri="{FF2B5EF4-FFF2-40B4-BE49-F238E27FC236}">
                  <a16:creationId xmlns:a16="http://schemas.microsoft.com/office/drawing/2014/main" id="{F0589BB9-23A8-607C-B8E9-801B61630A64}"/>
                </a:ext>
              </a:extLst>
            </p:cNvPr>
            <p:cNvSpPr/>
            <p:nvPr/>
          </p:nvSpPr>
          <p:spPr>
            <a:xfrm>
              <a:off x="4460356" y="4041076"/>
              <a:ext cx="738110" cy="636587"/>
            </a:xfrm>
            <a:custGeom>
              <a:avLst/>
              <a:gdLst/>
              <a:ahLst/>
              <a:cxnLst/>
              <a:rect l="l" t="t" r="r" b="b"/>
              <a:pathLst>
                <a:path w="727" h="616" extrusionOk="0">
                  <a:moveTo>
                    <a:pt x="44" y="89"/>
                  </a:moveTo>
                  <a:lnTo>
                    <a:pt x="67" y="108"/>
                  </a:lnTo>
                  <a:lnTo>
                    <a:pt x="78" y="104"/>
                  </a:lnTo>
                  <a:lnTo>
                    <a:pt x="94" y="125"/>
                  </a:lnTo>
                  <a:lnTo>
                    <a:pt x="80" y="125"/>
                  </a:lnTo>
                  <a:lnTo>
                    <a:pt x="67" y="154"/>
                  </a:lnTo>
                  <a:lnTo>
                    <a:pt x="99" y="200"/>
                  </a:lnTo>
                  <a:lnTo>
                    <a:pt x="124" y="205"/>
                  </a:lnTo>
                  <a:lnTo>
                    <a:pt x="120" y="492"/>
                  </a:lnTo>
                  <a:lnTo>
                    <a:pt x="124" y="563"/>
                  </a:lnTo>
                  <a:lnTo>
                    <a:pt x="607" y="547"/>
                  </a:lnTo>
                  <a:lnTo>
                    <a:pt x="613" y="589"/>
                  </a:lnTo>
                  <a:lnTo>
                    <a:pt x="592" y="616"/>
                  </a:lnTo>
                  <a:lnTo>
                    <a:pt x="666" y="612"/>
                  </a:lnTo>
                  <a:lnTo>
                    <a:pt x="679" y="589"/>
                  </a:lnTo>
                  <a:lnTo>
                    <a:pt x="679" y="563"/>
                  </a:lnTo>
                  <a:lnTo>
                    <a:pt x="698" y="544"/>
                  </a:lnTo>
                  <a:lnTo>
                    <a:pt x="702" y="523"/>
                  </a:lnTo>
                  <a:lnTo>
                    <a:pt x="721" y="521"/>
                  </a:lnTo>
                  <a:lnTo>
                    <a:pt x="727" y="479"/>
                  </a:lnTo>
                  <a:lnTo>
                    <a:pt x="700" y="473"/>
                  </a:lnTo>
                  <a:lnTo>
                    <a:pt x="683" y="443"/>
                  </a:lnTo>
                  <a:lnTo>
                    <a:pt x="656" y="369"/>
                  </a:lnTo>
                  <a:lnTo>
                    <a:pt x="626" y="359"/>
                  </a:lnTo>
                  <a:lnTo>
                    <a:pt x="592" y="331"/>
                  </a:lnTo>
                  <a:lnTo>
                    <a:pt x="578" y="293"/>
                  </a:lnTo>
                  <a:lnTo>
                    <a:pt x="599" y="234"/>
                  </a:lnTo>
                  <a:lnTo>
                    <a:pt x="582" y="222"/>
                  </a:lnTo>
                  <a:lnTo>
                    <a:pt x="540" y="222"/>
                  </a:lnTo>
                  <a:lnTo>
                    <a:pt x="531" y="186"/>
                  </a:lnTo>
                  <a:lnTo>
                    <a:pt x="462" y="114"/>
                  </a:lnTo>
                  <a:lnTo>
                    <a:pt x="445" y="55"/>
                  </a:lnTo>
                  <a:lnTo>
                    <a:pt x="453" y="32"/>
                  </a:lnTo>
                  <a:lnTo>
                    <a:pt x="423" y="0"/>
                  </a:lnTo>
                  <a:lnTo>
                    <a:pt x="0" y="9"/>
                  </a:lnTo>
                  <a:lnTo>
                    <a:pt x="44" y="89"/>
                  </a:lnTo>
                  <a:lnTo>
                    <a:pt x="44" y="8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4" name="Google Shape;2884;p71" title="AR">
              <a:extLst>
                <a:ext uri="{FF2B5EF4-FFF2-40B4-BE49-F238E27FC236}">
                  <a16:creationId xmlns:a16="http://schemas.microsoft.com/office/drawing/2014/main" id="{57E9519F-DF6E-5BA2-688C-6983038E8294}"/>
                </a:ext>
              </a:extLst>
            </p:cNvPr>
            <p:cNvSpPr/>
            <p:nvPr/>
          </p:nvSpPr>
          <p:spPr>
            <a:xfrm>
              <a:off x="4584169" y="4609401"/>
              <a:ext cx="558742" cy="495300"/>
            </a:xfrm>
            <a:custGeom>
              <a:avLst/>
              <a:gdLst/>
              <a:ahLst/>
              <a:cxnLst/>
              <a:rect l="l" t="t" r="r" b="b"/>
              <a:pathLst>
                <a:path w="551" h="481" extrusionOk="0">
                  <a:moveTo>
                    <a:pt x="21" y="166"/>
                  </a:moveTo>
                  <a:lnTo>
                    <a:pt x="17" y="398"/>
                  </a:lnTo>
                  <a:lnTo>
                    <a:pt x="29" y="411"/>
                  </a:lnTo>
                  <a:lnTo>
                    <a:pt x="69" y="411"/>
                  </a:lnTo>
                  <a:lnTo>
                    <a:pt x="70" y="481"/>
                  </a:lnTo>
                  <a:lnTo>
                    <a:pt x="397" y="477"/>
                  </a:lnTo>
                  <a:lnTo>
                    <a:pt x="392" y="405"/>
                  </a:lnTo>
                  <a:lnTo>
                    <a:pt x="418" y="325"/>
                  </a:lnTo>
                  <a:lnTo>
                    <a:pt x="460" y="270"/>
                  </a:lnTo>
                  <a:lnTo>
                    <a:pt x="456" y="255"/>
                  </a:lnTo>
                  <a:lnTo>
                    <a:pt x="487" y="204"/>
                  </a:lnTo>
                  <a:lnTo>
                    <a:pt x="504" y="149"/>
                  </a:lnTo>
                  <a:lnTo>
                    <a:pt x="498" y="145"/>
                  </a:lnTo>
                  <a:lnTo>
                    <a:pt x="525" y="124"/>
                  </a:lnTo>
                  <a:lnTo>
                    <a:pt x="551" y="76"/>
                  </a:lnTo>
                  <a:lnTo>
                    <a:pt x="542" y="65"/>
                  </a:lnTo>
                  <a:lnTo>
                    <a:pt x="468" y="69"/>
                  </a:lnTo>
                  <a:lnTo>
                    <a:pt x="489" y="42"/>
                  </a:lnTo>
                  <a:lnTo>
                    <a:pt x="483" y="0"/>
                  </a:lnTo>
                  <a:lnTo>
                    <a:pt x="0" y="16"/>
                  </a:lnTo>
                  <a:lnTo>
                    <a:pt x="21" y="166"/>
                  </a:lnTo>
                  <a:lnTo>
                    <a:pt x="21" y="166"/>
                  </a:ln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5" name="Google Shape;2885;p71" title="LA">
              <a:extLst>
                <a:ext uri="{FF2B5EF4-FFF2-40B4-BE49-F238E27FC236}">
                  <a16:creationId xmlns:a16="http://schemas.microsoft.com/office/drawing/2014/main" id="{796FB291-ED95-E7D6-FE2D-6B39E45DE4C5}"/>
                </a:ext>
              </a:extLst>
            </p:cNvPr>
            <p:cNvSpPr/>
            <p:nvPr/>
          </p:nvSpPr>
          <p:spPr>
            <a:xfrm>
              <a:off x="4657187" y="5099938"/>
              <a:ext cx="634934" cy="544513"/>
            </a:xfrm>
            <a:custGeom>
              <a:avLst/>
              <a:gdLst/>
              <a:ahLst/>
              <a:cxnLst/>
              <a:rect l="l" t="t" r="r" b="b"/>
              <a:pathLst>
                <a:path w="624" h="529" extrusionOk="0">
                  <a:moveTo>
                    <a:pt x="0" y="4"/>
                  </a:moveTo>
                  <a:lnTo>
                    <a:pt x="6" y="147"/>
                  </a:lnTo>
                  <a:lnTo>
                    <a:pt x="63" y="251"/>
                  </a:lnTo>
                  <a:lnTo>
                    <a:pt x="42" y="333"/>
                  </a:lnTo>
                  <a:lnTo>
                    <a:pt x="46" y="401"/>
                  </a:lnTo>
                  <a:lnTo>
                    <a:pt x="21" y="436"/>
                  </a:lnTo>
                  <a:lnTo>
                    <a:pt x="31" y="447"/>
                  </a:lnTo>
                  <a:lnTo>
                    <a:pt x="114" y="438"/>
                  </a:lnTo>
                  <a:lnTo>
                    <a:pt x="217" y="464"/>
                  </a:lnTo>
                  <a:lnTo>
                    <a:pt x="251" y="438"/>
                  </a:lnTo>
                  <a:lnTo>
                    <a:pt x="352" y="479"/>
                  </a:lnTo>
                  <a:lnTo>
                    <a:pt x="360" y="502"/>
                  </a:lnTo>
                  <a:lnTo>
                    <a:pt x="398" y="519"/>
                  </a:lnTo>
                  <a:lnTo>
                    <a:pt x="419" y="498"/>
                  </a:lnTo>
                  <a:lnTo>
                    <a:pt x="466" y="517"/>
                  </a:lnTo>
                  <a:lnTo>
                    <a:pt x="497" y="502"/>
                  </a:lnTo>
                  <a:lnTo>
                    <a:pt x="491" y="472"/>
                  </a:lnTo>
                  <a:lnTo>
                    <a:pt x="573" y="498"/>
                  </a:lnTo>
                  <a:lnTo>
                    <a:pt x="569" y="529"/>
                  </a:lnTo>
                  <a:lnTo>
                    <a:pt x="624" y="491"/>
                  </a:lnTo>
                  <a:lnTo>
                    <a:pt x="575" y="485"/>
                  </a:lnTo>
                  <a:lnTo>
                    <a:pt x="538" y="445"/>
                  </a:lnTo>
                  <a:lnTo>
                    <a:pt x="584" y="396"/>
                  </a:lnTo>
                  <a:lnTo>
                    <a:pt x="584" y="367"/>
                  </a:lnTo>
                  <a:lnTo>
                    <a:pt x="533" y="409"/>
                  </a:lnTo>
                  <a:lnTo>
                    <a:pt x="508" y="396"/>
                  </a:lnTo>
                  <a:lnTo>
                    <a:pt x="529" y="373"/>
                  </a:lnTo>
                  <a:lnTo>
                    <a:pt x="472" y="390"/>
                  </a:lnTo>
                  <a:lnTo>
                    <a:pt x="436" y="375"/>
                  </a:lnTo>
                  <a:lnTo>
                    <a:pt x="445" y="350"/>
                  </a:lnTo>
                  <a:lnTo>
                    <a:pt x="542" y="367"/>
                  </a:lnTo>
                  <a:lnTo>
                    <a:pt x="504" y="305"/>
                  </a:lnTo>
                  <a:lnTo>
                    <a:pt x="510" y="259"/>
                  </a:lnTo>
                  <a:lnTo>
                    <a:pt x="289" y="268"/>
                  </a:lnTo>
                  <a:lnTo>
                    <a:pt x="316" y="170"/>
                  </a:lnTo>
                  <a:lnTo>
                    <a:pt x="354" y="120"/>
                  </a:lnTo>
                  <a:lnTo>
                    <a:pt x="343" y="107"/>
                  </a:lnTo>
                  <a:lnTo>
                    <a:pt x="327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6" name="Google Shape;2886;p71" title="MI">
              <a:extLst>
                <a:ext uri="{FF2B5EF4-FFF2-40B4-BE49-F238E27FC236}">
                  <a16:creationId xmlns:a16="http://schemas.microsoft.com/office/drawing/2014/main" id="{AA9C78F4-29CD-40B1-2E98-6B4C0DC61B54}"/>
                </a:ext>
              </a:extLst>
            </p:cNvPr>
            <p:cNvSpPr/>
            <p:nvPr/>
          </p:nvSpPr>
          <p:spPr>
            <a:xfrm>
              <a:off x="4977828" y="3079050"/>
              <a:ext cx="631759" cy="317500"/>
            </a:xfrm>
            <a:custGeom>
              <a:avLst/>
              <a:gdLst/>
              <a:ahLst/>
              <a:cxnLst/>
              <a:rect l="l" t="t" r="r" b="b"/>
              <a:pathLst>
                <a:path w="622" h="310" extrusionOk="0">
                  <a:moveTo>
                    <a:pt x="224" y="203"/>
                  </a:moveTo>
                  <a:lnTo>
                    <a:pt x="232" y="222"/>
                  </a:lnTo>
                  <a:lnTo>
                    <a:pt x="253" y="228"/>
                  </a:lnTo>
                  <a:lnTo>
                    <a:pt x="283" y="310"/>
                  </a:lnTo>
                  <a:lnTo>
                    <a:pt x="338" y="197"/>
                  </a:lnTo>
                  <a:lnTo>
                    <a:pt x="367" y="201"/>
                  </a:lnTo>
                  <a:lnTo>
                    <a:pt x="403" y="184"/>
                  </a:lnTo>
                  <a:lnTo>
                    <a:pt x="462" y="184"/>
                  </a:lnTo>
                  <a:lnTo>
                    <a:pt x="483" y="158"/>
                  </a:lnTo>
                  <a:lnTo>
                    <a:pt x="599" y="161"/>
                  </a:lnTo>
                  <a:lnTo>
                    <a:pt x="622" y="144"/>
                  </a:lnTo>
                  <a:lnTo>
                    <a:pt x="584" y="101"/>
                  </a:lnTo>
                  <a:lnTo>
                    <a:pt x="513" y="102"/>
                  </a:lnTo>
                  <a:lnTo>
                    <a:pt x="456" y="95"/>
                  </a:lnTo>
                  <a:lnTo>
                    <a:pt x="384" y="95"/>
                  </a:lnTo>
                  <a:lnTo>
                    <a:pt x="359" y="131"/>
                  </a:lnTo>
                  <a:lnTo>
                    <a:pt x="323" y="110"/>
                  </a:lnTo>
                  <a:lnTo>
                    <a:pt x="285" y="114"/>
                  </a:lnTo>
                  <a:lnTo>
                    <a:pt x="272" y="76"/>
                  </a:lnTo>
                  <a:lnTo>
                    <a:pt x="190" y="70"/>
                  </a:lnTo>
                  <a:lnTo>
                    <a:pt x="181" y="57"/>
                  </a:lnTo>
                  <a:lnTo>
                    <a:pt x="217" y="17"/>
                  </a:lnTo>
                  <a:lnTo>
                    <a:pt x="247" y="15"/>
                  </a:lnTo>
                  <a:lnTo>
                    <a:pt x="217" y="0"/>
                  </a:lnTo>
                  <a:lnTo>
                    <a:pt x="171" y="11"/>
                  </a:lnTo>
                  <a:lnTo>
                    <a:pt x="95" y="87"/>
                  </a:lnTo>
                  <a:lnTo>
                    <a:pt x="57" y="95"/>
                  </a:lnTo>
                  <a:lnTo>
                    <a:pt x="0" y="133"/>
                  </a:lnTo>
                  <a:lnTo>
                    <a:pt x="224" y="203"/>
                  </a:lnTo>
                  <a:lnTo>
                    <a:pt x="224" y="20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7" name="Google Shape;2887;p71" title="MI">
              <a:extLst>
                <a:ext uri="{FF2B5EF4-FFF2-40B4-BE49-F238E27FC236}">
                  <a16:creationId xmlns:a16="http://schemas.microsoft.com/office/drawing/2014/main" id="{3F5D513C-13C3-7FC8-C691-DDEC82DE6808}"/>
                </a:ext>
              </a:extLst>
            </p:cNvPr>
            <p:cNvSpPr/>
            <p:nvPr/>
          </p:nvSpPr>
          <p:spPr>
            <a:xfrm>
              <a:off x="5384186" y="3275901"/>
              <a:ext cx="426992" cy="577850"/>
            </a:xfrm>
            <a:custGeom>
              <a:avLst/>
              <a:gdLst/>
              <a:ahLst/>
              <a:cxnLst/>
              <a:rect l="l" t="t" r="r" b="b"/>
              <a:pathLst>
                <a:path w="422" h="559" extrusionOk="0">
                  <a:moveTo>
                    <a:pt x="48" y="464"/>
                  </a:moveTo>
                  <a:lnTo>
                    <a:pt x="42" y="370"/>
                  </a:lnTo>
                  <a:lnTo>
                    <a:pt x="6" y="302"/>
                  </a:lnTo>
                  <a:lnTo>
                    <a:pt x="21" y="159"/>
                  </a:lnTo>
                  <a:lnTo>
                    <a:pt x="82" y="85"/>
                  </a:lnTo>
                  <a:lnTo>
                    <a:pt x="78" y="140"/>
                  </a:lnTo>
                  <a:lnTo>
                    <a:pt x="97" y="129"/>
                  </a:lnTo>
                  <a:lnTo>
                    <a:pt x="97" y="83"/>
                  </a:lnTo>
                  <a:lnTo>
                    <a:pt x="120" y="57"/>
                  </a:lnTo>
                  <a:lnTo>
                    <a:pt x="127" y="7"/>
                  </a:lnTo>
                  <a:lnTo>
                    <a:pt x="148" y="0"/>
                  </a:lnTo>
                  <a:lnTo>
                    <a:pt x="276" y="43"/>
                  </a:lnTo>
                  <a:lnTo>
                    <a:pt x="287" y="80"/>
                  </a:lnTo>
                  <a:lnTo>
                    <a:pt x="304" y="114"/>
                  </a:lnTo>
                  <a:lnTo>
                    <a:pt x="308" y="175"/>
                  </a:lnTo>
                  <a:lnTo>
                    <a:pt x="264" y="228"/>
                  </a:lnTo>
                  <a:lnTo>
                    <a:pt x="262" y="268"/>
                  </a:lnTo>
                  <a:lnTo>
                    <a:pt x="287" y="281"/>
                  </a:lnTo>
                  <a:lnTo>
                    <a:pt x="321" y="226"/>
                  </a:lnTo>
                  <a:lnTo>
                    <a:pt x="356" y="207"/>
                  </a:lnTo>
                  <a:lnTo>
                    <a:pt x="378" y="218"/>
                  </a:lnTo>
                  <a:lnTo>
                    <a:pt x="422" y="342"/>
                  </a:lnTo>
                  <a:lnTo>
                    <a:pt x="392" y="395"/>
                  </a:lnTo>
                  <a:lnTo>
                    <a:pt x="384" y="433"/>
                  </a:lnTo>
                  <a:lnTo>
                    <a:pt x="367" y="445"/>
                  </a:lnTo>
                  <a:lnTo>
                    <a:pt x="367" y="479"/>
                  </a:lnTo>
                  <a:lnTo>
                    <a:pt x="344" y="524"/>
                  </a:lnTo>
                  <a:lnTo>
                    <a:pt x="205" y="543"/>
                  </a:lnTo>
                  <a:lnTo>
                    <a:pt x="202" y="536"/>
                  </a:lnTo>
                  <a:lnTo>
                    <a:pt x="0" y="559"/>
                  </a:lnTo>
                  <a:lnTo>
                    <a:pt x="48" y="464"/>
                  </a:lnTo>
                  <a:lnTo>
                    <a:pt x="48" y="464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8" name="Google Shape;2888;p71" title="WI">
              <a:extLst>
                <a:ext uri="{FF2B5EF4-FFF2-40B4-BE49-F238E27FC236}">
                  <a16:creationId xmlns:a16="http://schemas.microsoft.com/office/drawing/2014/main" id="{D73831C4-639F-FBD5-6C62-FD15F4A1514A}"/>
                </a:ext>
              </a:extLst>
            </p:cNvPr>
            <p:cNvSpPr/>
            <p:nvPr/>
          </p:nvSpPr>
          <p:spPr>
            <a:xfrm>
              <a:off x="4738140" y="3167951"/>
              <a:ext cx="590488" cy="609600"/>
            </a:xfrm>
            <a:custGeom>
              <a:avLst/>
              <a:gdLst/>
              <a:ahLst/>
              <a:cxnLst/>
              <a:rect l="l" t="t" r="r" b="b"/>
              <a:pathLst>
                <a:path w="578" h="591" extrusionOk="0">
                  <a:moveTo>
                    <a:pt x="15" y="227"/>
                  </a:moveTo>
                  <a:lnTo>
                    <a:pt x="13" y="297"/>
                  </a:lnTo>
                  <a:lnTo>
                    <a:pt x="84" y="341"/>
                  </a:lnTo>
                  <a:lnTo>
                    <a:pt x="110" y="371"/>
                  </a:lnTo>
                  <a:lnTo>
                    <a:pt x="167" y="413"/>
                  </a:lnTo>
                  <a:lnTo>
                    <a:pt x="175" y="462"/>
                  </a:lnTo>
                  <a:lnTo>
                    <a:pt x="186" y="529"/>
                  </a:lnTo>
                  <a:lnTo>
                    <a:pt x="240" y="591"/>
                  </a:lnTo>
                  <a:lnTo>
                    <a:pt x="527" y="574"/>
                  </a:lnTo>
                  <a:lnTo>
                    <a:pt x="511" y="483"/>
                  </a:lnTo>
                  <a:lnTo>
                    <a:pt x="536" y="344"/>
                  </a:lnTo>
                  <a:lnTo>
                    <a:pt x="536" y="306"/>
                  </a:lnTo>
                  <a:lnTo>
                    <a:pt x="578" y="198"/>
                  </a:lnTo>
                  <a:lnTo>
                    <a:pt x="567" y="194"/>
                  </a:lnTo>
                  <a:lnTo>
                    <a:pt x="540" y="257"/>
                  </a:lnTo>
                  <a:lnTo>
                    <a:pt x="517" y="261"/>
                  </a:lnTo>
                  <a:lnTo>
                    <a:pt x="508" y="287"/>
                  </a:lnTo>
                  <a:lnTo>
                    <a:pt x="483" y="304"/>
                  </a:lnTo>
                  <a:lnTo>
                    <a:pt x="500" y="247"/>
                  </a:lnTo>
                  <a:lnTo>
                    <a:pt x="517" y="225"/>
                  </a:lnTo>
                  <a:lnTo>
                    <a:pt x="487" y="143"/>
                  </a:lnTo>
                  <a:lnTo>
                    <a:pt x="466" y="137"/>
                  </a:lnTo>
                  <a:lnTo>
                    <a:pt x="458" y="118"/>
                  </a:lnTo>
                  <a:lnTo>
                    <a:pt x="234" y="48"/>
                  </a:lnTo>
                  <a:lnTo>
                    <a:pt x="205" y="35"/>
                  </a:lnTo>
                  <a:lnTo>
                    <a:pt x="190" y="48"/>
                  </a:lnTo>
                  <a:lnTo>
                    <a:pt x="184" y="44"/>
                  </a:lnTo>
                  <a:lnTo>
                    <a:pt x="192" y="19"/>
                  </a:lnTo>
                  <a:lnTo>
                    <a:pt x="198" y="4"/>
                  </a:lnTo>
                  <a:lnTo>
                    <a:pt x="190" y="0"/>
                  </a:lnTo>
                  <a:lnTo>
                    <a:pt x="99" y="38"/>
                  </a:lnTo>
                  <a:lnTo>
                    <a:pt x="89" y="40"/>
                  </a:lnTo>
                  <a:lnTo>
                    <a:pt x="70" y="31"/>
                  </a:lnTo>
                  <a:lnTo>
                    <a:pt x="53" y="42"/>
                  </a:lnTo>
                  <a:lnTo>
                    <a:pt x="57" y="111"/>
                  </a:lnTo>
                  <a:lnTo>
                    <a:pt x="0" y="179"/>
                  </a:lnTo>
                  <a:lnTo>
                    <a:pt x="15" y="227"/>
                  </a:lnTo>
                  <a:lnTo>
                    <a:pt x="15" y="227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9" name="Google Shape;2889;p71" title="IL">
              <a:extLst>
                <a:ext uri="{FF2B5EF4-FFF2-40B4-BE49-F238E27FC236}">
                  <a16:creationId xmlns:a16="http://schemas.microsoft.com/office/drawing/2014/main" id="{54C6594D-D30C-30D9-A08C-3FC939BA1E62}"/>
                </a:ext>
              </a:extLst>
            </p:cNvPr>
            <p:cNvSpPr/>
            <p:nvPr/>
          </p:nvSpPr>
          <p:spPr>
            <a:xfrm>
              <a:off x="4909572" y="3758501"/>
              <a:ext cx="438104" cy="779462"/>
            </a:xfrm>
            <a:custGeom>
              <a:avLst/>
              <a:gdLst/>
              <a:ahLst/>
              <a:cxnLst/>
              <a:rect l="l" t="t" r="r" b="b"/>
              <a:pathLst>
                <a:path w="430" h="753" extrusionOk="0">
                  <a:moveTo>
                    <a:pt x="8" y="308"/>
                  </a:moveTo>
                  <a:lnTo>
                    <a:pt x="52" y="213"/>
                  </a:lnTo>
                  <a:lnTo>
                    <a:pt x="38" y="177"/>
                  </a:lnTo>
                  <a:lnTo>
                    <a:pt x="113" y="120"/>
                  </a:lnTo>
                  <a:lnTo>
                    <a:pt x="126" y="78"/>
                  </a:lnTo>
                  <a:lnTo>
                    <a:pt x="73" y="17"/>
                  </a:lnTo>
                  <a:lnTo>
                    <a:pt x="360" y="0"/>
                  </a:lnTo>
                  <a:lnTo>
                    <a:pt x="367" y="44"/>
                  </a:lnTo>
                  <a:lnTo>
                    <a:pt x="396" y="101"/>
                  </a:lnTo>
                  <a:lnTo>
                    <a:pt x="421" y="388"/>
                  </a:lnTo>
                  <a:lnTo>
                    <a:pt x="415" y="447"/>
                  </a:lnTo>
                  <a:lnTo>
                    <a:pt x="430" y="481"/>
                  </a:lnTo>
                  <a:lnTo>
                    <a:pt x="413" y="546"/>
                  </a:lnTo>
                  <a:lnTo>
                    <a:pt x="390" y="574"/>
                  </a:lnTo>
                  <a:lnTo>
                    <a:pt x="379" y="622"/>
                  </a:lnTo>
                  <a:lnTo>
                    <a:pt x="392" y="637"/>
                  </a:lnTo>
                  <a:lnTo>
                    <a:pt x="381" y="664"/>
                  </a:lnTo>
                  <a:lnTo>
                    <a:pt x="386" y="673"/>
                  </a:lnTo>
                  <a:lnTo>
                    <a:pt x="352" y="686"/>
                  </a:lnTo>
                  <a:lnTo>
                    <a:pt x="344" y="734"/>
                  </a:lnTo>
                  <a:lnTo>
                    <a:pt x="295" y="719"/>
                  </a:lnTo>
                  <a:lnTo>
                    <a:pt x="270" y="753"/>
                  </a:lnTo>
                  <a:lnTo>
                    <a:pt x="255" y="749"/>
                  </a:lnTo>
                  <a:lnTo>
                    <a:pt x="238" y="719"/>
                  </a:lnTo>
                  <a:lnTo>
                    <a:pt x="211" y="645"/>
                  </a:lnTo>
                  <a:lnTo>
                    <a:pt x="147" y="607"/>
                  </a:lnTo>
                  <a:lnTo>
                    <a:pt x="133" y="569"/>
                  </a:lnTo>
                  <a:lnTo>
                    <a:pt x="154" y="510"/>
                  </a:lnTo>
                  <a:lnTo>
                    <a:pt x="137" y="498"/>
                  </a:lnTo>
                  <a:lnTo>
                    <a:pt x="95" y="498"/>
                  </a:lnTo>
                  <a:lnTo>
                    <a:pt x="86" y="462"/>
                  </a:lnTo>
                  <a:lnTo>
                    <a:pt x="17" y="390"/>
                  </a:lnTo>
                  <a:lnTo>
                    <a:pt x="0" y="331"/>
                  </a:lnTo>
                  <a:lnTo>
                    <a:pt x="8" y="308"/>
                  </a:lnTo>
                  <a:lnTo>
                    <a:pt x="8" y="308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0" name="Google Shape;2890;p71" title="IN">
              <a:extLst>
                <a:ext uri="{FF2B5EF4-FFF2-40B4-BE49-F238E27FC236}">
                  <a16:creationId xmlns:a16="http://schemas.microsoft.com/office/drawing/2014/main" id="{7DA8ADFA-A132-F024-4F3F-EAB9B61D9084}"/>
                </a:ext>
              </a:extLst>
            </p:cNvPr>
            <p:cNvSpPr/>
            <p:nvPr/>
          </p:nvSpPr>
          <p:spPr>
            <a:xfrm>
              <a:off x="5295295" y="3826763"/>
              <a:ext cx="342864" cy="587375"/>
            </a:xfrm>
            <a:custGeom>
              <a:avLst/>
              <a:gdLst/>
              <a:ahLst/>
              <a:cxnLst/>
              <a:rect l="l" t="t" r="r" b="b"/>
              <a:pathLst>
                <a:path w="338" h="566" extrusionOk="0">
                  <a:moveTo>
                    <a:pt x="11" y="566"/>
                  </a:moveTo>
                  <a:lnTo>
                    <a:pt x="21" y="549"/>
                  </a:lnTo>
                  <a:lnTo>
                    <a:pt x="85" y="545"/>
                  </a:lnTo>
                  <a:lnTo>
                    <a:pt x="138" y="528"/>
                  </a:lnTo>
                  <a:lnTo>
                    <a:pt x="192" y="496"/>
                  </a:lnTo>
                  <a:lnTo>
                    <a:pt x="235" y="494"/>
                  </a:lnTo>
                  <a:lnTo>
                    <a:pt x="285" y="412"/>
                  </a:lnTo>
                  <a:lnTo>
                    <a:pt x="300" y="418"/>
                  </a:lnTo>
                  <a:lnTo>
                    <a:pt x="338" y="389"/>
                  </a:lnTo>
                  <a:lnTo>
                    <a:pt x="329" y="368"/>
                  </a:lnTo>
                  <a:lnTo>
                    <a:pt x="332" y="357"/>
                  </a:lnTo>
                  <a:lnTo>
                    <a:pt x="294" y="7"/>
                  </a:lnTo>
                  <a:lnTo>
                    <a:pt x="291" y="0"/>
                  </a:lnTo>
                  <a:lnTo>
                    <a:pt x="89" y="23"/>
                  </a:lnTo>
                  <a:lnTo>
                    <a:pt x="51" y="42"/>
                  </a:lnTo>
                  <a:lnTo>
                    <a:pt x="17" y="32"/>
                  </a:lnTo>
                  <a:lnTo>
                    <a:pt x="42" y="319"/>
                  </a:lnTo>
                  <a:lnTo>
                    <a:pt x="36" y="378"/>
                  </a:lnTo>
                  <a:lnTo>
                    <a:pt x="51" y="412"/>
                  </a:lnTo>
                  <a:lnTo>
                    <a:pt x="34" y="477"/>
                  </a:lnTo>
                  <a:lnTo>
                    <a:pt x="11" y="505"/>
                  </a:lnTo>
                  <a:lnTo>
                    <a:pt x="0" y="553"/>
                  </a:lnTo>
                  <a:lnTo>
                    <a:pt x="11" y="566"/>
                  </a:lnTo>
                  <a:lnTo>
                    <a:pt x="11" y="566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1" name="Google Shape;2891;p71" title="KY">
              <a:extLst>
                <a:ext uri="{FF2B5EF4-FFF2-40B4-BE49-F238E27FC236}">
                  <a16:creationId xmlns:a16="http://schemas.microsoft.com/office/drawing/2014/main" id="{406F2E63-D729-9F49-E22B-80505C9F0575}"/>
                </a:ext>
              </a:extLst>
            </p:cNvPr>
            <p:cNvSpPr/>
            <p:nvPr/>
          </p:nvSpPr>
          <p:spPr>
            <a:xfrm>
              <a:off x="5177832" y="4190301"/>
              <a:ext cx="804778" cy="409575"/>
            </a:xfrm>
            <a:custGeom>
              <a:avLst/>
              <a:gdLst/>
              <a:ahLst/>
              <a:cxnLst/>
              <a:rect l="l" t="t" r="r" b="b"/>
              <a:pathLst>
                <a:path w="791" h="396" extrusionOk="0">
                  <a:moveTo>
                    <a:pt x="4" y="375"/>
                  </a:moveTo>
                  <a:lnTo>
                    <a:pt x="23" y="373"/>
                  </a:lnTo>
                  <a:lnTo>
                    <a:pt x="29" y="331"/>
                  </a:lnTo>
                  <a:lnTo>
                    <a:pt x="17" y="329"/>
                  </a:lnTo>
                  <a:lnTo>
                    <a:pt x="42" y="295"/>
                  </a:lnTo>
                  <a:lnTo>
                    <a:pt x="91" y="310"/>
                  </a:lnTo>
                  <a:lnTo>
                    <a:pt x="99" y="262"/>
                  </a:lnTo>
                  <a:lnTo>
                    <a:pt x="133" y="249"/>
                  </a:lnTo>
                  <a:lnTo>
                    <a:pt x="128" y="240"/>
                  </a:lnTo>
                  <a:lnTo>
                    <a:pt x="147" y="194"/>
                  </a:lnTo>
                  <a:lnTo>
                    <a:pt x="211" y="190"/>
                  </a:lnTo>
                  <a:lnTo>
                    <a:pt x="264" y="173"/>
                  </a:lnTo>
                  <a:lnTo>
                    <a:pt x="299" y="150"/>
                  </a:lnTo>
                  <a:lnTo>
                    <a:pt x="318" y="141"/>
                  </a:lnTo>
                  <a:lnTo>
                    <a:pt x="361" y="139"/>
                  </a:lnTo>
                  <a:lnTo>
                    <a:pt x="411" y="57"/>
                  </a:lnTo>
                  <a:lnTo>
                    <a:pt x="426" y="63"/>
                  </a:lnTo>
                  <a:lnTo>
                    <a:pt x="464" y="34"/>
                  </a:lnTo>
                  <a:lnTo>
                    <a:pt x="455" y="13"/>
                  </a:lnTo>
                  <a:lnTo>
                    <a:pt x="458" y="2"/>
                  </a:lnTo>
                  <a:lnTo>
                    <a:pt x="493" y="0"/>
                  </a:lnTo>
                  <a:lnTo>
                    <a:pt x="515" y="8"/>
                  </a:lnTo>
                  <a:lnTo>
                    <a:pt x="584" y="48"/>
                  </a:lnTo>
                  <a:lnTo>
                    <a:pt x="633" y="46"/>
                  </a:lnTo>
                  <a:lnTo>
                    <a:pt x="656" y="31"/>
                  </a:lnTo>
                  <a:lnTo>
                    <a:pt x="711" y="65"/>
                  </a:lnTo>
                  <a:lnTo>
                    <a:pt x="728" y="129"/>
                  </a:lnTo>
                  <a:lnTo>
                    <a:pt x="791" y="175"/>
                  </a:lnTo>
                  <a:lnTo>
                    <a:pt x="761" y="211"/>
                  </a:lnTo>
                  <a:lnTo>
                    <a:pt x="707" y="262"/>
                  </a:lnTo>
                  <a:lnTo>
                    <a:pt x="706" y="274"/>
                  </a:lnTo>
                  <a:lnTo>
                    <a:pt x="628" y="323"/>
                  </a:lnTo>
                  <a:lnTo>
                    <a:pt x="190" y="365"/>
                  </a:lnTo>
                  <a:lnTo>
                    <a:pt x="143" y="361"/>
                  </a:lnTo>
                  <a:lnTo>
                    <a:pt x="145" y="384"/>
                  </a:lnTo>
                  <a:lnTo>
                    <a:pt x="0" y="396"/>
                  </a:lnTo>
                  <a:lnTo>
                    <a:pt x="4" y="375"/>
                  </a:lnTo>
                  <a:lnTo>
                    <a:pt x="4" y="375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2" name="Google Shape;2892;p71" title="TN">
              <a:extLst>
                <a:ext uri="{FF2B5EF4-FFF2-40B4-BE49-F238E27FC236}">
                  <a16:creationId xmlns:a16="http://schemas.microsoft.com/office/drawing/2014/main" id="{E6F39AAE-3484-5648-AF76-C514357C4209}"/>
                </a:ext>
              </a:extLst>
            </p:cNvPr>
            <p:cNvSpPr/>
            <p:nvPr/>
          </p:nvSpPr>
          <p:spPr>
            <a:xfrm>
              <a:off x="5079417" y="4498276"/>
              <a:ext cx="946051" cy="317500"/>
            </a:xfrm>
            <a:custGeom>
              <a:avLst/>
              <a:gdLst/>
              <a:ahLst/>
              <a:cxnLst/>
              <a:rect l="l" t="t" r="r" b="b"/>
              <a:pathLst>
                <a:path w="931" h="308" extrusionOk="0">
                  <a:moveTo>
                    <a:pt x="17" y="253"/>
                  </a:moveTo>
                  <a:lnTo>
                    <a:pt x="11" y="249"/>
                  </a:lnTo>
                  <a:lnTo>
                    <a:pt x="38" y="228"/>
                  </a:lnTo>
                  <a:lnTo>
                    <a:pt x="64" y="180"/>
                  </a:lnTo>
                  <a:lnTo>
                    <a:pt x="55" y="169"/>
                  </a:lnTo>
                  <a:lnTo>
                    <a:pt x="68" y="146"/>
                  </a:lnTo>
                  <a:lnTo>
                    <a:pt x="68" y="120"/>
                  </a:lnTo>
                  <a:lnTo>
                    <a:pt x="87" y="101"/>
                  </a:lnTo>
                  <a:lnTo>
                    <a:pt x="232" y="89"/>
                  </a:lnTo>
                  <a:lnTo>
                    <a:pt x="230" y="66"/>
                  </a:lnTo>
                  <a:lnTo>
                    <a:pt x="277" y="70"/>
                  </a:lnTo>
                  <a:lnTo>
                    <a:pt x="715" y="28"/>
                  </a:lnTo>
                  <a:lnTo>
                    <a:pt x="931" y="0"/>
                  </a:lnTo>
                  <a:lnTo>
                    <a:pt x="893" y="74"/>
                  </a:lnTo>
                  <a:lnTo>
                    <a:pt x="834" y="87"/>
                  </a:lnTo>
                  <a:lnTo>
                    <a:pt x="806" y="125"/>
                  </a:lnTo>
                  <a:lnTo>
                    <a:pt x="699" y="186"/>
                  </a:lnTo>
                  <a:lnTo>
                    <a:pt x="694" y="209"/>
                  </a:lnTo>
                  <a:lnTo>
                    <a:pt x="667" y="222"/>
                  </a:lnTo>
                  <a:lnTo>
                    <a:pt x="667" y="253"/>
                  </a:lnTo>
                  <a:lnTo>
                    <a:pt x="523" y="270"/>
                  </a:lnTo>
                  <a:lnTo>
                    <a:pt x="234" y="294"/>
                  </a:lnTo>
                  <a:lnTo>
                    <a:pt x="0" y="308"/>
                  </a:lnTo>
                  <a:lnTo>
                    <a:pt x="17" y="253"/>
                  </a:lnTo>
                  <a:lnTo>
                    <a:pt x="17" y="25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3" name="Google Shape;2893;p71" title="MS">
              <a:extLst>
                <a:ext uri="{FF2B5EF4-FFF2-40B4-BE49-F238E27FC236}">
                  <a16:creationId xmlns:a16="http://schemas.microsoft.com/office/drawing/2014/main" id="{38F259C4-478C-3879-32B3-5E1E67DCBAFE}"/>
                </a:ext>
              </a:extLst>
            </p:cNvPr>
            <p:cNvSpPr/>
            <p:nvPr/>
          </p:nvSpPr>
          <p:spPr>
            <a:xfrm>
              <a:off x="4947668" y="4803076"/>
              <a:ext cx="396834" cy="673100"/>
            </a:xfrm>
            <a:custGeom>
              <a:avLst/>
              <a:gdLst/>
              <a:ahLst/>
              <a:cxnLst/>
              <a:rect l="l" t="t" r="r" b="b"/>
              <a:pathLst>
                <a:path w="388" h="654" extrusionOk="0">
                  <a:moveTo>
                    <a:pt x="27" y="457"/>
                  </a:moveTo>
                  <a:lnTo>
                    <a:pt x="65" y="407"/>
                  </a:lnTo>
                  <a:lnTo>
                    <a:pt x="54" y="394"/>
                  </a:lnTo>
                  <a:lnTo>
                    <a:pt x="38" y="287"/>
                  </a:lnTo>
                  <a:lnTo>
                    <a:pt x="33" y="215"/>
                  </a:lnTo>
                  <a:lnTo>
                    <a:pt x="59" y="135"/>
                  </a:lnTo>
                  <a:lnTo>
                    <a:pt x="101" y="80"/>
                  </a:lnTo>
                  <a:lnTo>
                    <a:pt x="97" y="65"/>
                  </a:lnTo>
                  <a:lnTo>
                    <a:pt x="128" y="14"/>
                  </a:lnTo>
                  <a:lnTo>
                    <a:pt x="362" y="0"/>
                  </a:lnTo>
                  <a:lnTo>
                    <a:pt x="373" y="12"/>
                  </a:lnTo>
                  <a:lnTo>
                    <a:pt x="362" y="419"/>
                  </a:lnTo>
                  <a:lnTo>
                    <a:pt x="388" y="614"/>
                  </a:lnTo>
                  <a:lnTo>
                    <a:pt x="379" y="624"/>
                  </a:lnTo>
                  <a:lnTo>
                    <a:pt x="329" y="612"/>
                  </a:lnTo>
                  <a:lnTo>
                    <a:pt x="253" y="654"/>
                  </a:lnTo>
                  <a:lnTo>
                    <a:pt x="215" y="592"/>
                  </a:lnTo>
                  <a:lnTo>
                    <a:pt x="221" y="546"/>
                  </a:lnTo>
                  <a:lnTo>
                    <a:pt x="0" y="555"/>
                  </a:lnTo>
                  <a:lnTo>
                    <a:pt x="27" y="457"/>
                  </a:lnTo>
                  <a:lnTo>
                    <a:pt x="27" y="457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4" name="Google Shape;2894;p71" title="AL">
              <a:extLst>
                <a:ext uri="{FF2B5EF4-FFF2-40B4-BE49-F238E27FC236}">
                  <a16:creationId xmlns:a16="http://schemas.microsoft.com/office/drawing/2014/main" id="{3695B164-59EC-648C-67BB-625D77F780A7}"/>
                </a:ext>
              </a:extLst>
            </p:cNvPr>
            <p:cNvSpPr/>
            <p:nvPr/>
          </p:nvSpPr>
          <p:spPr>
            <a:xfrm>
              <a:off x="5317518" y="4776088"/>
              <a:ext cx="419056" cy="677863"/>
            </a:xfrm>
            <a:custGeom>
              <a:avLst/>
              <a:gdLst/>
              <a:ahLst/>
              <a:cxnLst/>
              <a:rect l="l" t="t" r="r" b="b"/>
              <a:pathLst>
                <a:path w="416" h="659" extrusionOk="0">
                  <a:moveTo>
                    <a:pt x="11" y="36"/>
                  </a:moveTo>
                  <a:lnTo>
                    <a:pt x="0" y="443"/>
                  </a:lnTo>
                  <a:lnTo>
                    <a:pt x="26" y="638"/>
                  </a:lnTo>
                  <a:lnTo>
                    <a:pt x="55" y="646"/>
                  </a:lnTo>
                  <a:lnTo>
                    <a:pt x="81" y="631"/>
                  </a:lnTo>
                  <a:lnTo>
                    <a:pt x="97" y="646"/>
                  </a:lnTo>
                  <a:lnTo>
                    <a:pt x="74" y="659"/>
                  </a:lnTo>
                  <a:lnTo>
                    <a:pt x="131" y="644"/>
                  </a:lnTo>
                  <a:lnTo>
                    <a:pt x="142" y="627"/>
                  </a:lnTo>
                  <a:lnTo>
                    <a:pt x="135" y="616"/>
                  </a:lnTo>
                  <a:lnTo>
                    <a:pt x="138" y="598"/>
                  </a:lnTo>
                  <a:lnTo>
                    <a:pt x="112" y="574"/>
                  </a:lnTo>
                  <a:lnTo>
                    <a:pt x="112" y="553"/>
                  </a:lnTo>
                  <a:lnTo>
                    <a:pt x="416" y="526"/>
                  </a:lnTo>
                  <a:lnTo>
                    <a:pt x="391" y="422"/>
                  </a:lnTo>
                  <a:lnTo>
                    <a:pt x="406" y="359"/>
                  </a:lnTo>
                  <a:lnTo>
                    <a:pt x="368" y="277"/>
                  </a:lnTo>
                  <a:lnTo>
                    <a:pt x="289" y="0"/>
                  </a:lnTo>
                  <a:lnTo>
                    <a:pt x="0" y="24"/>
                  </a:lnTo>
                  <a:lnTo>
                    <a:pt x="11" y="36"/>
                  </a:lnTo>
                  <a:lnTo>
                    <a:pt x="11" y="36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5" name="Google Shape;2895;p71" title="GA">
              <a:extLst>
                <a:ext uri="{FF2B5EF4-FFF2-40B4-BE49-F238E27FC236}">
                  <a16:creationId xmlns:a16="http://schemas.microsoft.com/office/drawing/2014/main" id="{73F9E40C-8EE9-79D3-B801-39FAF3D15241}"/>
                </a:ext>
              </a:extLst>
            </p:cNvPr>
            <p:cNvSpPr/>
            <p:nvPr/>
          </p:nvSpPr>
          <p:spPr>
            <a:xfrm>
              <a:off x="5607999" y="4744338"/>
              <a:ext cx="596838" cy="619125"/>
            </a:xfrm>
            <a:custGeom>
              <a:avLst/>
              <a:gdLst/>
              <a:ahLst/>
              <a:cxnLst/>
              <a:rect l="l" t="t" r="r" b="b"/>
              <a:pathLst>
                <a:path w="587" h="603" extrusionOk="0">
                  <a:moveTo>
                    <a:pt x="79" y="312"/>
                  </a:moveTo>
                  <a:lnTo>
                    <a:pt x="117" y="394"/>
                  </a:lnTo>
                  <a:lnTo>
                    <a:pt x="102" y="457"/>
                  </a:lnTo>
                  <a:lnTo>
                    <a:pt x="127" y="561"/>
                  </a:lnTo>
                  <a:lnTo>
                    <a:pt x="150" y="595"/>
                  </a:lnTo>
                  <a:lnTo>
                    <a:pt x="464" y="578"/>
                  </a:lnTo>
                  <a:lnTo>
                    <a:pt x="467" y="599"/>
                  </a:lnTo>
                  <a:lnTo>
                    <a:pt x="486" y="603"/>
                  </a:lnTo>
                  <a:lnTo>
                    <a:pt x="479" y="552"/>
                  </a:lnTo>
                  <a:lnTo>
                    <a:pt x="492" y="538"/>
                  </a:lnTo>
                  <a:lnTo>
                    <a:pt x="538" y="548"/>
                  </a:lnTo>
                  <a:lnTo>
                    <a:pt x="545" y="512"/>
                  </a:lnTo>
                  <a:lnTo>
                    <a:pt x="540" y="464"/>
                  </a:lnTo>
                  <a:lnTo>
                    <a:pt x="559" y="451"/>
                  </a:lnTo>
                  <a:lnTo>
                    <a:pt x="587" y="360"/>
                  </a:lnTo>
                  <a:lnTo>
                    <a:pt x="568" y="356"/>
                  </a:lnTo>
                  <a:lnTo>
                    <a:pt x="492" y="238"/>
                  </a:lnTo>
                  <a:lnTo>
                    <a:pt x="327" y="90"/>
                  </a:lnTo>
                  <a:lnTo>
                    <a:pt x="254" y="44"/>
                  </a:lnTo>
                  <a:lnTo>
                    <a:pt x="279" y="0"/>
                  </a:lnTo>
                  <a:lnTo>
                    <a:pt x="144" y="18"/>
                  </a:lnTo>
                  <a:lnTo>
                    <a:pt x="0" y="35"/>
                  </a:lnTo>
                  <a:lnTo>
                    <a:pt x="79" y="312"/>
                  </a:lnTo>
                  <a:lnTo>
                    <a:pt x="79" y="312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6" name="Google Shape;2896;p71" title="FL">
              <a:extLst>
                <a:ext uri="{FF2B5EF4-FFF2-40B4-BE49-F238E27FC236}">
                  <a16:creationId xmlns:a16="http://schemas.microsoft.com/office/drawing/2014/main" id="{284FE581-9072-2BC4-5EE5-0471F22A9DD4}"/>
                </a:ext>
              </a:extLst>
            </p:cNvPr>
            <p:cNvSpPr/>
            <p:nvPr/>
          </p:nvSpPr>
          <p:spPr>
            <a:xfrm>
              <a:off x="5431806" y="5295201"/>
              <a:ext cx="1004782" cy="754062"/>
            </a:xfrm>
            <a:custGeom>
              <a:avLst/>
              <a:gdLst/>
              <a:ahLst/>
              <a:cxnLst/>
              <a:rect l="l" t="t" r="r" b="b"/>
              <a:pathLst>
                <a:path w="990" h="732" extrusionOk="0">
                  <a:moveTo>
                    <a:pt x="0" y="71"/>
                  </a:moveTo>
                  <a:lnTo>
                    <a:pt x="26" y="95"/>
                  </a:lnTo>
                  <a:lnTo>
                    <a:pt x="23" y="113"/>
                  </a:lnTo>
                  <a:lnTo>
                    <a:pt x="30" y="124"/>
                  </a:lnTo>
                  <a:lnTo>
                    <a:pt x="19" y="141"/>
                  </a:lnTo>
                  <a:lnTo>
                    <a:pt x="135" y="101"/>
                  </a:lnTo>
                  <a:lnTo>
                    <a:pt x="283" y="194"/>
                  </a:lnTo>
                  <a:lnTo>
                    <a:pt x="405" y="130"/>
                  </a:lnTo>
                  <a:lnTo>
                    <a:pt x="475" y="145"/>
                  </a:lnTo>
                  <a:lnTo>
                    <a:pt x="564" y="232"/>
                  </a:lnTo>
                  <a:lnTo>
                    <a:pt x="597" y="232"/>
                  </a:lnTo>
                  <a:lnTo>
                    <a:pt x="625" y="293"/>
                  </a:lnTo>
                  <a:lnTo>
                    <a:pt x="618" y="409"/>
                  </a:lnTo>
                  <a:lnTo>
                    <a:pt x="639" y="422"/>
                  </a:lnTo>
                  <a:lnTo>
                    <a:pt x="642" y="401"/>
                  </a:lnTo>
                  <a:lnTo>
                    <a:pt x="671" y="401"/>
                  </a:lnTo>
                  <a:lnTo>
                    <a:pt x="642" y="457"/>
                  </a:lnTo>
                  <a:lnTo>
                    <a:pt x="718" y="533"/>
                  </a:lnTo>
                  <a:lnTo>
                    <a:pt x="730" y="512"/>
                  </a:lnTo>
                  <a:lnTo>
                    <a:pt x="736" y="565"/>
                  </a:lnTo>
                  <a:lnTo>
                    <a:pt x="760" y="576"/>
                  </a:lnTo>
                  <a:lnTo>
                    <a:pt x="787" y="641"/>
                  </a:lnTo>
                  <a:lnTo>
                    <a:pt x="814" y="641"/>
                  </a:lnTo>
                  <a:lnTo>
                    <a:pt x="871" y="702"/>
                  </a:lnTo>
                  <a:lnTo>
                    <a:pt x="903" y="706"/>
                  </a:lnTo>
                  <a:lnTo>
                    <a:pt x="903" y="715"/>
                  </a:lnTo>
                  <a:lnTo>
                    <a:pt x="880" y="732"/>
                  </a:lnTo>
                  <a:lnTo>
                    <a:pt x="931" y="725"/>
                  </a:lnTo>
                  <a:lnTo>
                    <a:pt x="964" y="711"/>
                  </a:lnTo>
                  <a:lnTo>
                    <a:pt x="981" y="626"/>
                  </a:lnTo>
                  <a:lnTo>
                    <a:pt x="990" y="630"/>
                  </a:lnTo>
                  <a:lnTo>
                    <a:pt x="983" y="512"/>
                  </a:lnTo>
                  <a:lnTo>
                    <a:pt x="969" y="477"/>
                  </a:lnTo>
                  <a:lnTo>
                    <a:pt x="863" y="306"/>
                  </a:lnTo>
                  <a:lnTo>
                    <a:pt x="779" y="145"/>
                  </a:lnTo>
                  <a:lnTo>
                    <a:pt x="728" y="12"/>
                  </a:lnTo>
                  <a:lnTo>
                    <a:pt x="715" y="10"/>
                  </a:lnTo>
                  <a:lnTo>
                    <a:pt x="669" y="0"/>
                  </a:lnTo>
                  <a:lnTo>
                    <a:pt x="656" y="14"/>
                  </a:lnTo>
                  <a:lnTo>
                    <a:pt x="663" y="65"/>
                  </a:lnTo>
                  <a:lnTo>
                    <a:pt x="644" y="61"/>
                  </a:lnTo>
                  <a:lnTo>
                    <a:pt x="641" y="40"/>
                  </a:lnTo>
                  <a:lnTo>
                    <a:pt x="327" y="57"/>
                  </a:lnTo>
                  <a:lnTo>
                    <a:pt x="304" y="23"/>
                  </a:lnTo>
                  <a:lnTo>
                    <a:pt x="0" y="50"/>
                  </a:lnTo>
                  <a:lnTo>
                    <a:pt x="0" y="71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7" name="Google Shape;2897;p71" title="OH">
              <a:extLst>
                <a:ext uri="{FF2B5EF4-FFF2-40B4-BE49-F238E27FC236}">
                  <a16:creationId xmlns:a16="http://schemas.microsoft.com/office/drawing/2014/main" id="{61F7AB8F-642B-FF0A-5B8E-6BC06441C71D}"/>
                </a:ext>
              </a:extLst>
            </p:cNvPr>
            <p:cNvSpPr/>
            <p:nvPr/>
          </p:nvSpPr>
          <p:spPr>
            <a:xfrm>
              <a:off x="5593714" y="3742626"/>
              <a:ext cx="465088" cy="517525"/>
            </a:xfrm>
            <a:custGeom>
              <a:avLst/>
              <a:gdLst/>
              <a:ahLst/>
              <a:cxnLst/>
              <a:rect l="l" t="t" r="r" b="b"/>
              <a:pathLst>
                <a:path w="459" h="504" extrusionOk="0">
                  <a:moveTo>
                    <a:pt x="0" y="91"/>
                  </a:moveTo>
                  <a:lnTo>
                    <a:pt x="38" y="441"/>
                  </a:lnTo>
                  <a:lnTo>
                    <a:pt x="95" y="447"/>
                  </a:lnTo>
                  <a:lnTo>
                    <a:pt x="164" y="487"/>
                  </a:lnTo>
                  <a:lnTo>
                    <a:pt x="213" y="485"/>
                  </a:lnTo>
                  <a:lnTo>
                    <a:pt x="236" y="470"/>
                  </a:lnTo>
                  <a:lnTo>
                    <a:pt x="291" y="504"/>
                  </a:lnTo>
                  <a:lnTo>
                    <a:pt x="324" y="475"/>
                  </a:lnTo>
                  <a:lnTo>
                    <a:pt x="331" y="420"/>
                  </a:lnTo>
                  <a:lnTo>
                    <a:pt x="352" y="432"/>
                  </a:lnTo>
                  <a:lnTo>
                    <a:pt x="364" y="386"/>
                  </a:lnTo>
                  <a:lnTo>
                    <a:pt x="440" y="319"/>
                  </a:lnTo>
                  <a:lnTo>
                    <a:pt x="453" y="211"/>
                  </a:lnTo>
                  <a:lnTo>
                    <a:pt x="443" y="188"/>
                  </a:lnTo>
                  <a:lnTo>
                    <a:pt x="459" y="177"/>
                  </a:lnTo>
                  <a:lnTo>
                    <a:pt x="430" y="0"/>
                  </a:lnTo>
                  <a:lnTo>
                    <a:pt x="352" y="40"/>
                  </a:lnTo>
                  <a:lnTo>
                    <a:pt x="312" y="82"/>
                  </a:lnTo>
                  <a:lnTo>
                    <a:pt x="284" y="84"/>
                  </a:lnTo>
                  <a:lnTo>
                    <a:pt x="240" y="107"/>
                  </a:lnTo>
                  <a:lnTo>
                    <a:pt x="139" y="72"/>
                  </a:lnTo>
                  <a:lnTo>
                    <a:pt x="0" y="9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8" name="Google Shape;2898;p71" title="WV">
              <a:extLst>
                <a:ext uri="{FF2B5EF4-FFF2-40B4-BE49-F238E27FC236}">
                  <a16:creationId xmlns:a16="http://schemas.microsoft.com/office/drawing/2014/main" id="{F13DDF9D-CD49-F6B3-930C-8D2864442059}"/>
                </a:ext>
              </a:extLst>
            </p:cNvPr>
            <p:cNvSpPr/>
            <p:nvPr/>
          </p:nvSpPr>
          <p:spPr>
            <a:xfrm>
              <a:off x="5888958" y="3926776"/>
              <a:ext cx="495248" cy="485775"/>
            </a:xfrm>
            <a:custGeom>
              <a:avLst/>
              <a:gdLst/>
              <a:ahLst/>
              <a:cxnLst/>
              <a:rect l="l" t="t" r="r" b="b"/>
              <a:pathLst>
                <a:path w="489" h="473" extrusionOk="0">
                  <a:moveTo>
                    <a:pt x="0" y="327"/>
                  </a:moveTo>
                  <a:lnTo>
                    <a:pt x="17" y="391"/>
                  </a:lnTo>
                  <a:lnTo>
                    <a:pt x="80" y="437"/>
                  </a:lnTo>
                  <a:lnTo>
                    <a:pt x="111" y="473"/>
                  </a:lnTo>
                  <a:lnTo>
                    <a:pt x="204" y="435"/>
                  </a:lnTo>
                  <a:lnTo>
                    <a:pt x="246" y="429"/>
                  </a:lnTo>
                  <a:lnTo>
                    <a:pt x="268" y="401"/>
                  </a:lnTo>
                  <a:lnTo>
                    <a:pt x="304" y="258"/>
                  </a:lnTo>
                  <a:lnTo>
                    <a:pt x="344" y="275"/>
                  </a:lnTo>
                  <a:lnTo>
                    <a:pt x="420" y="122"/>
                  </a:lnTo>
                  <a:lnTo>
                    <a:pt x="479" y="154"/>
                  </a:lnTo>
                  <a:lnTo>
                    <a:pt x="489" y="127"/>
                  </a:lnTo>
                  <a:lnTo>
                    <a:pt x="447" y="93"/>
                  </a:lnTo>
                  <a:lnTo>
                    <a:pt x="415" y="97"/>
                  </a:lnTo>
                  <a:lnTo>
                    <a:pt x="403" y="114"/>
                  </a:lnTo>
                  <a:lnTo>
                    <a:pt x="344" y="131"/>
                  </a:lnTo>
                  <a:lnTo>
                    <a:pt x="306" y="173"/>
                  </a:lnTo>
                  <a:lnTo>
                    <a:pt x="295" y="106"/>
                  </a:lnTo>
                  <a:lnTo>
                    <a:pt x="189" y="123"/>
                  </a:lnTo>
                  <a:lnTo>
                    <a:pt x="168" y="0"/>
                  </a:lnTo>
                  <a:lnTo>
                    <a:pt x="152" y="11"/>
                  </a:lnTo>
                  <a:lnTo>
                    <a:pt x="162" y="34"/>
                  </a:lnTo>
                  <a:lnTo>
                    <a:pt x="149" y="142"/>
                  </a:lnTo>
                  <a:lnTo>
                    <a:pt x="73" y="209"/>
                  </a:lnTo>
                  <a:lnTo>
                    <a:pt x="61" y="255"/>
                  </a:lnTo>
                  <a:lnTo>
                    <a:pt x="40" y="243"/>
                  </a:lnTo>
                  <a:lnTo>
                    <a:pt x="33" y="298"/>
                  </a:lnTo>
                  <a:lnTo>
                    <a:pt x="0" y="327"/>
                  </a:lnTo>
                  <a:lnTo>
                    <a:pt x="0" y="327"/>
                  </a:lnTo>
                  <a:lnTo>
                    <a:pt x="0" y="327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9" name="Google Shape;2899;p71" title="MD">
              <a:extLst>
                <a:ext uri="{FF2B5EF4-FFF2-40B4-BE49-F238E27FC236}">
                  <a16:creationId xmlns:a16="http://schemas.microsoft.com/office/drawing/2014/main" id="{62E45A74-7631-908D-6686-ADF8331F55F9}"/>
                </a:ext>
              </a:extLst>
            </p:cNvPr>
            <p:cNvSpPr/>
            <p:nvPr/>
          </p:nvSpPr>
          <p:spPr>
            <a:xfrm>
              <a:off x="6187377" y="3961701"/>
              <a:ext cx="506359" cy="244475"/>
            </a:xfrm>
            <a:custGeom>
              <a:avLst/>
              <a:gdLst/>
              <a:ahLst/>
              <a:cxnLst/>
              <a:rect l="l" t="t" r="r" b="b"/>
              <a:pathLst>
                <a:path w="496" h="240" extrusionOk="0">
                  <a:moveTo>
                    <a:pt x="0" y="72"/>
                  </a:moveTo>
                  <a:lnTo>
                    <a:pt x="11" y="139"/>
                  </a:lnTo>
                  <a:lnTo>
                    <a:pt x="49" y="97"/>
                  </a:lnTo>
                  <a:lnTo>
                    <a:pt x="108" y="80"/>
                  </a:lnTo>
                  <a:lnTo>
                    <a:pt x="120" y="63"/>
                  </a:lnTo>
                  <a:lnTo>
                    <a:pt x="152" y="59"/>
                  </a:lnTo>
                  <a:lnTo>
                    <a:pt x="194" y="93"/>
                  </a:lnTo>
                  <a:lnTo>
                    <a:pt x="222" y="101"/>
                  </a:lnTo>
                  <a:lnTo>
                    <a:pt x="276" y="148"/>
                  </a:lnTo>
                  <a:lnTo>
                    <a:pt x="257" y="194"/>
                  </a:lnTo>
                  <a:lnTo>
                    <a:pt x="264" y="215"/>
                  </a:lnTo>
                  <a:lnTo>
                    <a:pt x="287" y="205"/>
                  </a:lnTo>
                  <a:lnTo>
                    <a:pt x="308" y="205"/>
                  </a:lnTo>
                  <a:lnTo>
                    <a:pt x="319" y="221"/>
                  </a:lnTo>
                  <a:lnTo>
                    <a:pt x="344" y="221"/>
                  </a:lnTo>
                  <a:lnTo>
                    <a:pt x="354" y="215"/>
                  </a:lnTo>
                  <a:lnTo>
                    <a:pt x="338" y="173"/>
                  </a:lnTo>
                  <a:lnTo>
                    <a:pt x="335" y="97"/>
                  </a:lnTo>
                  <a:lnTo>
                    <a:pt x="316" y="86"/>
                  </a:lnTo>
                  <a:lnTo>
                    <a:pt x="354" y="51"/>
                  </a:lnTo>
                  <a:lnTo>
                    <a:pt x="356" y="29"/>
                  </a:lnTo>
                  <a:lnTo>
                    <a:pt x="380" y="31"/>
                  </a:lnTo>
                  <a:lnTo>
                    <a:pt x="350" y="78"/>
                  </a:lnTo>
                  <a:lnTo>
                    <a:pt x="367" y="135"/>
                  </a:lnTo>
                  <a:lnTo>
                    <a:pt x="375" y="150"/>
                  </a:lnTo>
                  <a:lnTo>
                    <a:pt x="386" y="158"/>
                  </a:lnTo>
                  <a:lnTo>
                    <a:pt x="363" y="156"/>
                  </a:lnTo>
                  <a:lnTo>
                    <a:pt x="371" y="192"/>
                  </a:lnTo>
                  <a:lnTo>
                    <a:pt x="411" y="215"/>
                  </a:lnTo>
                  <a:lnTo>
                    <a:pt x="420" y="221"/>
                  </a:lnTo>
                  <a:lnTo>
                    <a:pt x="432" y="221"/>
                  </a:lnTo>
                  <a:lnTo>
                    <a:pt x="426" y="240"/>
                  </a:lnTo>
                  <a:lnTo>
                    <a:pt x="475" y="215"/>
                  </a:lnTo>
                  <a:lnTo>
                    <a:pt x="485" y="184"/>
                  </a:lnTo>
                  <a:lnTo>
                    <a:pt x="496" y="152"/>
                  </a:lnTo>
                  <a:lnTo>
                    <a:pt x="426" y="167"/>
                  </a:lnTo>
                  <a:lnTo>
                    <a:pt x="380" y="0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0" name="Google Shape;2900;p71" title="VA">
              <a:extLst>
                <a:ext uri="{FF2B5EF4-FFF2-40B4-BE49-F238E27FC236}">
                  <a16:creationId xmlns:a16="http://schemas.microsoft.com/office/drawing/2014/main" id="{4796FFAF-CA2B-9BD0-4D6B-BE6E49E1D949}"/>
                </a:ext>
              </a:extLst>
            </p:cNvPr>
            <p:cNvSpPr/>
            <p:nvPr/>
          </p:nvSpPr>
          <p:spPr>
            <a:xfrm>
              <a:off x="5804829" y="4053776"/>
              <a:ext cx="857160" cy="476250"/>
            </a:xfrm>
            <a:custGeom>
              <a:avLst/>
              <a:gdLst/>
              <a:ahLst/>
              <a:cxnLst/>
              <a:rect l="l" t="t" r="r" b="b"/>
              <a:pathLst>
                <a:path w="844" h="463" extrusionOk="0">
                  <a:moveTo>
                    <a:pt x="78" y="414"/>
                  </a:moveTo>
                  <a:lnTo>
                    <a:pt x="79" y="402"/>
                  </a:lnTo>
                  <a:lnTo>
                    <a:pt x="133" y="351"/>
                  </a:lnTo>
                  <a:lnTo>
                    <a:pt x="163" y="315"/>
                  </a:lnTo>
                  <a:lnTo>
                    <a:pt x="194" y="351"/>
                  </a:lnTo>
                  <a:lnTo>
                    <a:pt x="287" y="313"/>
                  </a:lnTo>
                  <a:lnTo>
                    <a:pt x="329" y="307"/>
                  </a:lnTo>
                  <a:lnTo>
                    <a:pt x="351" y="279"/>
                  </a:lnTo>
                  <a:lnTo>
                    <a:pt x="387" y="136"/>
                  </a:lnTo>
                  <a:lnTo>
                    <a:pt x="427" y="153"/>
                  </a:lnTo>
                  <a:lnTo>
                    <a:pt x="503" y="0"/>
                  </a:lnTo>
                  <a:lnTo>
                    <a:pt x="562" y="32"/>
                  </a:lnTo>
                  <a:lnTo>
                    <a:pt x="572" y="5"/>
                  </a:lnTo>
                  <a:lnTo>
                    <a:pt x="600" y="13"/>
                  </a:lnTo>
                  <a:lnTo>
                    <a:pt x="654" y="60"/>
                  </a:lnTo>
                  <a:lnTo>
                    <a:pt x="635" y="106"/>
                  </a:lnTo>
                  <a:lnTo>
                    <a:pt x="642" y="127"/>
                  </a:lnTo>
                  <a:lnTo>
                    <a:pt x="665" y="117"/>
                  </a:lnTo>
                  <a:lnTo>
                    <a:pt x="682" y="138"/>
                  </a:lnTo>
                  <a:lnTo>
                    <a:pt x="764" y="165"/>
                  </a:lnTo>
                  <a:lnTo>
                    <a:pt x="688" y="161"/>
                  </a:lnTo>
                  <a:lnTo>
                    <a:pt x="768" y="231"/>
                  </a:lnTo>
                  <a:lnTo>
                    <a:pt x="718" y="224"/>
                  </a:lnTo>
                  <a:lnTo>
                    <a:pt x="819" y="288"/>
                  </a:lnTo>
                  <a:lnTo>
                    <a:pt x="844" y="332"/>
                  </a:lnTo>
                  <a:lnTo>
                    <a:pt x="827" y="326"/>
                  </a:lnTo>
                  <a:lnTo>
                    <a:pt x="823" y="338"/>
                  </a:lnTo>
                  <a:lnTo>
                    <a:pt x="492" y="401"/>
                  </a:lnTo>
                  <a:lnTo>
                    <a:pt x="216" y="435"/>
                  </a:lnTo>
                  <a:lnTo>
                    <a:pt x="0" y="463"/>
                  </a:lnTo>
                  <a:lnTo>
                    <a:pt x="78" y="414"/>
                  </a:lnTo>
                  <a:lnTo>
                    <a:pt x="78" y="414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1" name="Google Shape;2901;p71" title="NC">
              <a:extLst>
                <a:ext uri="{FF2B5EF4-FFF2-40B4-BE49-F238E27FC236}">
                  <a16:creationId xmlns:a16="http://schemas.microsoft.com/office/drawing/2014/main" id="{0CAC4BF5-153F-6ABC-E3A7-3DB830236CCC}"/>
                </a:ext>
              </a:extLst>
            </p:cNvPr>
            <p:cNvSpPr/>
            <p:nvPr/>
          </p:nvSpPr>
          <p:spPr>
            <a:xfrm>
              <a:off x="5757209" y="4398263"/>
              <a:ext cx="944464" cy="422275"/>
            </a:xfrm>
            <a:custGeom>
              <a:avLst/>
              <a:gdLst/>
              <a:ahLst/>
              <a:cxnLst/>
              <a:rect l="l" t="t" r="r" b="b"/>
              <a:pathLst>
                <a:path w="932" h="407" extrusionOk="0">
                  <a:moveTo>
                    <a:pt x="0" y="350"/>
                  </a:moveTo>
                  <a:lnTo>
                    <a:pt x="135" y="332"/>
                  </a:lnTo>
                  <a:lnTo>
                    <a:pt x="213" y="294"/>
                  </a:lnTo>
                  <a:lnTo>
                    <a:pt x="361" y="279"/>
                  </a:lnTo>
                  <a:lnTo>
                    <a:pt x="422" y="317"/>
                  </a:lnTo>
                  <a:lnTo>
                    <a:pt x="519" y="304"/>
                  </a:lnTo>
                  <a:lnTo>
                    <a:pt x="666" y="407"/>
                  </a:lnTo>
                  <a:lnTo>
                    <a:pt x="723" y="393"/>
                  </a:lnTo>
                  <a:lnTo>
                    <a:pt x="804" y="275"/>
                  </a:lnTo>
                  <a:lnTo>
                    <a:pt x="871" y="251"/>
                  </a:lnTo>
                  <a:lnTo>
                    <a:pt x="892" y="217"/>
                  </a:lnTo>
                  <a:lnTo>
                    <a:pt x="820" y="230"/>
                  </a:lnTo>
                  <a:lnTo>
                    <a:pt x="801" y="205"/>
                  </a:lnTo>
                  <a:lnTo>
                    <a:pt x="844" y="194"/>
                  </a:lnTo>
                  <a:lnTo>
                    <a:pt x="844" y="179"/>
                  </a:lnTo>
                  <a:lnTo>
                    <a:pt x="795" y="161"/>
                  </a:lnTo>
                  <a:lnTo>
                    <a:pt x="858" y="139"/>
                  </a:lnTo>
                  <a:lnTo>
                    <a:pt x="854" y="163"/>
                  </a:lnTo>
                  <a:lnTo>
                    <a:pt x="894" y="163"/>
                  </a:lnTo>
                  <a:lnTo>
                    <a:pt x="916" y="122"/>
                  </a:lnTo>
                  <a:lnTo>
                    <a:pt x="932" y="120"/>
                  </a:lnTo>
                  <a:lnTo>
                    <a:pt x="922" y="82"/>
                  </a:lnTo>
                  <a:lnTo>
                    <a:pt x="894" y="120"/>
                  </a:lnTo>
                  <a:lnTo>
                    <a:pt x="865" y="36"/>
                  </a:lnTo>
                  <a:lnTo>
                    <a:pt x="884" y="32"/>
                  </a:lnTo>
                  <a:lnTo>
                    <a:pt x="911" y="55"/>
                  </a:lnTo>
                  <a:lnTo>
                    <a:pt x="892" y="17"/>
                  </a:lnTo>
                  <a:lnTo>
                    <a:pt x="871" y="0"/>
                  </a:lnTo>
                  <a:lnTo>
                    <a:pt x="540" y="63"/>
                  </a:lnTo>
                  <a:lnTo>
                    <a:pt x="264" y="97"/>
                  </a:lnTo>
                  <a:lnTo>
                    <a:pt x="226" y="171"/>
                  </a:lnTo>
                  <a:lnTo>
                    <a:pt x="167" y="184"/>
                  </a:lnTo>
                  <a:lnTo>
                    <a:pt x="139" y="222"/>
                  </a:lnTo>
                  <a:lnTo>
                    <a:pt x="32" y="283"/>
                  </a:lnTo>
                  <a:lnTo>
                    <a:pt x="27" y="306"/>
                  </a:lnTo>
                  <a:lnTo>
                    <a:pt x="0" y="319"/>
                  </a:lnTo>
                  <a:lnTo>
                    <a:pt x="0" y="350"/>
                  </a:lnTo>
                  <a:lnTo>
                    <a:pt x="0" y="35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dirty="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2" name="Google Shape;2902;p71" title="SC">
              <a:extLst>
                <a:ext uri="{FF2B5EF4-FFF2-40B4-BE49-F238E27FC236}">
                  <a16:creationId xmlns:a16="http://schemas.microsoft.com/office/drawing/2014/main" id="{E9AC655B-73F0-B040-F35B-41B98790E320}"/>
                </a:ext>
              </a:extLst>
            </p:cNvPr>
            <p:cNvSpPr/>
            <p:nvPr/>
          </p:nvSpPr>
          <p:spPr>
            <a:xfrm>
              <a:off x="5868322" y="4690363"/>
              <a:ext cx="563504" cy="422275"/>
            </a:xfrm>
            <a:custGeom>
              <a:avLst/>
              <a:gdLst/>
              <a:ahLst/>
              <a:cxnLst/>
              <a:rect l="l" t="t" r="r" b="b"/>
              <a:pathLst>
                <a:path w="556" h="413" extrusionOk="0">
                  <a:moveTo>
                    <a:pt x="25" y="53"/>
                  </a:moveTo>
                  <a:lnTo>
                    <a:pt x="103" y="15"/>
                  </a:lnTo>
                  <a:lnTo>
                    <a:pt x="251" y="0"/>
                  </a:lnTo>
                  <a:lnTo>
                    <a:pt x="312" y="38"/>
                  </a:lnTo>
                  <a:lnTo>
                    <a:pt x="409" y="25"/>
                  </a:lnTo>
                  <a:lnTo>
                    <a:pt x="556" y="128"/>
                  </a:lnTo>
                  <a:lnTo>
                    <a:pt x="491" y="206"/>
                  </a:lnTo>
                  <a:lnTo>
                    <a:pt x="495" y="240"/>
                  </a:lnTo>
                  <a:lnTo>
                    <a:pt x="384" y="340"/>
                  </a:lnTo>
                  <a:lnTo>
                    <a:pt x="365" y="344"/>
                  </a:lnTo>
                  <a:lnTo>
                    <a:pt x="358" y="375"/>
                  </a:lnTo>
                  <a:lnTo>
                    <a:pt x="333" y="358"/>
                  </a:lnTo>
                  <a:lnTo>
                    <a:pt x="354" y="386"/>
                  </a:lnTo>
                  <a:lnTo>
                    <a:pt x="333" y="413"/>
                  </a:lnTo>
                  <a:lnTo>
                    <a:pt x="314" y="409"/>
                  </a:lnTo>
                  <a:lnTo>
                    <a:pt x="238" y="291"/>
                  </a:lnTo>
                  <a:lnTo>
                    <a:pt x="73" y="143"/>
                  </a:lnTo>
                  <a:lnTo>
                    <a:pt x="0" y="97"/>
                  </a:lnTo>
                  <a:lnTo>
                    <a:pt x="25" y="53"/>
                  </a:lnTo>
                  <a:lnTo>
                    <a:pt x="25" y="5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3" name="Google Shape;2903;p71" title="PA">
              <a:extLst>
                <a:ext uri="{FF2B5EF4-FFF2-40B4-BE49-F238E27FC236}">
                  <a16:creationId xmlns:a16="http://schemas.microsoft.com/office/drawing/2014/main" id="{C7552C08-705A-5158-B8E5-6A04647834E3}"/>
                </a:ext>
              </a:extLst>
            </p:cNvPr>
            <p:cNvSpPr/>
            <p:nvPr/>
          </p:nvSpPr>
          <p:spPr>
            <a:xfrm>
              <a:off x="6030230" y="3644201"/>
              <a:ext cx="642871" cy="409575"/>
            </a:xfrm>
            <a:custGeom>
              <a:avLst/>
              <a:gdLst/>
              <a:ahLst/>
              <a:cxnLst/>
              <a:rect l="l" t="t" r="r" b="b"/>
              <a:pathLst>
                <a:path w="635" h="397" extrusionOk="0">
                  <a:moveTo>
                    <a:pt x="50" y="397"/>
                  </a:moveTo>
                  <a:lnTo>
                    <a:pt x="156" y="380"/>
                  </a:lnTo>
                  <a:lnTo>
                    <a:pt x="536" y="308"/>
                  </a:lnTo>
                  <a:lnTo>
                    <a:pt x="553" y="291"/>
                  </a:lnTo>
                  <a:lnTo>
                    <a:pt x="574" y="291"/>
                  </a:lnTo>
                  <a:lnTo>
                    <a:pt x="599" y="274"/>
                  </a:lnTo>
                  <a:lnTo>
                    <a:pt x="635" y="228"/>
                  </a:lnTo>
                  <a:lnTo>
                    <a:pt x="572" y="179"/>
                  </a:lnTo>
                  <a:lnTo>
                    <a:pt x="570" y="133"/>
                  </a:lnTo>
                  <a:lnTo>
                    <a:pt x="599" y="69"/>
                  </a:lnTo>
                  <a:lnTo>
                    <a:pt x="557" y="48"/>
                  </a:lnTo>
                  <a:lnTo>
                    <a:pt x="512" y="0"/>
                  </a:lnTo>
                  <a:lnTo>
                    <a:pt x="89" y="78"/>
                  </a:lnTo>
                  <a:lnTo>
                    <a:pt x="69" y="48"/>
                  </a:lnTo>
                  <a:lnTo>
                    <a:pt x="0" y="97"/>
                  </a:lnTo>
                  <a:lnTo>
                    <a:pt x="50" y="397"/>
                  </a:lnTo>
                  <a:lnTo>
                    <a:pt x="50" y="397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4" name="Google Shape;2904;p71" title="NJ">
              <a:extLst>
                <a:ext uri="{FF2B5EF4-FFF2-40B4-BE49-F238E27FC236}">
                  <a16:creationId xmlns:a16="http://schemas.microsoft.com/office/drawing/2014/main" id="{2AB9FC93-0151-8E60-C768-F3030F1B1409}"/>
                </a:ext>
              </a:extLst>
            </p:cNvPr>
            <p:cNvSpPr/>
            <p:nvPr/>
          </p:nvSpPr>
          <p:spPr>
            <a:xfrm>
              <a:off x="6606433" y="3712463"/>
              <a:ext cx="139685" cy="336550"/>
            </a:xfrm>
            <a:custGeom>
              <a:avLst/>
              <a:gdLst/>
              <a:ahLst/>
              <a:cxnLst/>
              <a:rect l="l" t="t" r="r" b="b"/>
              <a:pathLst>
                <a:path w="137" h="325" extrusionOk="0">
                  <a:moveTo>
                    <a:pt x="7" y="222"/>
                  </a:moveTo>
                  <a:lnTo>
                    <a:pt x="32" y="205"/>
                  </a:lnTo>
                  <a:lnTo>
                    <a:pt x="68" y="159"/>
                  </a:lnTo>
                  <a:lnTo>
                    <a:pt x="5" y="110"/>
                  </a:lnTo>
                  <a:lnTo>
                    <a:pt x="3" y="64"/>
                  </a:lnTo>
                  <a:lnTo>
                    <a:pt x="32" y="0"/>
                  </a:lnTo>
                  <a:lnTo>
                    <a:pt x="125" y="32"/>
                  </a:lnTo>
                  <a:lnTo>
                    <a:pt x="127" y="43"/>
                  </a:lnTo>
                  <a:lnTo>
                    <a:pt x="116" y="79"/>
                  </a:lnTo>
                  <a:lnTo>
                    <a:pt x="106" y="87"/>
                  </a:lnTo>
                  <a:lnTo>
                    <a:pt x="104" y="106"/>
                  </a:lnTo>
                  <a:lnTo>
                    <a:pt x="114" y="112"/>
                  </a:lnTo>
                  <a:lnTo>
                    <a:pt x="137" y="106"/>
                  </a:lnTo>
                  <a:lnTo>
                    <a:pt x="137" y="161"/>
                  </a:lnTo>
                  <a:lnTo>
                    <a:pt x="137" y="195"/>
                  </a:lnTo>
                  <a:lnTo>
                    <a:pt x="137" y="214"/>
                  </a:lnTo>
                  <a:lnTo>
                    <a:pt x="129" y="232"/>
                  </a:lnTo>
                  <a:lnTo>
                    <a:pt x="119" y="233"/>
                  </a:lnTo>
                  <a:lnTo>
                    <a:pt x="123" y="249"/>
                  </a:lnTo>
                  <a:lnTo>
                    <a:pt x="89" y="325"/>
                  </a:lnTo>
                  <a:lnTo>
                    <a:pt x="81" y="325"/>
                  </a:lnTo>
                  <a:lnTo>
                    <a:pt x="78" y="296"/>
                  </a:lnTo>
                  <a:lnTo>
                    <a:pt x="55" y="296"/>
                  </a:lnTo>
                  <a:lnTo>
                    <a:pt x="7" y="266"/>
                  </a:lnTo>
                  <a:lnTo>
                    <a:pt x="0" y="241"/>
                  </a:lnTo>
                  <a:lnTo>
                    <a:pt x="7" y="222"/>
                  </a:lnTo>
                  <a:lnTo>
                    <a:pt x="7" y="222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5" name="Google Shape;2905;p71" title="NY">
              <a:extLst>
                <a:ext uri="{FF2B5EF4-FFF2-40B4-BE49-F238E27FC236}">
                  <a16:creationId xmlns:a16="http://schemas.microsoft.com/office/drawing/2014/main" id="{C7707426-2CB3-67E9-DAB4-3A9B35CA073F}"/>
                </a:ext>
              </a:extLst>
            </p:cNvPr>
            <p:cNvSpPr/>
            <p:nvPr/>
          </p:nvSpPr>
          <p:spPr>
            <a:xfrm>
              <a:off x="6100073" y="3190176"/>
              <a:ext cx="658744" cy="584200"/>
            </a:xfrm>
            <a:custGeom>
              <a:avLst/>
              <a:gdLst/>
              <a:ahLst/>
              <a:cxnLst/>
              <a:rect l="l" t="t" r="r" b="b"/>
              <a:pathLst>
                <a:path w="648" h="565" extrusionOk="0">
                  <a:moveTo>
                    <a:pt x="20" y="517"/>
                  </a:moveTo>
                  <a:lnTo>
                    <a:pt x="443" y="439"/>
                  </a:lnTo>
                  <a:lnTo>
                    <a:pt x="488" y="487"/>
                  </a:lnTo>
                  <a:lnTo>
                    <a:pt x="530" y="508"/>
                  </a:lnTo>
                  <a:lnTo>
                    <a:pt x="623" y="540"/>
                  </a:lnTo>
                  <a:lnTo>
                    <a:pt x="631" y="565"/>
                  </a:lnTo>
                  <a:lnTo>
                    <a:pt x="646" y="530"/>
                  </a:lnTo>
                  <a:lnTo>
                    <a:pt x="648" y="483"/>
                  </a:lnTo>
                  <a:lnTo>
                    <a:pt x="631" y="392"/>
                  </a:lnTo>
                  <a:lnTo>
                    <a:pt x="631" y="297"/>
                  </a:lnTo>
                  <a:lnTo>
                    <a:pt x="585" y="158"/>
                  </a:lnTo>
                  <a:lnTo>
                    <a:pt x="577" y="97"/>
                  </a:lnTo>
                  <a:lnTo>
                    <a:pt x="549" y="0"/>
                  </a:lnTo>
                  <a:lnTo>
                    <a:pt x="412" y="32"/>
                  </a:lnTo>
                  <a:lnTo>
                    <a:pt x="336" y="112"/>
                  </a:lnTo>
                  <a:lnTo>
                    <a:pt x="332" y="133"/>
                  </a:lnTo>
                  <a:lnTo>
                    <a:pt x="289" y="181"/>
                  </a:lnTo>
                  <a:lnTo>
                    <a:pt x="300" y="198"/>
                  </a:lnTo>
                  <a:lnTo>
                    <a:pt x="309" y="211"/>
                  </a:lnTo>
                  <a:lnTo>
                    <a:pt x="302" y="215"/>
                  </a:lnTo>
                  <a:lnTo>
                    <a:pt x="315" y="234"/>
                  </a:lnTo>
                  <a:lnTo>
                    <a:pt x="317" y="251"/>
                  </a:lnTo>
                  <a:lnTo>
                    <a:pt x="275" y="291"/>
                  </a:lnTo>
                  <a:lnTo>
                    <a:pt x="212" y="308"/>
                  </a:lnTo>
                  <a:lnTo>
                    <a:pt x="197" y="319"/>
                  </a:lnTo>
                  <a:lnTo>
                    <a:pt x="174" y="310"/>
                  </a:lnTo>
                  <a:lnTo>
                    <a:pt x="104" y="318"/>
                  </a:lnTo>
                  <a:lnTo>
                    <a:pt x="53" y="338"/>
                  </a:lnTo>
                  <a:lnTo>
                    <a:pt x="53" y="365"/>
                  </a:lnTo>
                  <a:lnTo>
                    <a:pt x="62" y="382"/>
                  </a:lnTo>
                  <a:lnTo>
                    <a:pt x="70" y="382"/>
                  </a:lnTo>
                  <a:lnTo>
                    <a:pt x="77" y="403"/>
                  </a:lnTo>
                  <a:lnTo>
                    <a:pt x="64" y="414"/>
                  </a:lnTo>
                  <a:lnTo>
                    <a:pt x="58" y="433"/>
                  </a:lnTo>
                  <a:lnTo>
                    <a:pt x="0" y="487"/>
                  </a:lnTo>
                  <a:lnTo>
                    <a:pt x="20" y="517"/>
                  </a:lnTo>
                  <a:lnTo>
                    <a:pt x="20" y="517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6" name="Google Shape;2906;p71" title="NY">
              <a:extLst>
                <a:ext uri="{FF2B5EF4-FFF2-40B4-BE49-F238E27FC236}">
                  <a16:creationId xmlns:a16="http://schemas.microsoft.com/office/drawing/2014/main" id="{8524C65F-8065-7721-68E6-061548CE05BD}"/>
                </a:ext>
              </a:extLst>
            </p:cNvPr>
            <p:cNvSpPr/>
            <p:nvPr/>
          </p:nvSpPr>
          <p:spPr>
            <a:xfrm>
              <a:off x="6730245" y="3685476"/>
              <a:ext cx="203179" cy="123825"/>
            </a:xfrm>
            <a:custGeom>
              <a:avLst/>
              <a:gdLst/>
              <a:ahLst/>
              <a:cxnLst/>
              <a:rect l="l" t="t" r="r" b="b"/>
              <a:pathLst>
                <a:path w="202" h="116" extrusionOk="0">
                  <a:moveTo>
                    <a:pt x="15" y="116"/>
                  </a:moveTo>
                  <a:lnTo>
                    <a:pt x="86" y="76"/>
                  </a:lnTo>
                  <a:lnTo>
                    <a:pt x="135" y="53"/>
                  </a:lnTo>
                  <a:lnTo>
                    <a:pt x="84" y="89"/>
                  </a:lnTo>
                  <a:lnTo>
                    <a:pt x="88" y="91"/>
                  </a:lnTo>
                  <a:lnTo>
                    <a:pt x="164" y="40"/>
                  </a:lnTo>
                  <a:lnTo>
                    <a:pt x="202" y="6"/>
                  </a:lnTo>
                  <a:lnTo>
                    <a:pt x="198" y="0"/>
                  </a:lnTo>
                  <a:lnTo>
                    <a:pt x="164" y="19"/>
                  </a:lnTo>
                  <a:lnTo>
                    <a:pt x="160" y="17"/>
                  </a:lnTo>
                  <a:lnTo>
                    <a:pt x="143" y="40"/>
                  </a:lnTo>
                  <a:lnTo>
                    <a:pt x="133" y="40"/>
                  </a:lnTo>
                  <a:lnTo>
                    <a:pt x="158" y="0"/>
                  </a:lnTo>
                  <a:lnTo>
                    <a:pt x="131" y="30"/>
                  </a:lnTo>
                  <a:lnTo>
                    <a:pt x="40" y="61"/>
                  </a:lnTo>
                  <a:lnTo>
                    <a:pt x="23" y="84"/>
                  </a:lnTo>
                  <a:lnTo>
                    <a:pt x="10" y="87"/>
                  </a:lnTo>
                  <a:lnTo>
                    <a:pt x="0" y="105"/>
                  </a:lnTo>
                  <a:lnTo>
                    <a:pt x="15" y="116"/>
                  </a:lnTo>
                  <a:lnTo>
                    <a:pt x="15" y="116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7" name="Google Shape;2907;p71" title="CT">
              <a:extLst>
                <a:ext uri="{FF2B5EF4-FFF2-40B4-BE49-F238E27FC236}">
                  <a16:creationId xmlns:a16="http://schemas.microsoft.com/office/drawing/2014/main" id="{D8DF3C22-71E3-0A1B-0890-D5BD4FCF5E33}"/>
                </a:ext>
              </a:extLst>
            </p:cNvPr>
            <p:cNvSpPr/>
            <p:nvPr/>
          </p:nvSpPr>
          <p:spPr>
            <a:xfrm>
              <a:off x="6741356" y="3560063"/>
              <a:ext cx="188893" cy="177800"/>
            </a:xfrm>
            <a:custGeom>
              <a:avLst/>
              <a:gdLst/>
              <a:ahLst/>
              <a:cxnLst/>
              <a:rect l="l" t="t" r="r" b="b"/>
              <a:pathLst>
                <a:path w="188" h="174" extrusionOk="0">
                  <a:moveTo>
                    <a:pt x="17" y="127"/>
                  </a:moveTo>
                  <a:lnTo>
                    <a:pt x="15" y="174"/>
                  </a:lnTo>
                  <a:lnTo>
                    <a:pt x="30" y="171"/>
                  </a:lnTo>
                  <a:lnTo>
                    <a:pt x="66" y="144"/>
                  </a:lnTo>
                  <a:lnTo>
                    <a:pt x="78" y="121"/>
                  </a:lnTo>
                  <a:lnTo>
                    <a:pt x="85" y="127"/>
                  </a:lnTo>
                  <a:lnTo>
                    <a:pt x="135" y="114"/>
                  </a:lnTo>
                  <a:lnTo>
                    <a:pt x="137" y="104"/>
                  </a:lnTo>
                  <a:lnTo>
                    <a:pt x="144" y="108"/>
                  </a:lnTo>
                  <a:lnTo>
                    <a:pt x="154" y="100"/>
                  </a:lnTo>
                  <a:lnTo>
                    <a:pt x="169" y="98"/>
                  </a:lnTo>
                  <a:lnTo>
                    <a:pt x="188" y="89"/>
                  </a:lnTo>
                  <a:lnTo>
                    <a:pt x="169" y="0"/>
                  </a:lnTo>
                  <a:lnTo>
                    <a:pt x="0" y="36"/>
                  </a:lnTo>
                  <a:lnTo>
                    <a:pt x="17" y="127"/>
                  </a:lnTo>
                  <a:lnTo>
                    <a:pt x="17" y="127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8" name="Google Shape;2908;p71" title="RI">
              <a:extLst>
                <a:ext uri="{FF2B5EF4-FFF2-40B4-BE49-F238E27FC236}">
                  <a16:creationId xmlns:a16="http://schemas.microsoft.com/office/drawing/2014/main" id="{B3A5036E-7E1F-516D-70BF-68F1B719805C}"/>
                </a:ext>
              </a:extLst>
            </p:cNvPr>
            <p:cNvSpPr/>
            <p:nvPr/>
          </p:nvSpPr>
          <p:spPr>
            <a:xfrm>
              <a:off x="6912788" y="3547363"/>
              <a:ext cx="87304" cy="103188"/>
            </a:xfrm>
            <a:custGeom>
              <a:avLst/>
              <a:gdLst/>
              <a:ahLst/>
              <a:cxnLst/>
              <a:rect l="l" t="t" r="r" b="b"/>
              <a:pathLst>
                <a:path w="85" h="99" extrusionOk="0">
                  <a:moveTo>
                    <a:pt x="19" y="99"/>
                  </a:moveTo>
                  <a:lnTo>
                    <a:pt x="55" y="86"/>
                  </a:lnTo>
                  <a:lnTo>
                    <a:pt x="55" y="46"/>
                  </a:lnTo>
                  <a:lnTo>
                    <a:pt x="65" y="55"/>
                  </a:lnTo>
                  <a:lnTo>
                    <a:pt x="66" y="74"/>
                  </a:lnTo>
                  <a:lnTo>
                    <a:pt x="74" y="74"/>
                  </a:lnTo>
                  <a:lnTo>
                    <a:pt x="85" y="55"/>
                  </a:lnTo>
                  <a:lnTo>
                    <a:pt x="74" y="34"/>
                  </a:lnTo>
                  <a:lnTo>
                    <a:pt x="55" y="30"/>
                  </a:lnTo>
                  <a:lnTo>
                    <a:pt x="42" y="4"/>
                  </a:lnTo>
                  <a:lnTo>
                    <a:pt x="30" y="0"/>
                  </a:lnTo>
                  <a:lnTo>
                    <a:pt x="0" y="10"/>
                  </a:lnTo>
                  <a:lnTo>
                    <a:pt x="19" y="99"/>
                  </a:lnTo>
                  <a:lnTo>
                    <a:pt x="19" y="9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9" name="Google Shape;2909;p71" title="MA">
              <a:extLst>
                <a:ext uri="{FF2B5EF4-FFF2-40B4-BE49-F238E27FC236}">
                  <a16:creationId xmlns:a16="http://schemas.microsoft.com/office/drawing/2014/main" id="{976714A2-D2B9-0286-5179-6C88C282FE63}"/>
                </a:ext>
              </a:extLst>
            </p:cNvPr>
            <p:cNvSpPr/>
            <p:nvPr/>
          </p:nvSpPr>
          <p:spPr>
            <a:xfrm>
              <a:off x="6746118" y="3425126"/>
              <a:ext cx="373023" cy="184150"/>
            </a:xfrm>
            <a:custGeom>
              <a:avLst/>
              <a:gdLst/>
              <a:ahLst/>
              <a:cxnLst/>
              <a:rect l="l" t="t" r="r" b="b"/>
              <a:pathLst>
                <a:path w="365" h="180" extrusionOk="0">
                  <a:moveTo>
                    <a:pt x="0" y="169"/>
                  </a:moveTo>
                  <a:lnTo>
                    <a:pt x="169" y="133"/>
                  </a:lnTo>
                  <a:lnTo>
                    <a:pt x="199" y="123"/>
                  </a:lnTo>
                  <a:lnTo>
                    <a:pt x="211" y="127"/>
                  </a:lnTo>
                  <a:lnTo>
                    <a:pt x="224" y="153"/>
                  </a:lnTo>
                  <a:lnTo>
                    <a:pt x="243" y="157"/>
                  </a:lnTo>
                  <a:lnTo>
                    <a:pt x="254" y="178"/>
                  </a:lnTo>
                  <a:lnTo>
                    <a:pt x="266" y="180"/>
                  </a:lnTo>
                  <a:lnTo>
                    <a:pt x="279" y="159"/>
                  </a:lnTo>
                  <a:lnTo>
                    <a:pt x="285" y="142"/>
                  </a:lnTo>
                  <a:lnTo>
                    <a:pt x="298" y="165"/>
                  </a:lnTo>
                  <a:lnTo>
                    <a:pt x="365" y="144"/>
                  </a:lnTo>
                  <a:lnTo>
                    <a:pt x="361" y="119"/>
                  </a:lnTo>
                  <a:lnTo>
                    <a:pt x="342" y="87"/>
                  </a:lnTo>
                  <a:lnTo>
                    <a:pt x="332" y="83"/>
                  </a:lnTo>
                  <a:lnTo>
                    <a:pt x="321" y="85"/>
                  </a:lnTo>
                  <a:lnTo>
                    <a:pt x="323" y="91"/>
                  </a:lnTo>
                  <a:lnTo>
                    <a:pt x="338" y="93"/>
                  </a:lnTo>
                  <a:lnTo>
                    <a:pt x="344" y="123"/>
                  </a:lnTo>
                  <a:lnTo>
                    <a:pt x="317" y="134"/>
                  </a:lnTo>
                  <a:lnTo>
                    <a:pt x="279" y="110"/>
                  </a:lnTo>
                  <a:lnTo>
                    <a:pt x="266" y="83"/>
                  </a:lnTo>
                  <a:lnTo>
                    <a:pt x="249" y="76"/>
                  </a:lnTo>
                  <a:lnTo>
                    <a:pt x="249" y="83"/>
                  </a:lnTo>
                  <a:lnTo>
                    <a:pt x="232" y="68"/>
                  </a:lnTo>
                  <a:lnTo>
                    <a:pt x="245" y="49"/>
                  </a:lnTo>
                  <a:lnTo>
                    <a:pt x="256" y="32"/>
                  </a:lnTo>
                  <a:lnTo>
                    <a:pt x="235" y="0"/>
                  </a:lnTo>
                  <a:lnTo>
                    <a:pt x="199" y="26"/>
                  </a:lnTo>
                  <a:lnTo>
                    <a:pt x="78" y="57"/>
                  </a:lnTo>
                  <a:lnTo>
                    <a:pt x="0" y="74"/>
                  </a:lnTo>
                  <a:lnTo>
                    <a:pt x="0" y="169"/>
                  </a:lnTo>
                  <a:lnTo>
                    <a:pt x="0" y="16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3200">
                <a:ea typeface="Verdana"/>
                <a:sym typeface="Verdana"/>
              </a:endParaRPr>
            </a:p>
          </p:txBody>
        </p:sp>
        <p:sp>
          <p:nvSpPr>
            <p:cNvPr id="80" name="Google Shape;2910;p71" title="VT">
              <a:extLst>
                <a:ext uri="{FF2B5EF4-FFF2-40B4-BE49-F238E27FC236}">
                  <a16:creationId xmlns:a16="http://schemas.microsoft.com/office/drawing/2014/main" id="{1794445B-091A-B6AB-E905-C4952115E847}"/>
                </a:ext>
              </a:extLst>
            </p:cNvPr>
            <p:cNvSpPr/>
            <p:nvPr/>
          </p:nvSpPr>
          <p:spPr>
            <a:xfrm>
              <a:off x="6654053" y="3148901"/>
              <a:ext cx="180956" cy="349250"/>
            </a:xfrm>
            <a:custGeom>
              <a:avLst/>
              <a:gdLst/>
              <a:ahLst/>
              <a:cxnLst/>
              <a:rect l="l" t="t" r="r" b="b"/>
              <a:pathLst>
                <a:path w="177" h="339" extrusionOk="0">
                  <a:moveTo>
                    <a:pt x="28" y="139"/>
                  </a:moveTo>
                  <a:lnTo>
                    <a:pt x="36" y="200"/>
                  </a:lnTo>
                  <a:lnTo>
                    <a:pt x="82" y="339"/>
                  </a:lnTo>
                  <a:lnTo>
                    <a:pt x="160" y="322"/>
                  </a:lnTo>
                  <a:lnTo>
                    <a:pt x="154" y="124"/>
                  </a:lnTo>
                  <a:lnTo>
                    <a:pt x="175" y="86"/>
                  </a:lnTo>
                  <a:lnTo>
                    <a:pt x="177" y="0"/>
                  </a:lnTo>
                  <a:lnTo>
                    <a:pt x="0" y="42"/>
                  </a:lnTo>
                  <a:lnTo>
                    <a:pt x="28" y="139"/>
                  </a:lnTo>
                  <a:lnTo>
                    <a:pt x="28" y="13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1" name="Google Shape;2911;p71" title="NH">
              <a:extLst>
                <a:ext uri="{FF2B5EF4-FFF2-40B4-BE49-F238E27FC236}">
                  <a16:creationId xmlns:a16="http://schemas.microsoft.com/office/drawing/2014/main" id="{1FBFF3A0-1B49-D792-6A8C-28665CB6DC33}"/>
                </a:ext>
              </a:extLst>
            </p:cNvPr>
            <p:cNvSpPr/>
            <p:nvPr/>
          </p:nvSpPr>
          <p:spPr>
            <a:xfrm>
              <a:off x="6812786" y="3099688"/>
              <a:ext cx="166670" cy="379413"/>
            </a:xfrm>
            <a:custGeom>
              <a:avLst/>
              <a:gdLst/>
              <a:ahLst/>
              <a:cxnLst/>
              <a:rect l="l" t="t" r="r" b="b"/>
              <a:pathLst>
                <a:path w="163" h="371" extrusionOk="0">
                  <a:moveTo>
                    <a:pt x="0" y="173"/>
                  </a:moveTo>
                  <a:lnTo>
                    <a:pt x="21" y="135"/>
                  </a:lnTo>
                  <a:lnTo>
                    <a:pt x="23" y="49"/>
                  </a:lnTo>
                  <a:lnTo>
                    <a:pt x="21" y="17"/>
                  </a:lnTo>
                  <a:lnTo>
                    <a:pt x="53" y="0"/>
                  </a:lnTo>
                  <a:lnTo>
                    <a:pt x="127" y="232"/>
                  </a:lnTo>
                  <a:lnTo>
                    <a:pt x="163" y="281"/>
                  </a:lnTo>
                  <a:lnTo>
                    <a:pt x="163" y="314"/>
                  </a:lnTo>
                  <a:lnTo>
                    <a:pt x="127" y="340"/>
                  </a:lnTo>
                  <a:lnTo>
                    <a:pt x="6" y="371"/>
                  </a:lnTo>
                  <a:lnTo>
                    <a:pt x="0" y="173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2" name="Google Shape;2912;p71" title="ME">
              <a:extLst>
                <a:ext uri="{FF2B5EF4-FFF2-40B4-BE49-F238E27FC236}">
                  <a16:creationId xmlns:a16="http://schemas.microsoft.com/office/drawing/2014/main" id="{2E5C8ECC-915B-0A9F-79E0-7A8E989436F0}"/>
                </a:ext>
              </a:extLst>
            </p:cNvPr>
            <p:cNvSpPr/>
            <p:nvPr/>
          </p:nvSpPr>
          <p:spPr>
            <a:xfrm>
              <a:off x="6865168" y="2758376"/>
              <a:ext cx="409532" cy="628650"/>
            </a:xfrm>
            <a:custGeom>
              <a:avLst/>
              <a:gdLst/>
              <a:ahLst/>
              <a:cxnLst/>
              <a:rect l="l" t="t" r="r" b="b"/>
              <a:pathLst>
                <a:path w="399" h="610" extrusionOk="0">
                  <a:moveTo>
                    <a:pt x="0" y="329"/>
                  </a:moveTo>
                  <a:lnTo>
                    <a:pt x="23" y="331"/>
                  </a:lnTo>
                  <a:lnTo>
                    <a:pt x="25" y="291"/>
                  </a:lnTo>
                  <a:lnTo>
                    <a:pt x="53" y="236"/>
                  </a:lnTo>
                  <a:lnTo>
                    <a:pt x="40" y="196"/>
                  </a:lnTo>
                  <a:lnTo>
                    <a:pt x="97" y="4"/>
                  </a:lnTo>
                  <a:lnTo>
                    <a:pt x="110" y="4"/>
                  </a:lnTo>
                  <a:lnTo>
                    <a:pt x="114" y="29"/>
                  </a:lnTo>
                  <a:lnTo>
                    <a:pt x="171" y="8"/>
                  </a:lnTo>
                  <a:lnTo>
                    <a:pt x="173" y="0"/>
                  </a:lnTo>
                  <a:lnTo>
                    <a:pt x="219" y="10"/>
                  </a:lnTo>
                  <a:lnTo>
                    <a:pt x="293" y="198"/>
                  </a:lnTo>
                  <a:lnTo>
                    <a:pt x="327" y="200"/>
                  </a:lnTo>
                  <a:lnTo>
                    <a:pt x="390" y="270"/>
                  </a:lnTo>
                  <a:lnTo>
                    <a:pt x="380" y="283"/>
                  </a:lnTo>
                  <a:lnTo>
                    <a:pt x="399" y="283"/>
                  </a:lnTo>
                  <a:lnTo>
                    <a:pt x="386" y="318"/>
                  </a:lnTo>
                  <a:lnTo>
                    <a:pt x="356" y="340"/>
                  </a:lnTo>
                  <a:lnTo>
                    <a:pt x="322" y="357"/>
                  </a:lnTo>
                  <a:lnTo>
                    <a:pt x="318" y="380"/>
                  </a:lnTo>
                  <a:lnTo>
                    <a:pt x="299" y="359"/>
                  </a:lnTo>
                  <a:lnTo>
                    <a:pt x="268" y="384"/>
                  </a:lnTo>
                  <a:lnTo>
                    <a:pt x="253" y="384"/>
                  </a:lnTo>
                  <a:lnTo>
                    <a:pt x="240" y="369"/>
                  </a:lnTo>
                  <a:lnTo>
                    <a:pt x="232" y="443"/>
                  </a:lnTo>
                  <a:lnTo>
                    <a:pt x="204" y="454"/>
                  </a:lnTo>
                  <a:lnTo>
                    <a:pt x="190" y="483"/>
                  </a:lnTo>
                  <a:lnTo>
                    <a:pt x="173" y="483"/>
                  </a:lnTo>
                  <a:lnTo>
                    <a:pt x="133" y="527"/>
                  </a:lnTo>
                  <a:lnTo>
                    <a:pt x="131" y="561"/>
                  </a:lnTo>
                  <a:lnTo>
                    <a:pt x="122" y="574"/>
                  </a:lnTo>
                  <a:lnTo>
                    <a:pt x="110" y="610"/>
                  </a:lnTo>
                  <a:lnTo>
                    <a:pt x="74" y="561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solidFill>
                  <a:schemeClr val="bg1"/>
                </a:solidFill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3" name="Google Shape;2913;p71" title="DE">
              <a:extLst>
                <a:ext uri="{FF2B5EF4-FFF2-40B4-BE49-F238E27FC236}">
                  <a16:creationId xmlns:a16="http://schemas.microsoft.com/office/drawing/2014/main" id="{91763CEF-A0E4-5660-DCB1-BB4174662EDE}"/>
                </a:ext>
              </a:extLst>
            </p:cNvPr>
            <p:cNvSpPr/>
            <p:nvPr/>
          </p:nvSpPr>
          <p:spPr>
            <a:xfrm>
              <a:off x="6573098" y="3939476"/>
              <a:ext cx="114288" cy="192087"/>
            </a:xfrm>
            <a:custGeom>
              <a:avLst/>
              <a:gdLst/>
              <a:ahLst/>
              <a:cxnLst/>
              <a:rect l="l" t="t" r="r" b="b"/>
              <a:pathLst>
                <a:path w="64" h="107" extrusionOk="0">
                  <a:moveTo>
                    <a:pt x="0" y="14"/>
                  </a:moveTo>
                  <a:lnTo>
                    <a:pt x="1" y="9"/>
                  </a:lnTo>
                  <a:lnTo>
                    <a:pt x="4" y="4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19" y="3"/>
                  </a:lnTo>
                  <a:lnTo>
                    <a:pt x="16" y="4"/>
                  </a:lnTo>
                  <a:lnTo>
                    <a:pt x="16" y="9"/>
                  </a:lnTo>
                  <a:lnTo>
                    <a:pt x="14" y="14"/>
                  </a:lnTo>
                  <a:lnTo>
                    <a:pt x="11" y="18"/>
                  </a:lnTo>
                  <a:lnTo>
                    <a:pt x="15" y="23"/>
                  </a:lnTo>
                  <a:lnTo>
                    <a:pt x="15" y="27"/>
                  </a:lnTo>
                  <a:lnTo>
                    <a:pt x="17" y="32"/>
                  </a:lnTo>
                  <a:lnTo>
                    <a:pt x="21" y="37"/>
                  </a:lnTo>
                  <a:lnTo>
                    <a:pt x="26" y="41"/>
                  </a:lnTo>
                  <a:lnTo>
                    <a:pt x="30" y="44"/>
                  </a:lnTo>
                  <a:lnTo>
                    <a:pt x="30" y="51"/>
                  </a:lnTo>
                  <a:lnTo>
                    <a:pt x="33" y="58"/>
                  </a:lnTo>
                  <a:lnTo>
                    <a:pt x="39" y="62"/>
                  </a:lnTo>
                  <a:lnTo>
                    <a:pt x="40" y="67"/>
                  </a:lnTo>
                  <a:lnTo>
                    <a:pt x="49" y="75"/>
                  </a:lnTo>
                  <a:lnTo>
                    <a:pt x="55" y="73"/>
                  </a:lnTo>
                  <a:lnTo>
                    <a:pt x="56" y="76"/>
                  </a:lnTo>
                  <a:lnTo>
                    <a:pt x="55" y="81"/>
                  </a:lnTo>
                  <a:lnTo>
                    <a:pt x="55" y="86"/>
                  </a:lnTo>
                  <a:lnTo>
                    <a:pt x="56" y="86"/>
                  </a:lnTo>
                  <a:lnTo>
                    <a:pt x="53" y="91"/>
                  </a:lnTo>
                  <a:lnTo>
                    <a:pt x="55" y="90"/>
                  </a:lnTo>
                  <a:lnTo>
                    <a:pt x="60" y="88"/>
                  </a:lnTo>
                  <a:lnTo>
                    <a:pt x="64" y="99"/>
                  </a:lnTo>
                  <a:lnTo>
                    <a:pt x="63" y="99"/>
                  </a:lnTo>
                  <a:lnTo>
                    <a:pt x="60" y="100"/>
                  </a:lnTo>
                  <a:lnTo>
                    <a:pt x="26" y="107"/>
                  </a:lnTo>
                  <a:lnTo>
                    <a:pt x="24" y="102"/>
                  </a:lnTo>
                  <a:lnTo>
                    <a:pt x="15" y="68"/>
                  </a:lnTo>
                  <a:lnTo>
                    <a:pt x="0" y="14"/>
                  </a:ln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4" name="Google Shape;2914;p71" title="HI">
              <a:extLst>
                <a:ext uri="{FF2B5EF4-FFF2-40B4-BE49-F238E27FC236}">
                  <a16:creationId xmlns:a16="http://schemas.microsoft.com/office/drawing/2014/main" id="{BADF0CB6-437A-2C0E-47CB-6EEF74A78E7F}"/>
                </a:ext>
              </a:extLst>
            </p:cNvPr>
            <p:cNvSpPr/>
            <p:nvPr/>
          </p:nvSpPr>
          <p:spPr>
            <a:xfrm>
              <a:off x="2598413" y="5414263"/>
              <a:ext cx="47620" cy="68263"/>
            </a:xfrm>
            <a:custGeom>
              <a:avLst/>
              <a:gdLst/>
              <a:ahLst/>
              <a:cxnLst/>
              <a:rect l="l" t="t" r="r" b="b"/>
              <a:pathLst>
                <a:path w="44" h="64" extrusionOk="0">
                  <a:moveTo>
                    <a:pt x="0" y="64"/>
                  </a:moveTo>
                  <a:lnTo>
                    <a:pt x="0" y="45"/>
                  </a:lnTo>
                  <a:lnTo>
                    <a:pt x="25" y="0"/>
                  </a:lnTo>
                  <a:lnTo>
                    <a:pt x="44" y="13"/>
                  </a:lnTo>
                  <a:lnTo>
                    <a:pt x="23" y="64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5" name="Google Shape;2915;p71" title="HI">
              <a:extLst>
                <a:ext uri="{FF2B5EF4-FFF2-40B4-BE49-F238E27FC236}">
                  <a16:creationId xmlns:a16="http://schemas.microsoft.com/office/drawing/2014/main" id="{0C7045EE-8BA7-178B-2B83-F27845A8C6C6}"/>
                </a:ext>
              </a:extLst>
            </p:cNvPr>
            <p:cNvSpPr/>
            <p:nvPr/>
          </p:nvSpPr>
          <p:spPr>
            <a:xfrm>
              <a:off x="2666669" y="5353938"/>
              <a:ext cx="88891" cy="87313"/>
            </a:xfrm>
            <a:custGeom>
              <a:avLst/>
              <a:gdLst/>
              <a:ahLst/>
              <a:cxnLst/>
              <a:rect l="l" t="t" r="r" b="b"/>
              <a:pathLst>
                <a:path w="83" h="81" extrusionOk="0">
                  <a:moveTo>
                    <a:pt x="18" y="9"/>
                  </a:moveTo>
                  <a:lnTo>
                    <a:pt x="0" y="48"/>
                  </a:lnTo>
                  <a:lnTo>
                    <a:pt x="32" y="74"/>
                  </a:lnTo>
                  <a:lnTo>
                    <a:pt x="69" y="81"/>
                  </a:lnTo>
                  <a:lnTo>
                    <a:pt x="83" y="49"/>
                  </a:lnTo>
                  <a:lnTo>
                    <a:pt x="74" y="0"/>
                  </a:lnTo>
                  <a:lnTo>
                    <a:pt x="18" y="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6" name="Google Shape;2916;p71" title="HI">
              <a:extLst>
                <a:ext uri="{FF2B5EF4-FFF2-40B4-BE49-F238E27FC236}">
                  <a16:creationId xmlns:a16="http://schemas.microsoft.com/office/drawing/2014/main" id="{806E5ACC-2541-87C9-579D-428CB193923B}"/>
                </a:ext>
              </a:extLst>
            </p:cNvPr>
            <p:cNvSpPr/>
            <p:nvPr/>
          </p:nvSpPr>
          <p:spPr>
            <a:xfrm>
              <a:off x="2749210" y="5414263"/>
              <a:ext cx="131748" cy="98426"/>
            </a:xfrm>
            <a:custGeom>
              <a:avLst/>
              <a:gdLst/>
              <a:ahLst/>
              <a:cxnLst/>
              <a:rect l="l" t="t" r="r" b="b"/>
              <a:pathLst>
                <a:path w="123" h="91" extrusionOk="0">
                  <a:moveTo>
                    <a:pt x="0" y="32"/>
                  </a:moveTo>
                  <a:lnTo>
                    <a:pt x="84" y="0"/>
                  </a:lnTo>
                  <a:lnTo>
                    <a:pt x="100" y="39"/>
                  </a:lnTo>
                  <a:lnTo>
                    <a:pt x="116" y="48"/>
                  </a:lnTo>
                  <a:lnTo>
                    <a:pt x="123" y="80"/>
                  </a:lnTo>
                  <a:lnTo>
                    <a:pt x="81" y="85"/>
                  </a:lnTo>
                  <a:lnTo>
                    <a:pt x="51" y="91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7" name="Google Shape;2917;p71" title="HI">
              <a:extLst>
                <a:ext uri="{FF2B5EF4-FFF2-40B4-BE49-F238E27FC236}">
                  <a16:creationId xmlns:a16="http://schemas.microsoft.com/office/drawing/2014/main" id="{4013D689-0CDA-5CD1-A3BC-A55B25E176B8}"/>
                </a:ext>
              </a:extLst>
            </p:cNvPr>
            <p:cNvSpPr/>
            <p:nvPr/>
          </p:nvSpPr>
          <p:spPr>
            <a:xfrm>
              <a:off x="2885721" y="5488876"/>
              <a:ext cx="104764" cy="52387"/>
            </a:xfrm>
            <a:custGeom>
              <a:avLst/>
              <a:gdLst/>
              <a:ahLst/>
              <a:cxnLst/>
              <a:rect l="l" t="t" r="r" b="b"/>
              <a:pathLst>
                <a:path w="98" h="48" extrusionOk="0">
                  <a:moveTo>
                    <a:pt x="15" y="2"/>
                  </a:moveTo>
                  <a:lnTo>
                    <a:pt x="0" y="45"/>
                  </a:lnTo>
                  <a:lnTo>
                    <a:pt x="26" y="48"/>
                  </a:lnTo>
                  <a:lnTo>
                    <a:pt x="42" y="38"/>
                  </a:lnTo>
                  <a:lnTo>
                    <a:pt x="72" y="39"/>
                  </a:lnTo>
                  <a:lnTo>
                    <a:pt x="98" y="20"/>
                  </a:lnTo>
                  <a:lnTo>
                    <a:pt x="81" y="13"/>
                  </a:lnTo>
                  <a:lnTo>
                    <a:pt x="68" y="0"/>
                  </a:lnTo>
                  <a:lnTo>
                    <a:pt x="15" y="2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8" name="Google Shape;2918;p71" title="HI">
              <a:extLst>
                <a:ext uri="{FF2B5EF4-FFF2-40B4-BE49-F238E27FC236}">
                  <a16:creationId xmlns:a16="http://schemas.microsoft.com/office/drawing/2014/main" id="{2F569FC4-FBE5-9EFC-08F1-FFF2EBEC5C3C}"/>
                </a:ext>
              </a:extLst>
            </p:cNvPr>
            <p:cNvSpPr/>
            <p:nvPr/>
          </p:nvSpPr>
          <p:spPr>
            <a:xfrm>
              <a:off x="2915880" y="5561901"/>
              <a:ext cx="42859" cy="38100"/>
            </a:xfrm>
            <a:custGeom>
              <a:avLst/>
              <a:gdLst/>
              <a:ahLst/>
              <a:cxnLst/>
              <a:rect l="l" t="t" r="r" b="b"/>
              <a:pathLst>
                <a:path w="40" h="35" extrusionOk="0">
                  <a:moveTo>
                    <a:pt x="35" y="0"/>
                  </a:moveTo>
                  <a:lnTo>
                    <a:pt x="0" y="3"/>
                  </a:lnTo>
                  <a:lnTo>
                    <a:pt x="6" y="35"/>
                  </a:lnTo>
                  <a:lnTo>
                    <a:pt x="40" y="27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9" name="Google Shape;2919;p71" title="HI">
              <a:extLst>
                <a:ext uri="{FF2B5EF4-FFF2-40B4-BE49-F238E27FC236}">
                  <a16:creationId xmlns:a16="http://schemas.microsoft.com/office/drawing/2014/main" id="{5E7C95A9-2CF5-516D-E002-B2D72DD695E0}"/>
                </a:ext>
              </a:extLst>
            </p:cNvPr>
            <p:cNvSpPr/>
            <p:nvPr/>
          </p:nvSpPr>
          <p:spPr>
            <a:xfrm>
              <a:off x="2963500" y="5603176"/>
              <a:ext cx="28572" cy="36512"/>
            </a:xfrm>
            <a:custGeom>
              <a:avLst/>
              <a:gdLst/>
              <a:ahLst/>
              <a:cxnLst/>
              <a:rect l="l" t="t" r="r" b="b"/>
              <a:pathLst>
                <a:path w="27" h="34" extrusionOk="0">
                  <a:moveTo>
                    <a:pt x="0" y="13"/>
                  </a:moveTo>
                  <a:lnTo>
                    <a:pt x="27" y="0"/>
                  </a:lnTo>
                  <a:lnTo>
                    <a:pt x="27" y="30"/>
                  </a:lnTo>
                  <a:lnTo>
                    <a:pt x="9" y="34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0" name="Google Shape;2920;p71" title="HI">
              <a:extLst>
                <a:ext uri="{FF2B5EF4-FFF2-40B4-BE49-F238E27FC236}">
                  <a16:creationId xmlns:a16="http://schemas.microsoft.com/office/drawing/2014/main" id="{D66B0618-3916-FD12-6011-06F833CDDAC6}"/>
                </a:ext>
              </a:extLst>
            </p:cNvPr>
            <p:cNvSpPr/>
            <p:nvPr/>
          </p:nvSpPr>
          <p:spPr>
            <a:xfrm>
              <a:off x="3036517" y="5620638"/>
              <a:ext cx="177781" cy="212725"/>
            </a:xfrm>
            <a:custGeom>
              <a:avLst/>
              <a:gdLst/>
              <a:ahLst/>
              <a:cxnLst/>
              <a:rect l="l" t="t" r="r" b="b"/>
              <a:pathLst>
                <a:path w="167" h="197" extrusionOk="0">
                  <a:moveTo>
                    <a:pt x="28" y="0"/>
                  </a:moveTo>
                  <a:lnTo>
                    <a:pt x="0" y="75"/>
                  </a:lnTo>
                  <a:lnTo>
                    <a:pt x="20" y="112"/>
                  </a:lnTo>
                  <a:lnTo>
                    <a:pt x="20" y="179"/>
                  </a:lnTo>
                  <a:lnTo>
                    <a:pt x="60" y="197"/>
                  </a:lnTo>
                  <a:lnTo>
                    <a:pt x="78" y="158"/>
                  </a:lnTo>
                  <a:lnTo>
                    <a:pt x="129" y="149"/>
                  </a:lnTo>
                  <a:lnTo>
                    <a:pt x="167" y="106"/>
                  </a:lnTo>
                  <a:lnTo>
                    <a:pt x="127" y="39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1" name="Google Shape;2921;p71" title="HI">
              <a:extLst>
                <a:ext uri="{FF2B5EF4-FFF2-40B4-BE49-F238E27FC236}">
                  <a16:creationId xmlns:a16="http://schemas.microsoft.com/office/drawing/2014/main" id="{7162BCC4-D3D5-0089-905F-26C32D791485}"/>
                </a:ext>
              </a:extLst>
            </p:cNvPr>
            <p:cNvSpPr/>
            <p:nvPr/>
          </p:nvSpPr>
          <p:spPr>
            <a:xfrm>
              <a:off x="2973024" y="5520626"/>
              <a:ext cx="98415" cy="84137"/>
            </a:xfrm>
            <a:custGeom>
              <a:avLst/>
              <a:gdLst/>
              <a:ahLst/>
              <a:cxnLst/>
              <a:rect l="l" t="t" r="r" b="b"/>
              <a:pathLst>
                <a:path w="92" h="77" extrusionOk="0">
                  <a:moveTo>
                    <a:pt x="19" y="0"/>
                  </a:moveTo>
                  <a:lnTo>
                    <a:pt x="0" y="23"/>
                  </a:lnTo>
                  <a:lnTo>
                    <a:pt x="8" y="41"/>
                  </a:lnTo>
                  <a:lnTo>
                    <a:pt x="25" y="47"/>
                  </a:lnTo>
                  <a:lnTo>
                    <a:pt x="43" y="77"/>
                  </a:lnTo>
                  <a:lnTo>
                    <a:pt x="91" y="65"/>
                  </a:lnTo>
                  <a:lnTo>
                    <a:pt x="92" y="33"/>
                  </a:lnTo>
                  <a:lnTo>
                    <a:pt x="57" y="6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2" name="Google Shape;2922;p71" title="MD">
              <a:extLst>
                <a:ext uri="{FF2B5EF4-FFF2-40B4-BE49-F238E27FC236}">
                  <a16:creationId xmlns:a16="http://schemas.microsoft.com/office/drawing/2014/main" id="{9C644D6A-716A-5872-C727-5EDE2ED2A0C5}"/>
                </a:ext>
              </a:extLst>
            </p:cNvPr>
            <p:cNvSpPr txBox="1"/>
            <p:nvPr/>
          </p:nvSpPr>
          <p:spPr>
            <a:xfrm>
              <a:off x="6833954" y="5821797"/>
              <a:ext cx="457200" cy="21431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rPr lang="en-US" sz="1100" dirty="0">
                  <a:ea typeface="Verdana"/>
                  <a:cs typeface="Verdana"/>
                  <a:sym typeface="Verdana"/>
                </a:rPr>
                <a:t>MD</a:t>
              </a:r>
              <a:endParaRPr sz="3200" dirty="0"/>
            </a:p>
          </p:txBody>
        </p:sp>
        <p:sp>
          <p:nvSpPr>
            <p:cNvPr id="93" name="Google Shape;2923;p71" title="MA">
              <a:extLst>
                <a:ext uri="{FF2B5EF4-FFF2-40B4-BE49-F238E27FC236}">
                  <a16:creationId xmlns:a16="http://schemas.microsoft.com/office/drawing/2014/main" id="{CBA82854-D8B2-E3D4-6ABD-C3C551A22527}"/>
                </a:ext>
              </a:extLst>
            </p:cNvPr>
            <p:cNvSpPr txBox="1"/>
            <p:nvPr/>
          </p:nvSpPr>
          <p:spPr>
            <a:xfrm>
              <a:off x="6833954" y="4580372"/>
              <a:ext cx="457200" cy="22383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en-US"/>
              </a:defPPr>
              <a:lvl1pPr>
                <a:defRPr sz="3200">
                  <a:ea typeface="Verdana"/>
                </a:defRPr>
              </a:lvl1pPr>
            </a:lstStyle>
            <a:p>
              <a:pPr algn="ctr"/>
              <a:r>
                <a:rPr lang="en-US" sz="1100" dirty="0">
                  <a:sym typeface="Verdana"/>
                </a:rPr>
                <a:t>MA</a:t>
              </a:r>
              <a:endParaRPr sz="1100" dirty="0"/>
            </a:p>
          </p:txBody>
        </p:sp>
        <p:sp>
          <p:nvSpPr>
            <p:cNvPr id="94" name="Google Shape;2924;p71" title="RI">
              <a:extLst>
                <a:ext uri="{FF2B5EF4-FFF2-40B4-BE49-F238E27FC236}">
                  <a16:creationId xmlns:a16="http://schemas.microsoft.com/office/drawing/2014/main" id="{ABCF33E0-C804-EBFD-812E-8E96F8C35485}"/>
                </a:ext>
              </a:extLst>
            </p:cNvPr>
            <p:cNvSpPr txBox="1"/>
            <p:nvPr/>
          </p:nvSpPr>
          <p:spPr>
            <a:xfrm>
              <a:off x="6833954" y="4829609"/>
              <a:ext cx="457200" cy="22225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rPr lang="en-US" sz="1100" dirty="0">
                  <a:ea typeface="Verdana"/>
                  <a:cs typeface="Verdana"/>
                  <a:sym typeface="Verdana"/>
                </a:rPr>
                <a:t>RI</a:t>
              </a:r>
              <a:endParaRPr sz="3200" dirty="0"/>
            </a:p>
          </p:txBody>
        </p:sp>
        <p:sp>
          <p:nvSpPr>
            <p:cNvPr id="95" name="Google Shape;2925;p71" title="CT">
              <a:extLst>
                <a:ext uri="{FF2B5EF4-FFF2-40B4-BE49-F238E27FC236}">
                  <a16:creationId xmlns:a16="http://schemas.microsoft.com/office/drawing/2014/main" id="{767DB193-597F-558E-ABB1-F956E7FF0D36}"/>
                </a:ext>
              </a:extLst>
            </p:cNvPr>
            <p:cNvSpPr txBox="1"/>
            <p:nvPr/>
          </p:nvSpPr>
          <p:spPr>
            <a:xfrm>
              <a:off x="6833954" y="5077259"/>
              <a:ext cx="457200" cy="22225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rPr lang="en-US" sz="1100" dirty="0">
                  <a:ea typeface="Verdana"/>
                  <a:cs typeface="Verdana"/>
                  <a:sym typeface="Verdana"/>
                </a:rPr>
                <a:t>CT</a:t>
              </a:r>
              <a:endParaRPr sz="3200" dirty="0"/>
            </a:p>
          </p:txBody>
        </p:sp>
        <p:sp>
          <p:nvSpPr>
            <p:cNvPr id="96" name="Google Shape;2927;p71" title="DE">
              <a:extLst>
                <a:ext uri="{FF2B5EF4-FFF2-40B4-BE49-F238E27FC236}">
                  <a16:creationId xmlns:a16="http://schemas.microsoft.com/office/drawing/2014/main" id="{DAC6AE0B-BBB7-34FD-3DEA-73E55379297E}"/>
                </a:ext>
              </a:extLst>
            </p:cNvPr>
            <p:cNvSpPr txBox="1"/>
            <p:nvPr/>
          </p:nvSpPr>
          <p:spPr>
            <a:xfrm>
              <a:off x="6833954" y="5572560"/>
              <a:ext cx="457200" cy="22383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rPr lang="en-US" sz="1100" dirty="0">
                  <a:ea typeface="Verdana"/>
                  <a:cs typeface="Verdana"/>
                  <a:sym typeface="Verdana"/>
                </a:rPr>
                <a:t>DE</a:t>
              </a:r>
              <a:endParaRPr sz="3200" dirty="0"/>
            </a:p>
          </p:txBody>
        </p:sp>
        <p:sp>
          <p:nvSpPr>
            <p:cNvPr id="97" name="Google Shape;2928;p71" title="NJ">
              <a:extLst>
                <a:ext uri="{FF2B5EF4-FFF2-40B4-BE49-F238E27FC236}">
                  <a16:creationId xmlns:a16="http://schemas.microsoft.com/office/drawing/2014/main" id="{2320285F-C9C0-EA4F-5605-2A48F5053707}"/>
                </a:ext>
              </a:extLst>
            </p:cNvPr>
            <p:cNvSpPr txBox="1"/>
            <p:nvPr/>
          </p:nvSpPr>
          <p:spPr>
            <a:xfrm>
              <a:off x="6833954" y="5324909"/>
              <a:ext cx="457200" cy="22383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rPr lang="en-US" sz="1100" dirty="0">
                  <a:ea typeface="Verdana"/>
                  <a:cs typeface="Verdana"/>
                  <a:sym typeface="Verdana"/>
                </a:rPr>
                <a:t>NJ </a:t>
              </a:r>
              <a:endParaRPr sz="3200" dirty="0"/>
            </a:p>
          </p:txBody>
        </p:sp>
        <p:grpSp>
          <p:nvGrpSpPr>
            <p:cNvPr id="98" name="Google Shape;2929;p71">
              <a:extLst>
                <a:ext uri="{FF2B5EF4-FFF2-40B4-BE49-F238E27FC236}">
                  <a16:creationId xmlns:a16="http://schemas.microsoft.com/office/drawing/2014/main" id="{4C5B39EA-9019-DB5E-1C09-66D8CAC4516A}"/>
                </a:ext>
              </a:extLst>
            </p:cNvPr>
            <p:cNvGrpSpPr/>
            <p:nvPr/>
          </p:nvGrpSpPr>
          <p:grpSpPr>
            <a:xfrm>
              <a:off x="1696975" y="2699638"/>
              <a:ext cx="5590151" cy="3181350"/>
              <a:chOff x="1881270" y="2615379"/>
              <a:chExt cx="5590151" cy="3181350"/>
            </a:xfrm>
          </p:grpSpPr>
          <p:sp>
            <p:nvSpPr>
              <p:cNvPr id="99" name="Google Shape;2930;p71">
                <a:extLst>
                  <a:ext uri="{FF2B5EF4-FFF2-40B4-BE49-F238E27FC236}">
                    <a16:creationId xmlns:a16="http://schemas.microsoft.com/office/drawing/2014/main" id="{15C0E288-B3DB-CCCE-A219-CE7CB4F66D25}"/>
                  </a:ext>
                </a:extLst>
              </p:cNvPr>
              <p:cNvSpPr txBox="1"/>
              <p:nvPr/>
            </p:nvSpPr>
            <p:spPr>
              <a:xfrm>
                <a:off x="7123759" y="3202923"/>
                <a:ext cx="347662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NH</a:t>
                </a:r>
                <a:endParaRPr sz="3200" dirty="0"/>
              </a:p>
            </p:txBody>
          </p:sp>
          <p:sp>
            <p:nvSpPr>
              <p:cNvPr id="100" name="Google Shape;2931;p71">
                <a:extLst>
                  <a:ext uri="{FF2B5EF4-FFF2-40B4-BE49-F238E27FC236}">
                    <a16:creationId xmlns:a16="http://schemas.microsoft.com/office/drawing/2014/main" id="{885B62B3-F2F8-8F98-196E-ED6532A93AD7}"/>
                  </a:ext>
                </a:extLst>
              </p:cNvPr>
              <p:cNvSpPr txBox="1"/>
              <p:nvPr/>
            </p:nvSpPr>
            <p:spPr>
              <a:xfrm>
                <a:off x="6711888" y="2883666"/>
                <a:ext cx="319088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VT</a:t>
                </a:r>
                <a:endParaRPr sz="3200" dirty="0"/>
              </a:p>
            </p:txBody>
          </p:sp>
          <p:sp>
            <p:nvSpPr>
              <p:cNvPr id="101" name="Google Shape;2933;p71">
                <a:extLst>
                  <a:ext uri="{FF2B5EF4-FFF2-40B4-BE49-F238E27FC236}">
                    <a16:creationId xmlns:a16="http://schemas.microsoft.com/office/drawing/2014/main" id="{2A0DCC13-F4BC-CCC1-A428-98402A635DBA}"/>
                  </a:ext>
                </a:extLst>
              </p:cNvPr>
              <p:cNvSpPr txBox="1"/>
              <p:nvPr/>
            </p:nvSpPr>
            <p:spPr>
              <a:xfrm>
                <a:off x="6074573" y="4033605"/>
                <a:ext cx="364202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WV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02" name="Google Shape;2934;p71">
                <a:extLst>
                  <a:ext uri="{FF2B5EF4-FFF2-40B4-BE49-F238E27FC236}">
                    <a16:creationId xmlns:a16="http://schemas.microsoft.com/office/drawing/2014/main" id="{ABCDA9E4-0D14-3BE6-9A67-0868F99398E1}"/>
                  </a:ext>
                </a:extLst>
              </p:cNvPr>
              <p:cNvSpPr txBox="1"/>
              <p:nvPr/>
            </p:nvSpPr>
            <p:spPr>
              <a:xfrm>
                <a:off x="6361587" y="4112848"/>
                <a:ext cx="395805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VA</a:t>
                </a:r>
                <a:endParaRPr sz="3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3" name="Google Shape;2935;p71">
                <a:extLst>
                  <a:ext uri="{FF2B5EF4-FFF2-40B4-BE49-F238E27FC236}">
                    <a16:creationId xmlns:a16="http://schemas.microsoft.com/office/drawing/2014/main" id="{9F92ED3B-EFBD-8FD6-8794-2F0C3E3F9438}"/>
                  </a:ext>
                </a:extLst>
              </p:cNvPr>
              <p:cNvSpPr txBox="1"/>
              <p:nvPr/>
            </p:nvSpPr>
            <p:spPr>
              <a:xfrm>
                <a:off x="6362326" y="3664133"/>
                <a:ext cx="32573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PA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04" name="Google Shape;2936;p71">
                <a:extLst>
                  <a:ext uri="{FF2B5EF4-FFF2-40B4-BE49-F238E27FC236}">
                    <a16:creationId xmlns:a16="http://schemas.microsoft.com/office/drawing/2014/main" id="{6E002552-9220-3CE8-2AC8-341BB5572C08}"/>
                  </a:ext>
                </a:extLst>
              </p:cNvPr>
              <p:cNvSpPr txBox="1"/>
              <p:nvPr/>
            </p:nvSpPr>
            <p:spPr>
              <a:xfrm>
                <a:off x="6580095" y="3322130"/>
                <a:ext cx="326991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NY</a:t>
                </a:r>
                <a:endParaRPr sz="3200" dirty="0"/>
              </a:p>
            </p:txBody>
          </p:sp>
          <p:sp>
            <p:nvSpPr>
              <p:cNvPr id="105" name="Google Shape;2937;p71">
                <a:extLst>
                  <a:ext uri="{FF2B5EF4-FFF2-40B4-BE49-F238E27FC236}">
                    <a16:creationId xmlns:a16="http://schemas.microsoft.com/office/drawing/2014/main" id="{ABD0A971-BF80-A9FD-6852-5B08E7E113B6}"/>
                  </a:ext>
                </a:extLst>
              </p:cNvPr>
              <p:cNvSpPr txBox="1"/>
              <p:nvPr/>
            </p:nvSpPr>
            <p:spPr>
              <a:xfrm>
                <a:off x="7087747" y="2810913"/>
                <a:ext cx="346039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ME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06" name="Google Shape;2938;p71">
                <a:extLst>
                  <a:ext uri="{FF2B5EF4-FFF2-40B4-BE49-F238E27FC236}">
                    <a16:creationId xmlns:a16="http://schemas.microsoft.com/office/drawing/2014/main" id="{57AC2824-4511-5868-01FA-7AC16A1AC3C2}"/>
                  </a:ext>
                </a:extLst>
              </p:cNvPr>
              <p:cNvSpPr txBox="1"/>
              <p:nvPr/>
            </p:nvSpPr>
            <p:spPr>
              <a:xfrm>
                <a:off x="6287868" y="4420096"/>
                <a:ext cx="33651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NC</a:t>
                </a:r>
                <a:endParaRPr sz="3200" dirty="0"/>
              </a:p>
            </p:txBody>
          </p:sp>
          <p:sp>
            <p:nvSpPr>
              <p:cNvPr id="107" name="Google Shape;2939;p71">
                <a:extLst>
                  <a:ext uri="{FF2B5EF4-FFF2-40B4-BE49-F238E27FC236}">
                    <a16:creationId xmlns:a16="http://schemas.microsoft.com/office/drawing/2014/main" id="{31087541-FDD4-0A29-BC0B-442215C3DA36}"/>
                  </a:ext>
                </a:extLst>
              </p:cNvPr>
              <p:cNvSpPr txBox="1"/>
              <p:nvPr/>
            </p:nvSpPr>
            <p:spPr>
              <a:xfrm>
                <a:off x="6208456" y="4668473"/>
                <a:ext cx="326432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SC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08" name="Google Shape;2940;p71">
                <a:extLst>
                  <a:ext uri="{FF2B5EF4-FFF2-40B4-BE49-F238E27FC236}">
                    <a16:creationId xmlns:a16="http://schemas.microsoft.com/office/drawing/2014/main" id="{82D78E9B-0E3F-58A2-3243-EA9B19EE5A5A}"/>
                  </a:ext>
                </a:extLst>
              </p:cNvPr>
              <p:cNvSpPr txBox="1"/>
              <p:nvPr/>
            </p:nvSpPr>
            <p:spPr>
              <a:xfrm>
                <a:off x="5916106" y="4883917"/>
                <a:ext cx="33855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GA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09" name="Google Shape;2941;p71">
                <a:extLst>
                  <a:ext uri="{FF2B5EF4-FFF2-40B4-BE49-F238E27FC236}">
                    <a16:creationId xmlns:a16="http://schemas.microsoft.com/office/drawing/2014/main" id="{30DFF2A7-6620-9493-FAF1-3E0926D18075}"/>
                  </a:ext>
                </a:extLst>
              </p:cNvPr>
              <p:cNvSpPr txBox="1"/>
              <p:nvPr/>
            </p:nvSpPr>
            <p:spPr>
              <a:xfrm>
                <a:off x="5552607" y="4471167"/>
                <a:ext cx="326991" cy="21431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TN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10" name="Google Shape;2942;p71">
                <a:extLst>
                  <a:ext uri="{FF2B5EF4-FFF2-40B4-BE49-F238E27FC236}">
                    <a16:creationId xmlns:a16="http://schemas.microsoft.com/office/drawing/2014/main" id="{62EE15D4-1F45-5534-27EE-072EFF632407}"/>
                  </a:ext>
                </a:extLst>
              </p:cNvPr>
              <p:cNvSpPr txBox="1"/>
              <p:nvPr/>
            </p:nvSpPr>
            <p:spPr>
              <a:xfrm>
                <a:off x="5687329" y="4207304"/>
                <a:ext cx="32573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KY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11" name="Google Shape;2943;p71">
                <a:extLst>
                  <a:ext uri="{FF2B5EF4-FFF2-40B4-BE49-F238E27FC236}">
                    <a16:creationId xmlns:a16="http://schemas.microsoft.com/office/drawing/2014/main" id="{06B41042-2B82-51AC-7CBB-2E2229A3EEA0}"/>
                  </a:ext>
                </a:extLst>
              </p:cNvPr>
              <p:cNvSpPr txBox="1"/>
              <p:nvPr/>
            </p:nvSpPr>
            <p:spPr>
              <a:xfrm>
                <a:off x="5514703" y="3904429"/>
                <a:ext cx="303180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IN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12" name="Google Shape;2944;p71">
                <a:extLst>
                  <a:ext uri="{FF2B5EF4-FFF2-40B4-BE49-F238E27FC236}">
                    <a16:creationId xmlns:a16="http://schemas.microsoft.com/office/drawing/2014/main" id="{BA6C8FC1-5C54-264E-3615-9C80C72AFB0B}"/>
                  </a:ext>
                </a:extLst>
              </p:cNvPr>
              <p:cNvSpPr txBox="1"/>
              <p:nvPr/>
            </p:nvSpPr>
            <p:spPr>
              <a:xfrm>
                <a:off x="5608163" y="3467867"/>
                <a:ext cx="31905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MI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13" name="Google Shape;2945;p71">
                <a:extLst>
                  <a:ext uri="{FF2B5EF4-FFF2-40B4-BE49-F238E27FC236}">
                    <a16:creationId xmlns:a16="http://schemas.microsoft.com/office/drawing/2014/main" id="{6D12425C-4F87-80FA-46BE-438BEAE6A28B}"/>
                  </a:ext>
                </a:extLst>
              </p:cNvPr>
              <p:cNvSpPr txBox="1"/>
              <p:nvPr/>
            </p:nvSpPr>
            <p:spPr>
              <a:xfrm>
                <a:off x="5065295" y="3302767"/>
                <a:ext cx="329287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WI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14" name="Google Shape;2946;p71">
                <a:extLst>
                  <a:ext uri="{FF2B5EF4-FFF2-40B4-BE49-F238E27FC236}">
                    <a16:creationId xmlns:a16="http://schemas.microsoft.com/office/drawing/2014/main" id="{9DFDD482-5E64-C160-EB1D-C37E9AB44A78}"/>
                  </a:ext>
                </a:extLst>
              </p:cNvPr>
              <p:cNvSpPr txBox="1"/>
              <p:nvPr/>
            </p:nvSpPr>
            <p:spPr>
              <a:xfrm>
                <a:off x="4590683" y="3093217"/>
                <a:ext cx="357150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MN</a:t>
                </a:r>
                <a:endParaRPr sz="3200" dirty="0"/>
              </a:p>
            </p:txBody>
          </p:sp>
          <p:sp>
            <p:nvSpPr>
              <p:cNvPr id="115" name="Google Shape;2947;p71">
                <a:extLst>
                  <a:ext uri="{FF2B5EF4-FFF2-40B4-BE49-F238E27FC236}">
                    <a16:creationId xmlns:a16="http://schemas.microsoft.com/office/drawing/2014/main" id="{44E577F3-5A13-F294-C9FD-0A2DF0A368AB}"/>
                  </a:ext>
                </a:extLst>
              </p:cNvPr>
              <p:cNvSpPr txBox="1"/>
              <p:nvPr/>
            </p:nvSpPr>
            <p:spPr>
              <a:xfrm>
                <a:off x="5199274" y="3904429"/>
                <a:ext cx="287307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IL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16" name="Google Shape;2948;p71">
                <a:extLst>
                  <a:ext uri="{FF2B5EF4-FFF2-40B4-BE49-F238E27FC236}">
                    <a16:creationId xmlns:a16="http://schemas.microsoft.com/office/drawing/2014/main" id="{6AB70E16-B23B-FC4F-C8A3-0C56EABCA9A4}"/>
                  </a:ext>
                </a:extLst>
              </p:cNvPr>
              <p:cNvSpPr txBox="1"/>
              <p:nvPr/>
            </p:nvSpPr>
            <p:spPr>
              <a:xfrm>
                <a:off x="4841494" y="5127540"/>
                <a:ext cx="392055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LA**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17" name="Google Shape;2949;p71">
                <a:extLst>
                  <a:ext uri="{FF2B5EF4-FFF2-40B4-BE49-F238E27FC236}">
                    <a16:creationId xmlns:a16="http://schemas.microsoft.com/office/drawing/2014/main" id="{A17DE5F5-4FED-2F35-FA4B-1DB10FBA0F4D}"/>
                  </a:ext>
                </a:extLst>
              </p:cNvPr>
              <p:cNvSpPr txBox="1"/>
              <p:nvPr/>
            </p:nvSpPr>
            <p:spPr>
              <a:xfrm>
                <a:off x="4100195" y="5087117"/>
                <a:ext cx="32573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TX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18" name="Google Shape;2950;p71">
                <a:extLst>
                  <a:ext uri="{FF2B5EF4-FFF2-40B4-BE49-F238E27FC236}">
                    <a16:creationId xmlns:a16="http://schemas.microsoft.com/office/drawing/2014/main" id="{1593807F-91E0-E302-3BDB-F4902E2E1EB2}"/>
                  </a:ext>
                </a:extLst>
              </p:cNvPr>
              <p:cNvSpPr txBox="1"/>
              <p:nvPr/>
            </p:nvSpPr>
            <p:spPr>
              <a:xfrm>
                <a:off x="4301787" y="4556892"/>
                <a:ext cx="423817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OK**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19" name="Google Shape;2951;p71">
                <a:extLst>
                  <a:ext uri="{FF2B5EF4-FFF2-40B4-BE49-F238E27FC236}">
                    <a16:creationId xmlns:a16="http://schemas.microsoft.com/office/drawing/2014/main" id="{B7626029-1A95-C82E-EA23-76A89CE37DA1}"/>
                  </a:ext>
                </a:extLst>
              </p:cNvPr>
              <p:cNvSpPr txBox="1"/>
              <p:nvPr/>
            </p:nvSpPr>
            <p:spPr>
              <a:xfrm>
                <a:off x="2650959" y="3280542"/>
                <a:ext cx="306895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ID</a:t>
                </a:r>
                <a:endParaRPr sz="3200" dirty="0"/>
              </a:p>
            </p:txBody>
          </p:sp>
          <p:sp>
            <p:nvSpPr>
              <p:cNvPr id="120" name="Google Shape;2952;p71">
                <a:extLst>
                  <a:ext uri="{FF2B5EF4-FFF2-40B4-BE49-F238E27FC236}">
                    <a16:creationId xmlns:a16="http://schemas.microsoft.com/office/drawing/2014/main" id="{482431C4-70FF-4E11-32B2-BD6B47D75741}"/>
                  </a:ext>
                </a:extLst>
              </p:cNvPr>
              <p:cNvSpPr txBox="1"/>
              <p:nvPr/>
            </p:nvSpPr>
            <p:spPr>
              <a:xfrm>
                <a:off x="2213423" y="3780604"/>
                <a:ext cx="33855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just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solidFill>
                      <a:schemeClr val="bg1"/>
                    </a:solidFill>
                    <a:ea typeface="Verdana"/>
                    <a:cs typeface="Verdana"/>
                    <a:sym typeface="Verdana"/>
                  </a:rPr>
                  <a:t>NV</a:t>
                </a:r>
                <a:endParaRPr sz="3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1" name="Google Shape;2953;p71">
                <a:extLst>
                  <a:ext uri="{FF2B5EF4-FFF2-40B4-BE49-F238E27FC236}">
                    <a16:creationId xmlns:a16="http://schemas.microsoft.com/office/drawing/2014/main" id="{D30238D2-E66B-6EF9-16AA-00E313270280}"/>
                  </a:ext>
                </a:extLst>
              </p:cNvPr>
              <p:cNvSpPr txBox="1"/>
              <p:nvPr/>
            </p:nvSpPr>
            <p:spPr>
              <a:xfrm>
                <a:off x="2006502" y="3096840"/>
                <a:ext cx="33855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OR</a:t>
                </a:r>
                <a:endParaRPr sz="3200" dirty="0"/>
              </a:p>
            </p:txBody>
          </p:sp>
          <p:sp>
            <p:nvSpPr>
              <p:cNvPr id="122" name="Google Shape;2954;p71">
                <a:extLst>
                  <a:ext uri="{FF2B5EF4-FFF2-40B4-BE49-F238E27FC236}">
                    <a16:creationId xmlns:a16="http://schemas.microsoft.com/office/drawing/2014/main" id="{A19E10DD-CF79-8441-34E4-CE22CC7477D0}"/>
                  </a:ext>
                </a:extLst>
              </p:cNvPr>
              <p:cNvSpPr txBox="1"/>
              <p:nvPr/>
            </p:nvSpPr>
            <p:spPr>
              <a:xfrm>
                <a:off x="2169997" y="2615379"/>
                <a:ext cx="364202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WA</a:t>
                </a:r>
                <a:endParaRPr sz="3200" dirty="0"/>
              </a:p>
            </p:txBody>
          </p:sp>
          <p:sp>
            <p:nvSpPr>
              <p:cNvPr id="123" name="Google Shape;2955;p71">
                <a:extLst>
                  <a:ext uri="{FF2B5EF4-FFF2-40B4-BE49-F238E27FC236}">
                    <a16:creationId xmlns:a16="http://schemas.microsoft.com/office/drawing/2014/main" id="{9223C8F1-4B8A-0366-A23D-98DC210317B4}"/>
                  </a:ext>
                </a:extLst>
              </p:cNvPr>
              <p:cNvSpPr txBox="1"/>
              <p:nvPr/>
            </p:nvSpPr>
            <p:spPr>
              <a:xfrm>
                <a:off x="1881270" y="4074288"/>
                <a:ext cx="33855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just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solidFill>
                      <a:schemeClr val="bg1"/>
                    </a:solidFill>
                    <a:ea typeface="Verdana"/>
                    <a:cs typeface="Verdana"/>
                    <a:sym typeface="Verdana"/>
                  </a:rPr>
                  <a:t>CA</a:t>
                </a:r>
                <a:endParaRPr sz="3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4" name="Google Shape;2956;p71">
                <a:extLst>
                  <a:ext uri="{FF2B5EF4-FFF2-40B4-BE49-F238E27FC236}">
                    <a16:creationId xmlns:a16="http://schemas.microsoft.com/office/drawing/2014/main" id="{16CBE425-E211-7702-9F01-4C7D26951E7F}"/>
                  </a:ext>
                </a:extLst>
              </p:cNvPr>
              <p:cNvSpPr txBox="1"/>
              <p:nvPr/>
            </p:nvSpPr>
            <p:spPr>
              <a:xfrm>
                <a:off x="2659935" y="4550162"/>
                <a:ext cx="379952" cy="2142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AZ</a:t>
                </a:r>
                <a:endParaRPr sz="3200" dirty="0"/>
              </a:p>
            </p:txBody>
          </p:sp>
          <p:sp>
            <p:nvSpPr>
              <p:cNvPr id="125" name="Google Shape;2957;p71">
                <a:extLst>
                  <a:ext uri="{FF2B5EF4-FFF2-40B4-BE49-F238E27FC236}">
                    <a16:creationId xmlns:a16="http://schemas.microsoft.com/office/drawing/2014/main" id="{B7C54F20-0FF7-49F6-5C0C-A041F7AA284E}"/>
                  </a:ext>
                </a:extLst>
              </p:cNvPr>
              <p:cNvSpPr txBox="1"/>
              <p:nvPr/>
            </p:nvSpPr>
            <p:spPr>
              <a:xfrm>
                <a:off x="3338275" y="4647379"/>
                <a:ext cx="357151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NM</a:t>
                </a:r>
                <a:endParaRPr sz="3200" dirty="0"/>
              </a:p>
            </p:txBody>
          </p:sp>
          <p:sp>
            <p:nvSpPr>
              <p:cNvPr id="126" name="Google Shape;2958;p71">
                <a:extLst>
                  <a:ext uri="{FF2B5EF4-FFF2-40B4-BE49-F238E27FC236}">
                    <a16:creationId xmlns:a16="http://schemas.microsoft.com/office/drawing/2014/main" id="{706044AB-ED9F-6C46-FD92-B3BD6493DD81}"/>
                  </a:ext>
                </a:extLst>
              </p:cNvPr>
              <p:cNvSpPr txBox="1"/>
              <p:nvPr/>
            </p:nvSpPr>
            <p:spPr>
              <a:xfrm>
                <a:off x="3417416" y="4034604"/>
                <a:ext cx="33855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CO*</a:t>
                </a:r>
                <a:endParaRPr sz="3200" dirty="0"/>
              </a:p>
            </p:txBody>
          </p:sp>
          <p:sp>
            <p:nvSpPr>
              <p:cNvPr id="127" name="Google Shape;2959;p71">
                <a:extLst>
                  <a:ext uri="{FF2B5EF4-FFF2-40B4-BE49-F238E27FC236}">
                    <a16:creationId xmlns:a16="http://schemas.microsoft.com/office/drawing/2014/main" id="{696D8744-A22F-5A35-8B41-9F2E19E33A0A}"/>
                  </a:ext>
                </a:extLst>
              </p:cNvPr>
              <p:cNvSpPr txBox="1"/>
              <p:nvPr/>
            </p:nvSpPr>
            <p:spPr>
              <a:xfrm>
                <a:off x="3266845" y="3467867"/>
                <a:ext cx="35397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WY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28" name="Google Shape;2960;p71">
                <a:extLst>
                  <a:ext uri="{FF2B5EF4-FFF2-40B4-BE49-F238E27FC236}">
                    <a16:creationId xmlns:a16="http://schemas.microsoft.com/office/drawing/2014/main" id="{3E794E15-6A07-7B3F-00E8-DA1B1C1AAD7E}"/>
                  </a:ext>
                </a:extLst>
              </p:cNvPr>
              <p:cNvSpPr txBox="1"/>
              <p:nvPr/>
            </p:nvSpPr>
            <p:spPr>
              <a:xfrm>
                <a:off x="3187478" y="2875729"/>
                <a:ext cx="342864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MT</a:t>
                </a:r>
                <a:endParaRPr sz="3200" dirty="0"/>
              </a:p>
            </p:txBody>
          </p:sp>
          <p:sp>
            <p:nvSpPr>
              <p:cNvPr id="129" name="Google Shape;2961;p71">
                <a:extLst>
                  <a:ext uri="{FF2B5EF4-FFF2-40B4-BE49-F238E27FC236}">
                    <a16:creationId xmlns:a16="http://schemas.microsoft.com/office/drawing/2014/main" id="{DDBF0D61-178B-F609-4CB7-913C88B695AF}"/>
                  </a:ext>
                </a:extLst>
              </p:cNvPr>
              <p:cNvSpPr txBox="1"/>
              <p:nvPr/>
            </p:nvSpPr>
            <p:spPr>
              <a:xfrm>
                <a:off x="4027178" y="2894779"/>
                <a:ext cx="341277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ND</a:t>
                </a:r>
                <a:endParaRPr sz="3200" dirty="0"/>
              </a:p>
            </p:txBody>
          </p:sp>
          <p:sp>
            <p:nvSpPr>
              <p:cNvPr id="130" name="Google Shape;2962;p71">
                <a:extLst>
                  <a:ext uri="{FF2B5EF4-FFF2-40B4-BE49-F238E27FC236}">
                    <a16:creationId xmlns:a16="http://schemas.microsoft.com/office/drawing/2014/main" id="{8D6A7CDE-9871-8F37-DA67-793004B8C972}"/>
                  </a:ext>
                </a:extLst>
              </p:cNvPr>
              <p:cNvSpPr txBox="1"/>
              <p:nvPr/>
            </p:nvSpPr>
            <p:spPr>
              <a:xfrm>
                <a:off x="4027178" y="3290067"/>
                <a:ext cx="333845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SD</a:t>
                </a:r>
                <a:endParaRPr sz="3200" dirty="0"/>
              </a:p>
            </p:txBody>
          </p:sp>
          <p:sp>
            <p:nvSpPr>
              <p:cNvPr id="131" name="Google Shape;2963;p71">
                <a:extLst>
                  <a:ext uri="{FF2B5EF4-FFF2-40B4-BE49-F238E27FC236}">
                    <a16:creationId xmlns:a16="http://schemas.microsoft.com/office/drawing/2014/main" id="{DB0148D5-0216-2052-3316-DDFC66FDAFD1}"/>
                  </a:ext>
                </a:extLst>
              </p:cNvPr>
              <p:cNvSpPr txBox="1"/>
              <p:nvPr/>
            </p:nvSpPr>
            <p:spPr>
              <a:xfrm>
                <a:off x="4744654" y="3655192"/>
                <a:ext cx="300082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IA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32" name="Google Shape;2964;p71">
                <a:extLst>
                  <a:ext uri="{FF2B5EF4-FFF2-40B4-BE49-F238E27FC236}">
                    <a16:creationId xmlns:a16="http://schemas.microsoft.com/office/drawing/2014/main" id="{FD274BFF-0730-5AB0-3072-6BF3206944A1}"/>
                  </a:ext>
                </a:extLst>
              </p:cNvPr>
              <p:cNvSpPr txBox="1"/>
              <p:nvPr/>
            </p:nvSpPr>
            <p:spPr>
              <a:xfrm>
                <a:off x="2773184" y="3885379"/>
                <a:ext cx="325404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UT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33" name="Google Shape;2965;p71">
                <a:extLst>
                  <a:ext uri="{FF2B5EF4-FFF2-40B4-BE49-F238E27FC236}">
                    <a16:creationId xmlns:a16="http://schemas.microsoft.com/office/drawing/2014/main" id="{53B23D96-E9CC-629F-035B-6C425453DB06}"/>
                  </a:ext>
                </a:extLst>
              </p:cNvPr>
              <p:cNvSpPr txBox="1"/>
              <p:nvPr/>
            </p:nvSpPr>
            <p:spPr>
              <a:xfrm>
                <a:off x="6236748" y="5466529"/>
                <a:ext cx="312906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FL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34" name="Google Shape;2966;p71">
                <a:extLst>
                  <a:ext uri="{FF2B5EF4-FFF2-40B4-BE49-F238E27FC236}">
                    <a16:creationId xmlns:a16="http://schemas.microsoft.com/office/drawing/2014/main" id="{CE094182-DECF-F303-768C-459FC5030F49}"/>
                  </a:ext>
                </a:extLst>
              </p:cNvPr>
              <p:cNvSpPr txBox="1"/>
              <p:nvPr/>
            </p:nvSpPr>
            <p:spPr>
              <a:xfrm>
                <a:off x="4836719" y="4639442"/>
                <a:ext cx="426992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AR**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35" name="Google Shape;2967;p71">
                <a:extLst>
                  <a:ext uri="{FF2B5EF4-FFF2-40B4-BE49-F238E27FC236}">
                    <a16:creationId xmlns:a16="http://schemas.microsoft.com/office/drawing/2014/main" id="{816EED77-378B-D05F-1D7B-C0A61264B920}"/>
                  </a:ext>
                </a:extLst>
              </p:cNvPr>
              <p:cNvSpPr txBox="1"/>
              <p:nvPr/>
            </p:nvSpPr>
            <p:spPr>
              <a:xfrm>
                <a:off x="4798623" y="4155254"/>
                <a:ext cx="355563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MO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36" name="Google Shape;2968;p71">
                <a:extLst>
                  <a:ext uri="{FF2B5EF4-FFF2-40B4-BE49-F238E27FC236}">
                    <a16:creationId xmlns:a16="http://schemas.microsoft.com/office/drawing/2014/main" id="{767B1488-A156-85BF-3DE7-548A8DA652AA}"/>
                  </a:ext>
                </a:extLst>
              </p:cNvPr>
              <p:cNvSpPr txBox="1"/>
              <p:nvPr/>
            </p:nvSpPr>
            <p:spPr>
              <a:xfrm>
                <a:off x="5178799" y="4874392"/>
                <a:ext cx="341259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MS</a:t>
                </a:r>
                <a:endParaRPr sz="1100" dirty="0">
                  <a:ea typeface="Verdana"/>
                </a:endParaRP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endParaRPr sz="1100" dirty="0">
                  <a:solidFill>
                    <a:schemeClr val="bg1"/>
                  </a:solidFill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137" name="Google Shape;2969;p71">
                <a:extLst>
                  <a:ext uri="{FF2B5EF4-FFF2-40B4-BE49-F238E27FC236}">
                    <a16:creationId xmlns:a16="http://schemas.microsoft.com/office/drawing/2014/main" id="{F976DD5D-5DE1-2170-0127-A24359EE350E}"/>
                  </a:ext>
                </a:extLst>
              </p:cNvPr>
              <p:cNvSpPr txBox="1"/>
              <p:nvPr/>
            </p:nvSpPr>
            <p:spPr>
              <a:xfrm>
                <a:off x="5525623" y="4887092"/>
                <a:ext cx="315879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AL</a:t>
                </a:r>
                <a:endParaRPr sz="3200" dirty="0"/>
              </a:p>
            </p:txBody>
          </p:sp>
          <p:sp>
            <p:nvSpPr>
              <p:cNvPr id="138" name="Google Shape;2970;p71">
                <a:extLst>
                  <a:ext uri="{FF2B5EF4-FFF2-40B4-BE49-F238E27FC236}">
                    <a16:creationId xmlns:a16="http://schemas.microsoft.com/office/drawing/2014/main" id="{78A9F6C9-6EB1-2AFA-0F4D-F262C6103D0C}"/>
                  </a:ext>
                </a:extLst>
              </p:cNvPr>
              <p:cNvSpPr txBox="1"/>
              <p:nvPr/>
            </p:nvSpPr>
            <p:spPr>
              <a:xfrm>
                <a:off x="4128767" y="3717104"/>
                <a:ext cx="33016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NE</a:t>
                </a:r>
                <a:endParaRPr sz="3200" dirty="0"/>
              </a:p>
            </p:txBody>
          </p:sp>
          <p:sp>
            <p:nvSpPr>
              <p:cNvPr id="139" name="Google Shape;2971;p71">
                <a:extLst>
                  <a:ext uri="{FF2B5EF4-FFF2-40B4-BE49-F238E27FC236}">
                    <a16:creationId xmlns:a16="http://schemas.microsoft.com/office/drawing/2014/main" id="{861353F5-79BD-7915-0A50-C38985CFDE09}"/>
                  </a:ext>
                </a:extLst>
              </p:cNvPr>
              <p:cNvSpPr txBox="1"/>
              <p:nvPr/>
            </p:nvSpPr>
            <p:spPr>
              <a:xfrm>
                <a:off x="4185911" y="4155254"/>
                <a:ext cx="32588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KS</a:t>
                </a:r>
                <a:endParaRPr sz="1100" dirty="0">
                  <a:ea typeface="Verdana"/>
                </a:endParaRPr>
              </a:p>
            </p:txBody>
          </p:sp>
          <p:sp>
            <p:nvSpPr>
              <p:cNvPr id="140" name="Google Shape;2972;p71">
                <a:extLst>
                  <a:ext uri="{FF2B5EF4-FFF2-40B4-BE49-F238E27FC236}">
                    <a16:creationId xmlns:a16="http://schemas.microsoft.com/office/drawing/2014/main" id="{ED156872-2D60-B2FD-5ED3-706BDA50E5BE}"/>
                  </a:ext>
                </a:extLst>
              </p:cNvPr>
              <p:cNvSpPr txBox="1"/>
              <p:nvPr/>
            </p:nvSpPr>
            <p:spPr>
              <a:xfrm>
                <a:off x="1945389" y="5141092"/>
                <a:ext cx="323816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cs typeface="Verdana"/>
                    <a:sym typeface="Verdana"/>
                  </a:rPr>
                  <a:t>AK</a:t>
                </a:r>
                <a:endParaRPr sz="3200" dirty="0"/>
              </a:p>
            </p:txBody>
          </p:sp>
          <p:sp>
            <p:nvSpPr>
              <p:cNvPr id="141" name="Google Shape;2973;p71">
                <a:extLst>
                  <a:ext uri="{FF2B5EF4-FFF2-40B4-BE49-F238E27FC236}">
                    <a16:creationId xmlns:a16="http://schemas.microsoft.com/office/drawing/2014/main" id="{6BE698E8-4A0C-FDD1-5589-2FB6176D1B4F}"/>
                  </a:ext>
                </a:extLst>
              </p:cNvPr>
              <p:cNvSpPr txBox="1"/>
              <p:nvPr/>
            </p:nvSpPr>
            <p:spPr>
              <a:xfrm>
                <a:off x="2920937" y="5580829"/>
                <a:ext cx="30797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>
                    <a:ea typeface="Verdana"/>
                    <a:cs typeface="Verdana"/>
                    <a:sym typeface="Verdana"/>
                  </a:rPr>
                  <a:t>HI</a:t>
                </a:r>
                <a:endParaRPr sz="3200"/>
              </a:p>
            </p:txBody>
          </p:sp>
          <p:sp>
            <p:nvSpPr>
              <p:cNvPr id="142" name="Google Shape;2932;p71">
                <a:extLst>
                  <a:ext uri="{FF2B5EF4-FFF2-40B4-BE49-F238E27FC236}">
                    <a16:creationId xmlns:a16="http://schemas.microsoft.com/office/drawing/2014/main" id="{86CABA9D-3E14-28EA-B22A-AFE0A68DF7CC}"/>
                  </a:ext>
                </a:extLst>
              </p:cNvPr>
              <p:cNvSpPr txBox="1"/>
              <p:nvPr/>
            </p:nvSpPr>
            <p:spPr>
              <a:xfrm>
                <a:off x="5796132" y="3793134"/>
                <a:ext cx="344451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rPr lang="en-US" sz="1100" dirty="0">
                    <a:ea typeface="Verdana"/>
                    <a:sym typeface="Verdana"/>
                  </a:rPr>
                  <a:t>OH</a:t>
                </a:r>
                <a:endParaRPr sz="1100" dirty="0">
                  <a:ea typeface="Verdana"/>
                </a:endParaRPr>
              </a:p>
            </p:txBody>
          </p:sp>
        </p:grpSp>
      </p:grpSp>
      <p:sp>
        <p:nvSpPr>
          <p:cNvPr id="143" name="TextBox 142">
            <a:extLst>
              <a:ext uri="{FF2B5EF4-FFF2-40B4-BE49-F238E27FC236}">
                <a16:creationId xmlns:a16="http://schemas.microsoft.com/office/drawing/2014/main" id="{F556479D-FC94-A521-4577-1AF625BBE243}"/>
              </a:ext>
            </a:extLst>
          </p:cNvPr>
          <p:cNvSpPr txBox="1"/>
          <p:nvPr/>
        </p:nvSpPr>
        <p:spPr>
          <a:xfrm>
            <a:off x="1140563" y="2473436"/>
            <a:ext cx="80293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■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</a:t>
            </a:r>
            <a:r>
              <a:rPr lang="en-US" sz="1400" dirty="0">
                <a:cs typeface="Arial"/>
                <a:sym typeface="Arial"/>
              </a:rPr>
              <a:t> $0.01 - $5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■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</a:t>
            </a:r>
            <a:r>
              <a:rPr lang="en-US" sz="1400" dirty="0">
                <a:cs typeface="Arial"/>
                <a:sym typeface="Arial"/>
              </a:rPr>
              <a:t> $5.01 - $10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■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</a:t>
            </a:r>
            <a:r>
              <a:rPr lang="en-US" sz="1400" dirty="0">
                <a:cs typeface="Arial"/>
                <a:sym typeface="Arial"/>
              </a:rPr>
              <a:t> $10.01 - $15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■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 </a:t>
            </a:r>
            <a:r>
              <a:rPr lang="en-US" sz="1400" dirty="0">
                <a:cs typeface="Arial"/>
                <a:sym typeface="Arial"/>
              </a:rPr>
              <a:t> &gt; $15</a:t>
            </a:r>
            <a:endParaRPr lang="en-US" sz="1400" dirty="0"/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9BEAD208-44B1-240D-70E9-39BB5ACF9937}"/>
              </a:ext>
            </a:extLst>
          </p:cNvPr>
          <p:cNvSpPr txBox="1"/>
          <p:nvPr/>
        </p:nvSpPr>
        <p:spPr>
          <a:xfrm>
            <a:off x="1271783" y="7466447"/>
            <a:ext cx="839877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A negative difference indicates a lower-than-average salary, while a positive difference indicates a higher-than-average salary.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959548CF-05B7-DB4D-537A-41A5352D79B4}"/>
              </a:ext>
            </a:extLst>
          </p:cNvPr>
          <p:cNvSpPr txBox="1"/>
          <p:nvPr/>
        </p:nvSpPr>
        <p:spPr>
          <a:xfrm>
            <a:off x="1427431" y="7732370"/>
            <a:ext cx="19211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spc="200" dirty="0">
                <a:solidFill>
                  <a:schemeClr val="bg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SOURCE</a:t>
            </a:r>
            <a:r>
              <a:rPr lang="en-US" sz="700" spc="200" dirty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7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Bureau of Labor Statistics</a:t>
            </a:r>
            <a:r>
              <a:rPr lang="en-US" sz="7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D0A7B2-5B58-DD83-FD3A-D9B07F840745}"/>
              </a:ext>
            </a:extLst>
          </p:cNvPr>
          <p:cNvSpPr txBox="1"/>
          <p:nvPr/>
        </p:nvSpPr>
        <p:spPr>
          <a:xfrm>
            <a:off x="6267592" y="7732370"/>
            <a:ext cx="326792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i="1" dirty="0"/>
              <a:t>**States in orange reported an average below the national wage</a:t>
            </a:r>
          </a:p>
        </p:txBody>
      </p:sp>
    </p:spTree>
    <p:extLst>
      <p:ext uri="{BB962C8B-B14F-4D97-AF65-F5344CB8AC3E}">
        <p14:creationId xmlns:p14="http://schemas.microsoft.com/office/powerpoint/2010/main" val="2870595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D1E1F4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21920" tIns="60960" rIns="121920" bIns="60960" rtlCol="0" anchor="ctr">
        <a:normAutofit/>
      </a:bodyPr>
      <a:lstStyle>
        <a:defPPr algn="l">
          <a:defRPr sz="4800" dirty="0">
            <a:solidFill>
              <a:schemeClr val="accent1">
                <a:lumMod val="75000"/>
              </a:schemeClr>
            </a:solidFill>
            <a:latin typeface="Helvetica Neue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5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34A9103B-3836-456A-BB40-A5B31855BBBA}">
  <we:reference id="wa104381063" version="1.0.0.1" store="en-US" storeType="OMEX"/>
  <we:alternateReferences>
    <we:reference id="wa104381063" version="1.0.0.1" store="WA104381063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1693</Words>
  <Application>Microsoft Office PowerPoint</Application>
  <PresentationFormat>Custom</PresentationFormat>
  <Paragraphs>359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Helvetica Neue Medium</vt:lpstr>
      <vt:lpstr>Segoe UI</vt:lpstr>
      <vt:lpstr>Verdana</vt:lpstr>
      <vt:lpstr>Office Theme</vt:lpstr>
      <vt:lpstr>US Water Workforce Overview</vt:lpstr>
      <vt:lpstr>The Infrastructure Investment and Jobs Act (IIJA) Provides $55 Billion for Water Infrastructure</vt:lpstr>
      <vt:lpstr>Key Water Workforce Demographic Information</vt:lpstr>
      <vt:lpstr>Demographics of Water and Wastewater Treatment Plant and System Operators</vt:lpstr>
      <vt:lpstr>Employment of Water Workers by Organization Type</vt:lpstr>
      <vt:lpstr>In 2024, Water and Wastewater Employed 123,500 Treatment Plant and System Operators</vt:lpstr>
      <vt:lpstr>Concentration of Jobs in Water and Wastewater Treatment Plant and System Operators</vt:lpstr>
      <vt:lpstr>Median Wage for Water and Wastewater Treatment Plant and System Operators by State</vt:lpstr>
      <vt:lpstr>Hourly Difference in Pay for Water and Wastewater Treatment Plant and System Operators Compared to State Average</vt:lpstr>
      <vt:lpstr>Spotlight: Traditional and Non-traditional Water System Operator Career Pathways</vt:lpstr>
      <vt:lpstr>Spotlight: Key Pillars of an Effective Water Workforce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Gabriela Bonina</dc:creator>
  <cp:lastModifiedBy>Gabriela Bonina</cp:lastModifiedBy>
  <cp:revision>3</cp:revision>
  <dcterms:created xsi:type="dcterms:W3CDTF">2014-03-11T17:07:32Z</dcterms:created>
  <dcterms:modified xsi:type="dcterms:W3CDTF">2025-05-01T21:20:23Z</dcterms:modified>
</cp:coreProperties>
</file>