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tiff" ContentType="image/tiff"/>
  <Default Extension="xlsx" ContentType="application/vnd.openxmlformats-officedocument.spreadsheetml.sheet"/>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notesSlides/notesSlide8.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0.xml" ContentType="application/vnd.openxmlformats-officedocument.presentationml.notesSlide+xml"/>
  <Override PartName="/ppt/charts/chart4.xml" ContentType="application/vnd.openxmlformats-officedocument.drawingml.chart+xml"/>
  <Override PartName="/ppt/notesSlides/notesSlide11.xml" ContentType="application/vnd.openxmlformats-officedocument.presentationml.notesSlide+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charts/chart6.xml" ContentType="application/vnd.openxmlformats-officedocument.drawingml.chart+xml"/>
  <Override PartName="/ppt/charts/style4.xml" ContentType="application/vnd.ms-office.chartstyle+xml"/>
  <Override PartName="/ppt/charts/colors4.xml" ContentType="application/vnd.ms-office.chartcolorstyle+xml"/>
  <Override PartName="/ppt/charts/chart7.xml" ContentType="application/vnd.openxmlformats-officedocument.drawingml.chart+xml"/>
  <Override PartName="/ppt/charts/style5.xml" ContentType="application/vnd.ms-office.chartstyle+xml"/>
  <Override PartName="/ppt/charts/colors5.xml" ContentType="application/vnd.ms-office.chartcolorstyle+xml"/>
  <Override PartName="/ppt/charts/chart8.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2.xml" ContentType="application/vnd.openxmlformats-officedocument.presentationml.notesSlide+xml"/>
  <Override PartName="/ppt/charts/chart9.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3.xml" ContentType="application/vnd.openxmlformats-officedocument.presentationml.notesSlide+xml"/>
  <Override PartName="/ppt/charts/chart10.xml" ContentType="application/vnd.openxmlformats-officedocument.drawingml.chart+xml"/>
  <Override PartName="/ppt/charts/style8.xml" ContentType="application/vnd.ms-office.chartstyle+xml"/>
  <Override PartName="/ppt/charts/colors8.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7"/>
  </p:notesMasterIdLst>
  <p:handoutMasterIdLst>
    <p:handoutMasterId r:id="rId18"/>
  </p:handoutMasterIdLst>
  <p:sldIdLst>
    <p:sldId id="256" r:id="rId2"/>
    <p:sldId id="807" r:id="rId3"/>
    <p:sldId id="808" r:id="rId4"/>
    <p:sldId id="809" r:id="rId5"/>
    <p:sldId id="810" r:id="rId6"/>
    <p:sldId id="820" r:id="rId7"/>
    <p:sldId id="811" r:id="rId8"/>
    <p:sldId id="812" r:id="rId9"/>
    <p:sldId id="813" r:id="rId10"/>
    <p:sldId id="814" r:id="rId11"/>
    <p:sldId id="815" r:id="rId12"/>
    <p:sldId id="816" r:id="rId13"/>
    <p:sldId id="817" r:id="rId14"/>
    <p:sldId id="818" r:id="rId15"/>
    <p:sldId id="819" r:id="rId16"/>
  </p:sldIdLst>
  <p:sldSz cx="10972800" cy="8229600" type="B4JIS"/>
  <p:notesSz cx="6858000" cy="9144000"/>
  <p:defaultTextStyle>
    <a:defPPr>
      <a:defRPr lang="en-US"/>
    </a:defPPr>
    <a:lvl1pPr marL="0" algn="l" defTabSz="1097253" rtl="0" eaLnBrk="1" latinLnBrk="0" hangingPunct="1">
      <a:defRPr sz="2160" kern="1200">
        <a:solidFill>
          <a:schemeClr val="tx1"/>
        </a:solidFill>
        <a:latin typeface="+mn-lt"/>
        <a:ea typeface="+mn-ea"/>
        <a:cs typeface="+mn-cs"/>
      </a:defRPr>
    </a:lvl1pPr>
    <a:lvl2pPr marL="548627" algn="l" defTabSz="1097253" rtl="0" eaLnBrk="1" latinLnBrk="0" hangingPunct="1">
      <a:defRPr sz="2160" kern="1200">
        <a:solidFill>
          <a:schemeClr val="tx1"/>
        </a:solidFill>
        <a:latin typeface="+mn-lt"/>
        <a:ea typeface="+mn-ea"/>
        <a:cs typeface="+mn-cs"/>
      </a:defRPr>
    </a:lvl2pPr>
    <a:lvl3pPr marL="1097253" algn="l" defTabSz="1097253" rtl="0" eaLnBrk="1" latinLnBrk="0" hangingPunct="1">
      <a:defRPr sz="2160" kern="1200">
        <a:solidFill>
          <a:schemeClr val="tx1"/>
        </a:solidFill>
        <a:latin typeface="+mn-lt"/>
        <a:ea typeface="+mn-ea"/>
        <a:cs typeface="+mn-cs"/>
      </a:defRPr>
    </a:lvl3pPr>
    <a:lvl4pPr marL="1645879" algn="l" defTabSz="1097253" rtl="0" eaLnBrk="1" latinLnBrk="0" hangingPunct="1">
      <a:defRPr sz="2160" kern="1200">
        <a:solidFill>
          <a:schemeClr val="tx1"/>
        </a:solidFill>
        <a:latin typeface="+mn-lt"/>
        <a:ea typeface="+mn-ea"/>
        <a:cs typeface="+mn-cs"/>
      </a:defRPr>
    </a:lvl4pPr>
    <a:lvl5pPr marL="2194505" algn="l" defTabSz="1097253" rtl="0" eaLnBrk="1" latinLnBrk="0" hangingPunct="1">
      <a:defRPr sz="2160" kern="1200">
        <a:solidFill>
          <a:schemeClr val="tx1"/>
        </a:solidFill>
        <a:latin typeface="+mn-lt"/>
        <a:ea typeface="+mn-ea"/>
        <a:cs typeface="+mn-cs"/>
      </a:defRPr>
    </a:lvl5pPr>
    <a:lvl6pPr marL="2743132" algn="l" defTabSz="1097253" rtl="0" eaLnBrk="1" latinLnBrk="0" hangingPunct="1">
      <a:defRPr sz="2160" kern="1200">
        <a:solidFill>
          <a:schemeClr val="tx1"/>
        </a:solidFill>
        <a:latin typeface="+mn-lt"/>
        <a:ea typeface="+mn-ea"/>
        <a:cs typeface="+mn-cs"/>
      </a:defRPr>
    </a:lvl6pPr>
    <a:lvl7pPr marL="3291758" algn="l" defTabSz="1097253" rtl="0" eaLnBrk="1" latinLnBrk="0" hangingPunct="1">
      <a:defRPr sz="2160" kern="1200">
        <a:solidFill>
          <a:schemeClr val="tx1"/>
        </a:solidFill>
        <a:latin typeface="+mn-lt"/>
        <a:ea typeface="+mn-ea"/>
        <a:cs typeface="+mn-cs"/>
      </a:defRPr>
    </a:lvl7pPr>
    <a:lvl8pPr marL="3840384" algn="l" defTabSz="1097253" rtl="0" eaLnBrk="1" latinLnBrk="0" hangingPunct="1">
      <a:defRPr sz="2160" kern="1200">
        <a:solidFill>
          <a:schemeClr val="tx1"/>
        </a:solidFill>
        <a:latin typeface="+mn-lt"/>
        <a:ea typeface="+mn-ea"/>
        <a:cs typeface="+mn-cs"/>
      </a:defRPr>
    </a:lvl8pPr>
    <a:lvl9pPr marL="4389010" algn="l" defTabSz="1097253" rtl="0" eaLnBrk="1" latinLnBrk="0" hangingPunct="1">
      <a:defRPr sz="216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92" userDrawn="1">
          <p15:clr>
            <a:srgbClr val="A4A3A4"/>
          </p15:clr>
        </p15:guide>
        <p15:guide id="2" pos="3456"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E1F4"/>
    <a:srgbClr val="F2F2F2"/>
    <a:srgbClr val="749ED3"/>
    <a:srgbClr val="3B6EA3"/>
    <a:srgbClr val="86ADDE"/>
    <a:srgbClr val="A8C5E9"/>
    <a:srgbClr val="265C95"/>
    <a:srgbClr val="4881B8"/>
    <a:srgbClr val="000000"/>
    <a:srgbClr val="009A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7530" autoAdjust="0"/>
  </p:normalViewPr>
  <p:slideViewPr>
    <p:cSldViewPr>
      <p:cViewPr varScale="1">
        <p:scale>
          <a:sx n="89" d="100"/>
          <a:sy n="89" d="100"/>
        </p:scale>
        <p:origin x="1770" y="96"/>
      </p:cViewPr>
      <p:guideLst>
        <p:guide orient="horz" pos="2592"/>
        <p:guide pos="3456"/>
      </p:guideLst>
    </p:cSldViewPr>
  </p:slideViewPr>
  <p:outlineViewPr>
    <p:cViewPr>
      <p:scale>
        <a:sx n="33" d="100"/>
        <a:sy n="33" d="100"/>
      </p:scale>
      <p:origin x="0" y="0"/>
    </p:cViewPr>
  </p:outlineViewPr>
  <p:notesTextViewPr>
    <p:cViewPr>
      <p:scale>
        <a:sx n="1" d="1"/>
        <a:sy n="1" d="1"/>
      </p:scale>
      <p:origin x="0" y="0"/>
    </p:cViewPr>
  </p:notesText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8/10/relationships/authors" Target="authors.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8.xml"/><Relationship Id="rId1" Type="http://schemas.microsoft.com/office/2011/relationships/chartStyle" Target="style8.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3.xml"/><Relationship Id="rId1" Type="http://schemas.microsoft.com/office/2011/relationships/chartStyle" Target="style3.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4.xml"/><Relationship Id="rId1" Type="http://schemas.microsoft.com/office/2011/relationships/chartStyle" Target="style4.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5.xml"/><Relationship Id="rId1" Type="http://schemas.microsoft.com/office/2011/relationships/chartStyle" Target="style5.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6.xml"/><Relationship Id="rId1" Type="http://schemas.microsoft.com/office/2011/relationships/chartStyle" Target="style6.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
          <c:y val="0"/>
          <c:w val="1"/>
          <c:h val="0.78436779222394681"/>
        </c:manualLayout>
      </c:layout>
      <c:barChart>
        <c:barDir val="col"/>
        <c:grouping val="clustered"/>
        <c:varyColors val="0"/>
        <c:ser>
          <c:idx val="8"/>
          <c:order val="8"/>
          <c:tx>
            <c:strRef>
              <c:f>Sheet1!$A$10</c:f>
              <c:strCache>
                <c:ptCount val="1"/>
                <c:pt idx="0">
                  <c:v>Total for transportation</c:v>
                </c:pt>
              </c:strCache>
            </c:strRef>
          </c:tx>
          <c:spPr>
            <a:solidFill>
              <a:schemeClr val="tx2"/>
            </a:solidFill>
            <a:ln>
              <a:noFill/>
            </a:ln>
            <a:effectLst/>
          </c:spPr>
          <c:invertIfNegative val="0"/>
          <c:dLbls>
            <c:spPr>
              <a:noFill/>
              <a:ln>
                <a:noFill/>
              </a:ln>
              <a:effectLst/>
            </c:spPr>
            <c:txPr>
              <a:bodyPr rot="0" spcFirstLastPara="1" vertOverflow="ellipsis" vert="horz" wrap="square" lIns="0" tIns="19050" rIns="38100" bIns="19050" anchor="ctr" anchorCtr="0">
                <a:spAutoFit/>
              </a:bodyPr>
              <a:lstStyle/>
              <a:p>
                <a:pPr algn="ctr">
                  <a:defRPr sz="1197" b="1" i="0" u="none" strike="noStrike" kern="1200" baseline="0">
                    <a:solidFill>
                      <a:schemeClr val="tx1"/>
                    </a:solidFill>
                    <a:latin typeface="+mn-lt"/>
                    <a:ea typeface="+mn-ea"/>
                    <a:cs typeface="Segoe UI" panose="020B0502040204020203"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2019</c:v>
                </c:pt>
                <c:pt idx="1">
                  <c:v>2020</c:v>
                </c:pt>
                <c:pt idx="2">
                  <c:v>2021</c:v>
                </c:pt>
                <c:pt idx="3">
                  <c:v>2022</c:v>
                </c:pt>
                <c:pt idx="4">
                  <c:v>2023</c:v>
                </c:pt>
              </c:strCache>
            </c:strRef>
          </c:cat>
          <c:val>
            <c:numRef>
              <c:f>Sheet1!$B$10:$F$10</c:f>
              <c:numCache>
                <c:formatCode>##0.0,,\ "M"</c:formatCode>
                <c:ptCount val="5"/>
                <c:pt idx="0">
                  <c:v>16290000</c:v>
                </c:pt>
                <c:pt idx="1">
                  <c:v>15474000</c:v>
                </c:pt>
                <c:pt idx="2">
                  <c:v>16230000</c:v>
                </c:pt>
                <c:pt idx="3">
                  <c:v>17279000</c:v>
                </c:pt>
                <c:pt idx="4">
                  <c:v>17205000</c:v>
                </c:pt>
              </c:numCache>
            </c:numRef>
          </c:val>
          <c:extLst>
            <c:ext xmlns:c16="http://schemas.microsoft.com/office/drawing/2014/chart" uri="{C3380CC4-5D6E-409C-BE32-E72D297353CC}">
              <c16:uniqueId val="{00000000-66F0-4D20-BAC9-540EBE9996B9}"/>
            </c:ext>
          </c:extLst>
        </c:ser>
        <c:dLbls>
          <c:showLegendKey val="0"/>
          <c:showVal val="1"/>
          <c:showCatName val="0"/>
          <c:showSerName val="0"/>
          <c:showPercent val="0"/>
          <c:showBubbleSize val="0"/>
        </c:dLbls>
        <c:gapWidth val="150"/>
        <c:axId val="512721791"/>
        <c:axId val="515044367"/>
        <c:extLst>
          <c:ext xmlns:c15="http://schemas.microsoft.com/office/drawing/2012/chart" uri="{02D57815-91ED-43cb-92C2-25804820EDAC}">
            <c15:filteredBarSeries>
              <c15:ser>
                <c:idx val="0"/>
                <c:order val="0"/>
                <c:tx>
                  <c:strRef>
                    <c:extLst>
                      <c:ext uri="{02D57815-91ED-43cb-92C2-25804820EDAC}">
                        <c15:formulaRef>
                          <c15:sqref>Sheet1!$A$2</c15:sqref>
                        </c15:formulaRef>
                      </c:ext>
                    </c:extLst>
                    <c:strCache>
                      <c:ptCount val="1"/>
                      <c:pt idx="0">
                        <c:v>Construction</c:v>
                      </c:pt>
                    </c:strCache>
                  </c:strRef>
                </c:tx>
                <c:spPr>
                  <a:solidFill>
                    <a:schemeClr val="accent1">
                      <a:shade val="44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Sheet1!$B$1:$F$1</c15:sqref>
                        </c15:formulaRef>
                      </c:ext>
                    </c:extLst>
                    <c:strCache>
                      <c:ptCount val="5"/>
                      <c:pt idx="0">
                        <c:v>2019</c:v>
                      </c:pt>
                      <c:pt idx="1">
                        <c:v>2020</c:v>
                      </c:pt>
                      <c:pt idx="2">
                        <c:v>2021</c:v>
                      </c:pt>
                      <c:pt idx="3">
                        <c:v>2022</c:v>
                      </c:pt>
                      <c:pt idx="4">
                        <c:v>2023</c:v>
                      </c:pt>
                    </c:strCache>
                  </c:strRef>
                </c:cat>
                <c:val>
                  <c:numRef>
                    <c:extLst>
                      <c:ext uri="{02D57815-91ED-43cb-92C2-25804820EDAC}">
                        <c15:formulaRef>
                          <c15:sqref>Sheet1!$B$2:$F$2</c15:sqref>
                        </c15:formulaRef>
                      </c:ext>
                    </c:extLst>
                    <c:numCache>
                      <c:formatCode>#,##0</c:formatCode>
                      <c:ptCount val="5"/>
                      <c:pt idx="0">
                        <c:v>11373000</c:v>
                      </c:pt>
                      <c:pt idx="1">
                        <c:v>10786000</c:v>
                      </c:pt>
                      <c:pt idx="2">
                        <c:v>11271000</c:v>
                      </c:pt>
                      <c:pt idx="3">
                        <c:v>11790000</c:v>
                      </c:pt>
                      <c:pt idx="4">
                        <c:v>11896000</c:v>
                      </c:pt>
                    </c:numCache>
                  </c:numRef>
                </c:val>
                <c:extLst>
                  <c:ext xmlns:c16="http://schemas.microsoft.com/office/drawing/2014/chart" uri="{C3380CC4-5D6E-409C-BE32-E72D297353CC}">
                    <c16:uniqueId val="{00000001-66F0-4D20-BAC9-540EBE9996B9}"/>
                  </c:ext>
                </c:extLst>
              </c15:ser>
            </c15:filteredBarSeries>
            <c15:filteredBarSeries>
              <c15:ser>
                <c:idx val="1"/>
                <c:order val="1"/>
                <c:tx>
                  <c:strRef>
                    <c:extLst xmlns:c15="http://schemas.microsoft.com/office/drawing/2012/chart">
                      <c:ext xmlns:c15="http://schemas.microsoft.com/office/drawing/2012/chart" uri="{02D57815-91ED-43cb-92C2-25804820EDAC}">
                        <c15:formulaRef>
                          <c15:sqref>Sheet1!$A$3</c15:sqref>
                        </c15:formulaRef>
                      </c:ext>
                    </c:extLst>
                    <c:strCache>
                      <c:ptCount val="1"/>
                      <c:pt idx="0">
                        <c:v>Air transportation</c:v>
                      </c:pt>
                    </c:strCache>
                  </c:strRef>
                </c:tx>
                <c:spPr>
                  <a:solidFill>
                    <a:schemeClr val="accent1">
                      <a:shade val="58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Sheet1!$B$1:$F$1</c15:sqref>
                        </c15:formulaRef>
                      </c:ext>
                    </c:extLst>
                    <c:strCache>
                      <c:ptCount val="5"/>
                      <c:pt idx="0">
                        <c:v>2019</c:v>
                      </c:pt>
                      <c:pt idx="1">
                        <c:v>2020</c:v>
                      </c:pt>
                      <c:pt idx="2">
                        <c:v>2021</c:v>
                      </c:pt>
                      <c:pt idx="3">
                        <c:v>2022</c:v>
                      </c:pt>
                      <c:pt idx="4">
                        <c:v>2023</c:v>
                      </c:pt>
                    </c:strCache>
                  </c:strRef>
                </c:cat>
                <c:val>
                  <c:numRef>
                    <c:extLst xmlns:c15="http://schemas.microsoft.com/office/drawing/2012/chart">
                      <c:ext xmlns:c15="http://schemas.microsoft.com/office/drawing/2012/chart" uri="{02D57815-91ED-43cb-92C2-25804820EDAC}">
                        <c15:formulaRef>
                          <c15:sqref>Sheet1!$B$3:$F$3</c15:sqref>
                        </c15:formulaRef>
                      </c:ext>
                    </c:extLst>
                    <c:numCache>
                      <c:formatCode>#,##0</c:formatCode>
                      <c:ptCount val="5"/>
                      <c:pt idx="0">
                        <c:v>656000</c:v>
                      </c:pt>
                      <c:pt idx="1">
                        <c:v>589000</c:v>
                      </c:pt>
                      <c:pt idx="2">
                        <c:v>620000</c:v>
                      </c:pt>
                      <c:pt idx="3">
                        <c:v>695000</c:v>
                      </c:pt>
                      <c:pt idx="4">
                        <c:v>734000</c:v>
                      </c:pt>
                    </c:numCache>
                  </c:numRef>
                </c:val>
                <c:extLst xmlns:c15="http://schemas.microsoft.com/office/drawing/2012/chart">
                  <c:ext xmlns:c16="http://schemas.microsoft.com/office/drawing/2014/chart" uri="{C3380CC4-5D6E-409C-BE32-E72D297353CC}">
                    <c16:uniqueId val="{00000002-66F0-4D20-BAC9-540EBE9996B9}"/>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Sheet1!$A$4</c15:sqref>
                        </c15:formulaRef>
                      </c:ext>
                    </c:extLst>
                    <c:strCache>
                      <c:ptCount val="1"/>
                      <c:pt idx="0">
                        <c:v>Water transportation</c:v>
                      </c:pt>
                    </c:strCache>
                  </c:strRef>
                </c:tx>
                <c:spPr>
                  <a:solidFill>
                    <a:schemeClr val="accent1">
                      <a:shade val="72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Sheet1!$B$1:$F$1</c15:sqref>
                        </c15:formulaRef>
                      </c:ext>
                    </c:extLst>
                    <c:strCache>
                      <c:ptCount val="5"/>
                      <c:pt idx="0">
                        <c:v>2019</c:v>
                      </c:pt>
                      <c:pt idx="1">
                        <c:v>2020</c:v>
                      </c:pt>
                      <c:pt idx="2">
                        <c:v>2021</c:v>
                      </c:pt>
                      <c:pt idx="3">
                        <c:v>2022</c:v>
                      </c:pt>
                      <c:pt idx="4">
                        <c:v>2023</c:v>
                      </c:pt>
                    </c:strCache>
                  </c:strRef>
                </c:cat>
                <c:val>
                  <c:numRef>
                    <c:extLst xmlns:c15="http://schemas.microsoft.com/office/drawing/2012/chart">
                      <c:ext xmlns:c15="http://schemas.microsoft.com/office/drawing/2012/chart" uri="{02D57815-91ED-43cb-92C2-25804820EDAC}">
                        <c15:formulaRef>
                          <c15:sqref>Sheet1!$B$4:$F$4</c15:sqref>
                        </c15:formulaRef>
                      </c:ext>
                    </c:extLst>
                    <c:numCache>
                      <c:formatCode>#,##0</c:formatCode>
                      <c:ptCount val="5"/>
                      <c:pt idx="0">
                        <c:v>76000</c:v>
                      </c:pt>
                      <c:pt idx="1">
                        <c:v>70000</c:v>
                      </c:pt>
                      <c:pt idx="2">
                        <c:v>76000</c:v>
                      </c:pt>
                      <c:pt idx="3">
                        <c:v>87000</c:v>
                      </c:pt>
                      <c:pt idx="4">
                        <c:v>78000</c:v>
                      </c:pt>
                    </c:numCache>
                  </c:numRef>
                </c:val>
                <c:extLst xmlns:c15="http://schemas.microsoft.com/office/drawing/2012/chart">
                  <c:ext xmlns:c16="http://schemas.microsoft.com/office/drawing/2014/chart" uri="{C3380CC4-5D6E-409C-BE32-E72D297353CC}">
                    <c16:uniqueId val="{00000003-66F0-4D20-BAC9-540EBE9996B9}"/>
                  </c:ext>
                </c:extLst>
              </c15:ser>
            </c15:filteredBarSeries>
            <c15:filteredBarSeries>
              <c15:ser>
                <c:idx val="3"/>
                <c:order val="3"/>
                <c:tx>
                  <c:strRef>
                    <c:extLst xmlns:c15="http://schemas.microsoft.com/office/drawing/2012/chart">
                      <c:ext xmlns:c15="http://schemas.microsoft.com/office/drawing/2012/chart" uri="{02D57815-91ED-43cb-92C2-25804820EDAC}">
                        <c15:formulaRef>
                          <c15:sqref>Sheet1!$A$5</c15:sqref>
                        </c15:formulaRef>
                      </c:ext>
                    </c:extLst>
                    <c:strCache>
                      <c:ptCount val="1"/>
                      <c:pt idx="0">
                        <c:v>Rail transportation</c:v>
                      </c:pt>
                    </c:strCache>
                  </c:strRef>
                </c:tx>
                <c:spPr>
                  <a:solidFill>
                    <a:schemeClr val="accent1">
                      <a:shade val="86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Sheet1!$B$1:$F$1</c15:sqref>
                        </c15:formulaRef>
                      </c:ext>
                    </c:extLst>
                    <c:strCache>
                      <c:ptCount val="5"/>
                      <c:pt idx="0">
                        <c:v>2019</c:v>
                      </c:pt>
                      <c:pt idx="1">
                        <c:v>2020</c:v>
                      </c:pt>
                      <c:pt idx="2">
                        <c:v>2021</c:v>
                      </c:pt>
                      <c:pt idx="3">
                        <c:v>2022</c:v>
                      </c:pt>
                      <c:pt idx="4">
                        <c:v>2023</c:v>
                      </c:pt>
                    </c:strCache>
                  </c:strRef>
                </c:cat>
                <c:val>
                  <c:numRef>
                    <c:extLst xmlns:c15="http://schemas.microsoft.com/office/drawing/2012/chart">
                      <c:ext xmlns:c15="http://schemas.microsoft.com/office/drawing/2012/chart" uri="{02D57815-91ED-43cb-92C2-25804820EDAC}">
                        <c15:formulaRef>
                          <c15:sqref>Sheet1!$B$5:$F$5</c15:sqref>
                        </c15:formulaRef>
                      </c:ext>
                    </c:extLst>
                    <c:numCache>
                      <c:formatCode>#,##0</c:formatCode>
                      <c:ptCount val="5"/>
                      <c:pt idx="0">
                        <c:v>225000</c:v>
                      </c:pt>
                      <c:pt idx="1">
                        <c:v>210000</c:v>
                      </c:pt>
                      <c:pt idx="2">
                        <c:v>197000</c:v>
                      </c:pt>
                      <c:pt idx="3">
                        <c:v>249000</c:v>
                      </c:pt>
                      <c:pt idx="4">
                        <c:v>236000</c:v>
                      </c:pt>
                    </c:numCache>
                  </c:numRef>
                </c:val>
                <c:extLst xmlns:c15="http://schemas.microsoft.com/office/drawing/2012/chart">
                  <c:ext xmlns:c16="http://schemas.microsoft.com/office/drawing/2014/chart" uri="{C3380CC4-5D6E-409C-BE32-E72D297353CC}">
                    <c16:uniqueId val="{00000004-66F0-4D20-BAC9-540EBE9996B9}"/>
                  </c:ext>
                </c:extLst>
              </c15:ser>
            </c15:filteredBarSeries>
            <c15:filteredBarSeries>
              <c15:ser>
                <c:idx val="4"/>
                <c:order val="4"/>
                <c:tx>
                  <c:strRef>
                    <c:extLst xmlns:c15="http://schemas.microsoft.com/office/drawing/2012/chart">
                      <c:ext xmlns:c15="http://schemas.microsoft.com/office/drawing/2012/chart" uri="{02D57815-91ED-43cb-92C2-25804820EDAC}">
                        <c15:formulaRef>
                          <c15:sqref>Sheet1!$A$6</c15:sqref>
                        </c15:formulaRef>
                      </c:ext>
                    </c:extLst>
                    <c:strCache>
                      <c:ptCount val="1"/>
                      <c:pt idx="0">
                        <c:v>Bus service and urban transit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Sheet1!$B$1:$F$1</c15:sqref>
                        </c15:formulaRef>
                      </c:ext>
                    </c:extLst>
                    <c:strCache>
                      <c:ptCount val="5"/>
                      <c:pt idx="0">
                        <c:v>2019</c:v>
                      </c:pt>
                      <c:pt idx="1">
                        <c:v>2020</c:v>
                      </c:pt>
                      <c:pt idx="2">
                        <c:v>2021</c:v>
                      </c:pt>
                      <c:pt idx="3">
                        <c:v>2022</c:v>
                      </c:pt>
                      <c:pt idx="4">
                        <c:v>2023</c:v>
                      </c:pt>
                    </c:strCache>
                  </c:strRef>
                </c:cat>
                <c:val>
                  <c:numRef>
                    <c:extLst xmlns:c15="http://schemas.microsoft.com/office/drawing/2012/chart">
                      <c:ext xmlns:c15="http://schemas.microsoft.com/office/drawing/2012/chart" uri="{02D57815-91ED-43cb-92C2-25804820EDAC}">
                        <c15:formulaRef>
                          <c15:sqref>Sheet1!$B$6:$F$6</c15:sqref>
                        </c15:formulaRef>
                      </c:ext>
                    </c:extLst>
                    <c:numCache>
                      <c:formatCode>#,##0</c:formatCode>
                      <c:ptCount val="5"/>
                      <c:pt idx="0">
                        <c:v>492000</c:v>
                      </c:pt>
                      <c:pt idx="1">
                        <c:v>389000</c:v>
                      </c:pt>
                      <c:pt idx="2">
                        <c:v>460000</c:v>
                      </c:pt>
                      <c:pt idx="3">
                        <c:v>485000</c:v>
                      </c:pt>
                      <c:pt idx="4">
                        <c:v>457000</c:v>
                      </c:pt>
                    </c:numCache>
                  </c:numRef>
                </c:val>
                <c:extLst xmlns:c15="http://schemas.microsoft.com/office/drawing/2012/chart">
                  <c:ext xmlns:c16="http://schemas.microsoft.com/office/drawing/2014/chart" uri="{C3380CC4-5D6E-409C-BE32-E72D297353CC}">
                    <c16:uniqueId val="{00000005-66F0-4D20-BAC9-540EBE9996B9}"/>
                  </c:ext>
                </c:extLst>
              </c15:ser>
            </c15:filteredBarSeries>
            <c15:filteredBarSeries>
              <c15:ser>
                <c:idx val="5"/>
                <c:order val="5"/>
                <c:tx>
                  <c:strRef>
                    <c:extLst xmlns:c15="http://schemas.microsoft.com/office/drawing/2012/chart">
                      <c:ext xmlns:c15="http://schemas.microsoft.com/office/drawing/2012/chart" uri="{02D57815-91ED-43cb-92C2-25804820EDAC}">
                        <c15:formulaRef>
                          <c15:sqref>Sheet1!$A$7</c15:sqref>
                        </c15:formulaRef>
                      </c:ext>
                    </c:extLst>
                    <c:strCache>
                      <c:ptCount val="1"/>
                      <c:pt idx="0">
                        <c:v>Services incidental to transportation</c:v>
                      </c:pt>
                    </c:strCache>
                  </c:strRef>
                </c:tx>
                <c:spPr>
                  <a:solidFill>
                    <a:schemeClr val="accent1">
                      <a:tint val="86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Sheet1!$B$1:$F$1</c15:sqref>
                        </c15:formulaRef>
                      </c:ext>
                    </c:extLst>
                    <c:strCache>
                      <c:ptCount val="5"/>
                      <c:pt idx="0">
                        <c:v>2019</c:v>
                      </c:pt>
                      <c:pt idx="1">
                        <c:v>2020</c:v>
                      </c:pt>
                      <c:pt idx="2">
                        <c:v>2021</c:v>
                      </c:pt>
                      <c:pt idx="3">
                        <c:v>2022</c:v>
                      </c:pt>
                      <c:pt idx="4">
                        <c:v>2023</c:v>
                      </c:pt>
                    </c:strCache>
                  </c:strRef>
                </c:cat>
                <c:val>
                  <c:numRef>
                    <c:extLst xmlns:c15="http://schemas.microsoft.com/office/drawing/2012/chart">
                      <c:ext xmlns:c15="http://schemas.microsoft.com/office/drawing/2012/chart" uri="{02D57815-91ED-43cb-92C2-25804820EDAC}">
                        <c15:formulaRef>
                          <c15:sqref>Sheet1!$B$7:$F$7</c15:sqref>
                        </c15:formulaRef>
                      </c:ext>
                    </c:extLst>
                    <c:numCache>
                      <c:formatCode>#,##0</c:formatCode>
                      <c:ptCount val="5"/>
                      <c:pt idx="0">
                        <c:v>862000</c:v>
                      </c:pt>
                      <c:pt idx="1">
                        <c:v>822000</c:v>
                      </c:pt>
                      <c:pt idx="2">
                        <c:v>818000</c:v>
                      </c:pt>
                      <c:pt idx="3">
                        <c:v>869000</c:v>
                      </c:pt>
                      <c:pt idx="4">
                        <c:v>902000</c:v>
                      </c:pt>
                    </c:numCache>
                  </c:numRef>
                </c:val>
                <c:extLst xmlns:c15="http://schemas.microsoft.com/office/drawing/2012/chart">
                  <c:ext xmlns:c16="http://schemas.microsoft.com/office/drawing/2014/chart" uri="{C3380CC4-5D6E-409C-BE32-E72D297353CC}">
                    <c16:uniqueId val="{00000006-66F0-4D20-BAC9-540EBE9996B9}"/>
                  </c:ext>
                </c:extLst>
              </c15:ser>
            </c15:filteredBarSeries>
            <c15:filteredBarSeries>
              <c15:ser>
                <c:idx val="6"/>
                <c:order val="6"/>
                <c:tx>
                  <c:strRef>
                    <c:extLst xmlns:c15="http://schemas.microsoft.com/office/drawing/2012/chart">
                      <c:ext xmlns:c15="http://schemas.microsoft.com/office/drawing/2012/chart" uri="{02D57815-91ED-43cb-92C2-25804820EDAC}">
                        <c15:formulaRef>
                          <c15:sqref>Sheet1!$A$8</c15:sqref>
                        </c15:formulaRef>
                      </c:ext>
                    </c:extLst>
                    <c:strCache>
                      <c:ptCount val="1"/>
                      <c:pt idx="0">
                        <c:v>Warehousing and storage</c:v>
                      </c:pt>
                    </c:strCache>
                  </c:strRef>
                </c:tx>
                <c:spPr>
                  <a:solidFill>
                    <a:schemeClr val="accent1">
                      <a:tint val="72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Sheet1!$B$1:$F$1</c15:sqref>
                        </c15:formulaRef>
                      </c:ext>
                    </c:extLst>
                    <c:strCache>
                      <c:ptCount val="5"/>
                      <c:pt idx="0">
                        <c:v>2019</c:v>
                      </c:pt>
                      <c:pt idx="1">
                        <c:v>2020</c:v>
                      </c:pt>
                      <c:pt idx="2">
                        <c:v>2021</c:v>
                      </c:pt>
                      <c:pt idx="3">
                        <c:v>2022</c:v>
                      </c:pt>
                      <c:pt idx="4">
                        <c:v>2023</c:v>
                      </c:pt>
                    </c:strCache>
                  </c:strRef>
                </c:cat>
                <c:val>
                  <c:numRef>
                    <c:extLst xmlns:c15="http://schemas.microsoft.com/office/drawing/2012/chart">
                      <c:ext xmlns:c15="http://schemas.microsoft.com/office/drawing/2012/chart" uri="{02D57815-91ED-43cb-92C2-25804820EDAC}">
                        <c15:formulaRef>
                          <c15:sqref>Sheet1!$B$8:$F$8</c15:sqref>
                        </c15:formulaRef>
                      </c:ext>
                    </c:extLst>
                    <c:numCache>
                      <c:formatCode>#,##0</c:formatCode>
                      <c:ptCount val="5"/>
                      <c:pt idx="0">
                        <c:v>788000</c:v>
                      </c:pt>
                      <c:pt idx="1">
                        <c:v>813000</c:v>
                      </c:pt>
                      <c:pt idx="2">
                        <c:v>1065000</c:v>
                      </c:pt>
                      <c:pt idx="3">
                        <c:v>1227000</c:v>
                      </c:pt>
                      <c:pt idx="4">
                        <c:v>1019000</c:v>
                      </c:pt>
                    </c:numCache>
                  </c:numRef>
                </c:val>
                <c:extLst xmlns:c15="http://schemas.microsoft.com/office/drawing/2012/chart">
                  <c:ext xmlns:c16="http://schemas.microsoft.com/office/drawing/2014/chart" uri="{C3380CC4-5D6E-409C-BE32-E72D297353CC}">
                    <c16:uniqueId val="{00000007-66F0-4D20-BAC9-540EBE9996B9}"/>
                  </c:ext>
                </c:extLst>
              </c15:ser>
            </c15:filteredBarSeries>
            <c15:filteredBarSeries>
              <c15:ser>
                <c:idx val="7"/>
                <c:order val="7"/>
                <c:tx>
                  <c:strRef>
                    <c:extLst xmlns:c15="http://schemas.microsoft.com/office/drawing/2012/chart">
                      <c:ext xmlns:c15="http://schemas.microsoft.com/office/drawing/2012/chart" uri="{02D57815-91ED-43cb-92C2-25804820EDAC}">
                        <c15:formulaRef>
                          <c15:sqref>Sheet1!$A$9</c15:sqref>
                        </c15:formulaRef>
                      </c:ext>
                    </c:extLst>
                    <c:strCache>
                      <c:ptCount val="1"/>
                      <c:pt idx="0">
                        <c:v>Architectural, engineering, and related services</c:v>
                      </c:pt>
                    </c:strCache>
                  </c:strRef>
                </c:tx>
                <c:spPr>
                  <a:solidFill>
                    <a:schemeClr val="accent1">
                      <a:tint val="58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Sheet1!$B$1:$F$1</c15:sqref>
                        </c15:formulaRef>
                      </c:ext>
                    </c:extLst>
                    <c:strCache>
                      <c:ptCount val="5"/>
                      <c:pt idx="0">
                        <c:v>2019</c:v>
                      </c:pt>
                      <c:pt idx="1">
                        <c:v>2020</c:v>
                      </c:pt>
                      <c:pt idx="2">
                        <c:v>2021</c:v>
                      </c:pt>
                      <c:pt idx="3">
                        <c:v>2022</c:v>
                      </c:pt>
                      <c:pt idx="4">
                        <c:v>2023</c:v>
                      </c:pt>
                    </c:strCache>
                  </c:strRef>
                </c:cat>
                <c:val>
                  <c:numRef>
                    <c:extLst xmlns:c15="http://schemas.microsoft.com/office/drawing/2012/chart">
                      <c:ext xmlns:c15="http://schemas.microsoft.com/office/drawing/2012/chart" uri="{02D57815-91ED-43cb-92C2-25804820EDAC}">
                        <c15:formulaRef>
                          <c15:sqref>Sheet1!$B$9:$F$9</c15:sqref>
                        </c15:formulaRef>
                      </c:ext>
                    </c:extLst>
                    <c:numCache>
                      <c:formatCode>#,##0</c:formatCode>
                      <c:ptCount val="5"/>
                      <c:pt idx="0">
                        <c:v>1818000</c:v>
                      </c:pt>
                      <c:pt idx="1">
                        <c:v>1795000</c:v>
                      </c:pt>
                      <c:pt idx="2">
                        <c:v>1723000</c:v>
                      </c:pt>
                      <c:pt idx="3">
                        <c:v>1877000</c:v>
                      </c:pt>
                      <c:pt idx="4">
                        <c:v>1883000</c:v>
                      </c:pt>
                    </c:numCache>
                  </c:numRef>
                </c:val>
                <c:extLst xmlns:c15="http://schemas.microsoft.com/office/drawing/2012/chart">
                  <c:ext xmlns:c16="http://schemas.microsoft.com/office/drawing/2014/chart" uri="{C3380CC4-5D6E-409C-BE32-E72D297353CC}">
                    <c16:uniqueId val="{00000008-66F0-4D20-BAC9-540EBE9996B9}"/>
                  </c:ext>
                </c:extLst>
              </c15:ser>
            </c15:filteredBarSeries>
          </c:ext>
        </c:extLst>
      </c:barChart>
      <c:catAx>
        <c:axId val="512721791"/>
        <c:scaling>
          <c:orientation val="minMax"/>
        </c:scaling>
        <c:delete val="0"/>
        <c:axPos val="b"/>
        <c:numFmt formatCode="0.0" sourceLinked="0"/>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Segoe UI" panose="020B0502040204020203" pitchFamily="34" charset="0"/>
              </a:defRPr>
            </a:pPr>
            <a:endParaRPr lang="en-US"/>
          </a:p>
        </c:txPr>
        <c:crossAx val="515044367"/>
        <c:crosses val="autoZero"/>
        <c:auto val="1"/>
        <c:lblAlgn val="ctr"/>
        <c:lblOffset val="100"/>
        <c:tickLblSkip val="1"/>
        <c:noMultiLvlLbl val="0"/>
      </c:catAx>
      <c:valAx>
        <c:axId val="515044367"/>
        <c:scaling>
          <c:orientation val="minMax"/>
          <c:max val="20000000"/>
          <c:min val="0"/>
        </c:scaling>
        <c:delete val="1"/>
        <c:axPos val="l"/>
        <c:numFmt formatCode="##0.0,,\ &quot;M&quot;" sourceLinked="1"/>
        <c:majorTickMark val="out"/>
        <c:minorTickMark val="none"/>
        <c:tickLblPos val="nextTo"/>
        <c:crossAx val="512721791"/>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57150">
      <a:noFill/>
    </a:ln>
    <a:effectLst/>
  </c:spPr>
  <c:txPr>
    <a:bodyPr/>
    <a:lstStyle/>
    <a:p>
      <a:pPr>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35743852810913779"/>
          <c:y val="1.9148588483096786E-2"/>
          <c:w val="0.62706398365985661"/>
          <c:h val="0.95278268183700232"/>
        </c:manualLayout>
      </c:layout>
      <c:barChart>
        <c:barDir val="bar"/>
        <c:grouping val="clustered"/>
        <c:varyColors val="0"/>
        <c:ser>
          <c:idx val="8"/>
          <c:order val="8"/>
          <c:tx>
            <c:strRef>
              <c:f>Sheet1!$B$1</c:f>
              <c:strCache>
                <c:ptCount val="1"/>
                <c:pt idx="0">
                  <c:v>Median age, 2023</c:v>
                </c:pt>
              </c:strCache>
            </c:strRef>
          </c:tx>
          <c:spPr>
            <a:solidFill>
              <a:schemeClr val="tx2"/>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200" b="1" i="0" u="none" strike="noStrike" kern="1200" baseline="0">
                    <a:solidFill>
                      <a:schemeClr val="tx1"/>
                    </a:solidFill>
                    <a:latin typeface="+mn-lt"/>
                    <a:ea typeface="+mn-ea"/>
                    <a:cs typeface="Segoe UI" panose="020B0502040204020203" pitchFamily="34" charset="0"/>
                  </a:defRPr>
                </a:pPr>
                <a:endParaRPr lang="en-US"/>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All industries</c:v>
                </c:pt>
                <c:pt idx="1">
                  <c:v>Air transportation</c:v>
                </c:pt>
                <c:pt idx="2">
                  <c:v>Architectural, engineering, and related services</c:v>
                </c:pt>
                <c:pt idx="3">
                  <c:v>Bus service and urban transit</c:v>
                </c:pt>
                <c:pt idx="4">
                  <c:v>Rail transportation</c:v>
                </c:pt>
                <c:pt idx="5">
                  <c:v>Services related to transportation</c:v>
                </c:pt>
                <c:pt idx="6">
                  <c:v>Warehousing and storage</c:v>
                </c:pt>
                <c:pt idx="7">
                  <c:v>Water transportation</c:v>
                </c:pt>
              </c:strCache>
            </c:strRef>
          </c:cat>
          <c:val>
            <c:numRef>
              <c:f>Sheet1!$B$2:$B$9</c:f>
              <c:numCache>
                <c:formatCode>General</c:formatCode>
                <c:ptCount val="8"/>
                <c:pt idx="0">
                  <c:v>42.1</c:v>
                </c:pt>
                <c:pt idx="1">
                  <c:v>43.9</c:v>
                </c:pt>
                <c:pt idx="2">
                  <c:v>42.6</c:v>
                </c:pt>
                <c:pt idx="3">
                  <c:v>50.2</c:v>
                </c:pt>
                <c:pt idx="4">
                  <c:v>42.8</c:v>
                </c:pt>
                <c:pt idx="5">
                  <c:v>43.6</c:v>
                </c:pt>
                <c:pt idx="6">
                  <c:v>36.9</c:v>
                </c:pt>
                <c:pt idx="7">
                  <c:v>46.9</c:v>
                </c:pt>
              </c:numCache>
            </c:numRef>
          </c:val>
          <c:extLst xmlns:c15="http://schemas.microsoft.com/office/drawing/2012/chart">
            <c:ext xmlns:c16="http://schemas.microsoft.com/office/drawing/2014/chart" uri="{C3380CC4-5D6E-409C-BE32-E72D297353CC}">
              <c16:uniqueId val="{00000000-7BAC-4470-98F8-B946C6D1E9E1}"/>
            </c:ext>
          </c:extLst>
        </c:ser>
        <c:dLbls>
          <c:showLegendKey val="0"/>
          <c:showVal val="1"/>
          <c:showCatName val="0"/>
          <c:showSerName val="0"/>
          <c:showPercent val="0"/>
          <c:showBubbleSize val="0"/>
        </c:dLbls>
        <c:gapWidth val="150"/>
        <c:axId val="512721791"/>
        <c:axId val="515044367"/>
        <c:extLst>
          <c:ext xmlns:c15="http://schemas.microsoft.com/office/drawing/2012/chart" uri="{02D57815-91ED-43cb-92C2-25804820EDAC}">
            <c15:filteredBarSeries>
              <c15:ser>
                <c:idx val="0"/>
                <c:order val="0"/>
                <c:tx>
                  <c:strRef>
                    <c:extLst>
                      <c:ext uri="{02D57815-91ED-43cb-92C2-25804820EDAC}">
                        <c15:formulaRef>
                          <c15:sqref>Sheet1!#REF!</c15:sqref>
                        </c15:formulaRef>
                      </c:ext>
                    </c:extLst>
                    <c:strCache>
                      <c:ptCount val="1"/>
                      <c:pt idx="0">
                        <c:v>#REF!</c:v>
                      </c:pt>
                    </c:strCache>
                  </c:strRef>
                </c:tx>
                <c:spPr>
                  <a:solidFill>
                    <a:schemeClr val="accent1">
                      <a:shade val="44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Sheet1!$A$2:$A$9</c15:sqref>
                        </c15:formulaRef>
                      </c:ext>
                    </c:extLst>
                    <c:strCache>
                      <c:ptCount val="8"/>
                      <c:pt idx="0">
                        <c:v>All industries</c:v>
                      </c:pt>
                      <c:pt idx="1">
                        <c:v>Air transportation</c:v>
                      </c:pt>
                      <c:pt idx="2">
                        <c:v>Architectural, engineering, and related services</c:v>
                      </c:pt>
                      <c:pt idx="3">
                        <c:v>Bus service and urban transit</c:v>
                      </c:pt>
                      <c:pt idx="4">
                        <c:v>Rail transportation</c:v>
                      </c:pt>
                      <c:pt idx="5">
                        <c:v>Services related to transportation</c:v>
                      </c:pt>
                      <c:pt idx="6">
                        <c:v>Warehousing and storage</c:v>
                      </c:pt>
                      <c:pt idx="7">
                        <c:v>Water transportation</c:v>
                      </c:pt>
                    </c:strCache>
                  </c:strRef>
                </c:cat>
                <c:val>
                  <c:numRef>
                    <c:extLst>
                      <c:ext uri="{02D57815-91ED-43cb-92C2-25804820EDAC}">
                        <c15:formulaRef>
                          <c15:sqref>Sheet1!#REF!</c15:sqref>
                        </c15:formulaRef>
                      </c:ext>
                    </c:extLst>
                    <c:numCache>
                      <c:formatCode>General</c:formatCode>
                      <c:ptCount val="1"/>
                      <c:pt idx="0">
                        <c:v>1</c:v>
                      </c:pt>
                    </c:numCache>
                  </c:numRef>
                </c:val>
                <c:extLst>
                  <c:ext xmlns:c16="http://schemas.microsoft.com/office/drawing/2014/chart" uri="{C3380CC4-5D6E-409C-BE32-E72D297353CC}">
                    <c16:uniqueId val="{00000001-7BAC-4470-98F8-B946C6D1E9E1}"/>
                  </c:ext>
                </c:extLst>
              </c15:ser>
            </c15:filteredBarSeries>
            <c15:filteredBarSeries>
              <c15:ser>
                <c:idx val="1"/>
                <c:order val="1"/>
                <c:tx>
                  <c:strRef>
                    <c:extLst xmlns:c15="http://schemas.microsoft.com/office/drawing/2012/chart">
                      <c:ext xmlns:c15="http://schemas.microsoft.com/office/drawing/2012/chart" uri="{02D57815-91ED-43cb-92C2-25804820EDAC}">
                        <c15:formulaRef>
                          <c15:sqref>Sheet1!#REF!</c15:sqref>
                        </c15:formulaRef>
                      </c:ext>
                    </c:extLst>
                    <c:strCache>
                      <c:ptCount val="1"/>
                      <c:pt idx="0">
                        <c:v>#REF!</c:v>
                      </c:pt>
                    </c:strCache>
                  </c:strRef>
                </c:tx>
                <c:spPr>
                  <a:solidFill>
                    <a:schemeClr val="accent1">
                      <a:shade val="58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Sheet1!$A$2:$A$9</c15:sqref>
                        </c15:formulaRef>
                      </c:ext>
                    </c:extLst>
                    <c:strCache>
                      <c:ptCount val="8"/>
                      <c:pt idx="0">
                        <c:v>All industries</c:v>
                      </c:pt>
                      <c:pt idx="1">
                        <c:v>Air transportation</c:v>
                      </c:pt>
                      <c:pt idx="2">
                        <c:v>Architectural, engineering, and related services</c:v>
                      </c:pt>
                      <c:pt idx="3">
                        <c:v>Bus service and urban transit</c:v>
                      </c:pt>
                      <c:pt idx="4">
                        <c:v>Rail transportation</c:v>
                      </c:pt>
                      <c:pt idx="5">
                        <c:v>Services related to transportation</c:v>
                      </c:pt>
                      <c:pt idx="6">
                        <c:v>Warehousing and storage</c:v>
                      </c:pt>
                      <c:pt idx="7">
                        <c:v>Water transportation</c:v>
                      </c:pt>
                    </c:strCache>
                  </c:strRef>
                </c:cat>
                <c:val>
                  <c:numRef>
                    <c:extLst xmlns:c15="http://schemas.microsoft.com/office/drawing/2012/chart">
                      <c:ext xmlns:c15="http://schemas.microsoft.com/office/drawing/2012/chart" uri="{02D57815-91ED-43cb-92C2-25804820EDAC}">
                        <c15:formulaRef>
                          <c15:sqref>Sheet1!#REF!</c15:sqref>
                        </c15:formulaRef>
                      </c:ext>
                    </c:extLst>
                    <c:numCache>
                      <c:formatCode>General</c:formatCode>
                      <c:ptCount val="1"/>
                      <c:pt idx="0">
                        <c:v>1</c:v>
                      </c:pt>
                    </c:numCache>
                  </c:numRef>
                </c:val>
                <c:extLst xmlns:c15="http://schemas.microsoft.com/office/drawing/2012/chart">
                  <c:ext xmlns:c16="http://schemas.microsoft.com/office/drawing/2014/chart" uri="{C3380CC4-5D6E-409C-BE32-E72D297353CC}">
                    <c16:uniqueId val="{00000002-7BAC-4470-98F8-B946C6D1E9E1}"/>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Sheet1!#REF!</c15:sqref>
                        </c15:formulaRef>
                      </c:ext>
                    </c:extLst>
                    <c:strCache>
                      <c:ptCount val="1"/>
                      <c:pt idx="0">
                        <c:v>#REF!</c:v>
                      </c:pt>
                    </c:strCache>
                  </c:strRef>
                </c:tx>
                <c:spPr>
                  <a:solidFill>
                    <a:schemeClr val="accent1">
                      <a:shade val="72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Sheet1!$A$2:$A$9</c15:sqref>
                        </c15:formulaRef>
                      </c:ext>
                    </c:extLst>
                    <c:strCache>
                      <c:ptCount val="8"/>
                      <c:pt idx="0">
                        <c:v>All industries</c:v>
                      </c:pt>
                      <c:pt idx="1">
                        <c:v>Air transportation</c:v>
                      </c:pt>
                      <c:pt idx="2">
                        <c:v>Architectural, engineering, and related services</c:v>
                      </c:pt>
                      <c:pt idx="3">
                        <c:v>Bus service and urban transit</c:v>
                      </c:pt>
                      <c:pt idx="4">
                        <c:v>Rail transportation</c:v>
                      </c:pt>
                      <c:pt idx="5">
                        <c:v>Services related to transportation</c:v>
                      </c:pt>
                      <c:pt idx="6">
                        <c:v>Warehousing and storage</c:v>
                      </c:pt>
                      <c:pt idx="7">
                        <c:v>Water transportation</c:v>
                      </c:pt>
                    </c:strCache>
                  </c:strRef>
                </c:cat>
                <c:val>
                  <c:numRef>
                    <c:extLst xmlns:c15="http://schemas.microsoft.com/office/drawing/2012/chart">
                      <c:ext xmlns:c15="http://schemas.microsoft.com/office/drawing/2012/chart" uri="{02D57815-91ED-43cb-92C2-25804820EDAC}">
                        <c15:formulaRef>
                          <c15:sqref>Sheet1!#REF!</c15:sqref>
                        </c15:formulaRef>
                      </c:ext>
                    </c:extLst>
                    <c:numCache>
                      <c:formatCode>General</c:formatCode>
                      <c:ptCount val="1"/>
                      <c:pt idx="0">
                        <c:v>1</c:v>
                      </c:pt>
                    </c:numCache>
                  </c:numRef>
                </c:val>
                <c:extLst xmlns:c15="http://schemas.microsoft.com/office/drawing/2012/chart">
                  <c:ext xmlns:c16="http://schemas.microsoft.com/office/drawing/2014/chart" uri="{C3380CC4-5D6E-409C-BE32-E72D297353CC}">
                    <c16:uniqueId val="{00000003-7BAC-4470-98F8-B946C6D1E9E1}"/>
                  </c:ext>
                </c:extLst>
              </c15:ser>
            </c15:filteredBarSeries>
            <c15:filteredBarSeries>
              <c15:ser>
                <c:idx val="3"/>
                <c:order val="3"/>
                <c:tx>
                  <c:strRef>
                    <c:extLst xmlns:c15="http://schemas.microsoft.com/office/drawing/2012/chart">
                      <c:ext xmlns:c15="http://schemas.microsoft.com/office/drawing/2012/chart" uri="{02D57815-91ED-43cb-92C2-25804820EDAC}">
                        <c15:formulaRef>
                          <c15:sqref>Sheet1!#REF!</c15:sqref>
                        </c15:formulaRef>
                      </c:ext>
                    </c:extLst>
                    <c:strCache>
                      <c:ptCount val="1"/>
                      <c:pt idx="0">
                        <c:v>#REF!</c:v>
                      </c:pt>
                    </c:strCache>
                  </c:strRef>
                </c:tx>
                <c:spPr>
                  <a:solidFill>
                    <a:schemeClr val="accent1">
                      <a:shade val="86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Sheet1!$A$2:$A$9</c15:sqref>
                        </c15:formulaRef>
                      </c:ext>
                    </c:extLst>
                    <c:strCache>
                      <c:ptCount val="8"/>
                      <c:pt idx="0">
                        <c:v>All industries</c:v>
                      </c:pt>
                      <c:pt idx="1">
                        <c:v>Air transportation</c:v>
                      </c:pt>
                      <c:pt idx="2">
                        <c:v>Architectural, engineering, and related services</c:v>
                      </c:pt>
                      <c:pt idx="3">
                        <c:v>Bus service and urban transit</c:v>
                      </c:pt>
                      <c:pt idx="4">
                        <c:v>Rail transportation</c:v>
                      </c:pt>
                      <c:pt idx="5">
                        <c:v>Services related to transportation</c:v>
                      </c:pt>
                      <c:pt idx="6">
                        <c:v>Warehousing and storage</c:v>
                      </c:pt>
                      <c:pt idx="7">
                        <c:v>Water transportation</c:v>
                      </c:pt>
                    </c:strCache>
                  </c:strRef>
                </c:cat>
                <c:val>
                  <c:numRef>
                    <c:extLst xmlns:c15="http://schemas.microsoft.com/office/drawing/2012/chart">
                      <c:ext xmlns:c15="http://schemas.microsoft.com/office/drawing/2012/chart" uri="{02D57815-91ED-43cb-92C2-25804820EDAC}">
                        <c15:formulaRef>
                          <c15:sqref>Sheet1!#REF!</c15:sqref>
                        </c15:formulaRef>
                      </c:ext>
                    </c:extLst>
                    <c:numCache>
                      <c:formatCode>General</c:formatCode>
                      <c:ptCount val="1"/>
                      <c:pt idx="0">
                        <c:v>1</c:v>
                      </c:pt>
                    </c:numCache>
                  </c:numRef>
                </c:val>
                <c:extLst xmlns:c15="http://schemas.microsoft.com/office/drawing/2012/chart">
                  <c:ext xmlns:c16="http://schemas.microsoft.com/office/drawing/2014/chart" uri="{C3380CC4-5D6E-409C-BE32-E72D297353CC}">
                    <c16:uniqueId val="{00000004-7BAC-4470-98F8-B946C6D1E9E1}"/>
                  </c:ext>
                </c:extLst>
              </c15:ser>
            </c15:filteredBarSeries>
            <c15:filteredBarSeries>
              <c15:ser>
                <c:idx val="4"/>
                <c:order val="4"/>
                <c:tx>
                  <c:strRef>
                    <c:extLst xmlns:c15="http://schemas.microsoft.com/office/drawing/2012/chart">
                      <c:ext xmlns:c15="http://schemas.microsoft.com/office/drawing/2012/chart" uri="{02D57815-91ED-43cb-92C2-25804820EDAC}">
                        <c15:formulaRef>
                          <c15:sqref>Sheet1!#REF!</c15:sqref>
                        </c15:formulaRef>
                      </c:ext>
                    </c:extLst>
                    <c:strCache>
                      <c:ptCount val="1"/>
                      <c:pt idx="0">
                        <c:v>#REF!</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Sheet1!$A$2:$A$9</c15:sqref>
                        </c15:formulaRef>
                      </c:ext>
                    </c:extLst>
                    <c:strCache>
                      <c:ptCount val="8"/>
                      <c:pt idx="0">
                        <c:v>All industries</c:v>
                      </c:pt>
                      <c:pt idx="1">
                        <c:v>Air transportation</c:v>
                      </c:pt>
                      <c:pt idx="2">
                        <c:v>Architectural, engineering, and related services</c:v>
                      </c:pt>
                      <c:pt idx="3">
                        <c:v>Bus service and urban transit</c:v>
                      </c:pt>
                      <c:pt idx="4">
                        <c:v>Rail transportation</c:v>
                      </c:pt>
                      <c:pt idx="5">
                        <c:v>Services related to transportation</c:v>
                      </c:pt>
                      <c:pt idx="6">
                        <c:v>Warehousing and storage</c:v>
                      </c:pt>
                      <c:pt idx="7">
                        <c:v>Water transportation</c:v>
                      </c:pt>
                    </c:strCache>
                  </c:strRef>
                </c:cat>
                <c:val>
                  <c:numRef>
                    <c:extLst xmlns:c15="http://schemas.microsoft.com/office/drawing/2012/chart">
                      <c:ext xmlns:c15="http://schemas.microsoft.com/office/drawing/2012/chart" uri="{02D57815-91ED-43cb-92C2-25804820EDAC}">
                        <c15:formulaRef>
                          <c15:sqref>Sheet1!#REF!</c15:sqref>
                        </c15:formulaRef>
                      </c:ext>
                    </c:extLst>
                    <c:numCache>
                      <c:formatCode>General</c:formatCode>
                      <c:ptCount val="1"/>
                      <c:pt idx="0">
                        <c:v>1</c:v>
                      </c:pt>
                    </c:numCache>
                  </c:numRef>
                </c:val>
                <c:extLst xmlns:c15="http://schemas.microsoft.com/office/drawing/2012/chart">
                  <c:ext xmlns:c16="http://schemas.microsoft.com/office/drawing/2014/chart" uri="{C3380CC4-5D6E-409C-BE32-E72D297353CC}">
                    <c16:uniqueId val="{00000005-7BAC-4470-98F8-B946C6D1E9E1}"/>
                  </c:ext>
                </c:extLst>
              </c15:ser>
            </c15:filteredBarSeries>
            <c15:filteredBarSeries>
              <c15:ser>
                <c:idx val="5"/>
                <c:order val="5"/>
                <c:tx>
                  <c:strRef>
                    <c:extLst xmlns:c15="http://schemas.microsoft.com/office/drawing/2012/chart">
                      <c:ext xmlns:c15="http://schemas.microsoft.com/office/drawing/2012/chart" uri="{02D57815-91ED-43cb-92C2-25804820EDAC}">
                        <c15:formulaRef>
                          <c15:sqref>Sheet1!#REF!</c15:sqref>
                        </c15:formulaRef>
                      </c:ext>
                    </c:extLst>
                    <c:strCache>
                      <c:ptCount val="1"/>
                      <c:pt idx="0">
                        <c:v>#REF!</c:v>
                      </c:pt>
                    </c:strCache>
                  </c:strRef>
                </c:tx>
                <c:spPr>
                  <a:solidFill>
                    <a:schemeClr val="accent1">
                      <a:tint val="86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Sheet1!$A$2:$A$9</c15:sqref>
                        </c15:formulaRef>
                      </c:ext>
                    </c:extLst>
                    <c:strCache>
                      <c:ptCount val="8"/>
                      <c:pt idx="0">
                        <c:v>All industries</c:v>
                      </c:pt>
                      <c:pt idx="1">
                        <c:v>Air transportation</c:v>
                      </c:pt>
                      <c:pt idx="2">
                        <c:v>Architectural, engineering, and related services</c:v>
                      </c:pt>
                      <c:pt idx="3">
                        <c:v>Bus service and urban transit</c:v>
                      </c:pt>
                      <c:pt idx="4">
                        <c:v>Rail transportation</c:v>
                      </c:pt>
                      <c:pt idx="5">
                        <c:v>Services related to transportation</c:v>
                      </c:pt>
                      <c:pt idx="6">
                        <c:v>Warehousing and storage</c:v>
                      </c:pt>
                      <c:pt idx="7">
                        <c:v>Water transportation</c:v>
                      </c:pt>
                    </c:strCache>
                  </c:strRef>
                </c:cat>
                <c:val>
                  <c:numRef>
                    <c:extLst xmlns:c15="http://schemas.microsoft.com/office/drawing/2012/chart">
                      <c:ext xmlns:c15="http://schemas.microsoft.com/office/drawing/2012/chart" uri="{02D57815-91ED-43cb-92C2-25804820EDAC}">
                        <c15:formulaRef>
                          <c15:sqref>Sheet1!#REF!</c15:sqref>
                        </c15:formulaRef>
                      </c:ext>
                    </c:extLst>
                    <c:numCache>
                      <c:formatCode>General</c:formatCode>
                      <c:ptCount val="1"/>
                      <c:pt idx="0">
                        <c:v>1</c:v>
                      </c:pt>
                    </c:numCache>
                  </c:numRef>
                </c:val>
                <c:extLst xmlns:c15="http://schemas.microsoft.com/office/drawing/2012/chart">
                  <c:ext xmlns:c16="http://schemas.microsoft.com/office/drawing/2014/chart" uri="{C3380CC4-5D6E-409C-BE32-E72D297353CC}">
                    <c16:uniqueId val="{00000006-7BAC-4470-98F8-B946C6D1E9E1}"/>
                  </c:ext>
                </c:extLst>
              </c15:ser>
            </c15:filteredBarSeries>
            <c15:filteredBarSeries>
              <c15:ser>
                <c:idx val="6"/>
                <c:order val="6"/>
                <c:tx>
                  <c:strRef>
                    <c:extLst xmlns:c15="http://schemas.microsoft.com/office/drawing/2012/chart">
                      <c:ext xmlns:c15="http://schemas.microsoft.com/office/drawing/2012/chart" uri="{02D57815-91ED-43cb-92C2-25804820EDAC}">
                        <c15:formulaRef>
                          <c15:sqref>Sheet1!#REF!</c15:sqref>
                        </c15:formulaRef>
                      </c:ext>
                    </c:extLst>
                    <c:strCache>
                      <c:ptCount val="1"/>
                      <c:pt idx="0">
                        <c:v>#REF!</c:v>
                      </c:pt>
                    </c:strCache>
                  </c:strRef>
                </c:tx>
                <c:spPr>
                  <a:solidFill>
                    <a:schemeClr val="accent1">
                      <a:tint val="72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Sheet1!$A$2:$A$9</c15:sqref>
                        </c15:formulaRef>
                      </c:ext>
                    </c:extLst>
                    <c:strCache>
                      <c:ptCount val="8"/>
                      <c:pt idx="0">
                        <c:v>All industries</c:v>
                      </c:pt>
                      <c:pt idx="1">
                        <c:v>Air transportation</c:v>
                      </c:pt>
                      <c:pt idx="2">
                        <c:v>Architectural, engineering, and related services</c:v>
                      </c:pt>
                      <c:pt idx="3">
                        <c:v>Bus service and urban transit</c:v>
                      </c:pt>
                      <c:pt idx="4">
                        <c:v>Rail transportation</c:v>
                      </c:pt>
                      <c:pt idx="5">
                        <c:v>Services related to transportation</c:v>
                      </c:pt>
                      <c:pt idx="6">
                        <c:v>Warehousing and storage</c:v>
                      </c:pt>
                      <c:pt idx="7">
                        <c:v>Water transportation</c:v>
                      </c:pt>
                    </c:strCache>
                  </c:strRef>
                </c:cat>
                <c:val>
                  <c:numRef>
                    <c:extLst xmlns:c15="http://schemas.microsoft.com/office/drawing/2012/chart">
                      <c:ext xmlns:c15="http://schemas.microsoft.com/office/drawing/2012/chart" uri="{02D57815-91ED-43cb-92C2-25804820EDAC}">
                        <c15:formulaRef>
                          <c15:sqref>Sheet1!#REF!</c15:sqref>
                        </c15:formulaRef>
                      </c:ext>
                    </c:extLst>
                    <c:numCache>
                      <c:formatCode>General</c:formatCode>
                      <c:ptCount val="1"/>
                      <c:pt idx="0">
                        <c:v>1</c:v>
                      </c:pt>
                    </c:numCache>
                  </c:numRef>
                </c:val>
                <c:extLst xmlns:c15="http://schemas.microsoft.com/office/drawing/2012/chart">
                  <c:ext xmlns:c16="http://schemas.microsoft.com/office/drawing/2014/chart" uri="{C3380CC4-5D6E-409C-BE32-E72D297353CC}">
                    <c16:uniqueId val="{00000007-7BAC-4470-98F8-B946C6D1E9E1}"/>
                  </c:ext>
                </c:extLst>
              </c15:ser>
            </c15:filteredBarSeries>
            <c15:filteredBarSeries>
              <c15:ser>
                <c:idx val="7"/>
                <c:order val="7"/>
                <c:tx>
                  <c:strRef>
                    <c:extLst xmlns:c15="http://schemas.microsoft.com/office/drawing/2012/chart">
                      <c:ext xmlns:c15="http://schemas.microsoft.com/office/drawing/2012/chart" uri="{02D57815-91ED-43cb-92C2-25804820EDAC}">
                        <c15:formulaRef>
                          <c15:sqref>Sheet1!#REF!</c15:sqref>
                        </c15:formulaRef>
                      </c:ext>
                    </c:extLst>
                    <c:strCache>
                      <c:ptCount val="1"/>
                      <c:pt idx="0">
                        <c:v>#REF!</c:v>
                      </c:pt>
                    </c:strCache>
                  </c:strRef>
                </c:tx>
                <c:spPr>
                  <a:solidFill>
                    <a:schemeClr val="accent1">
                      <a:tint val="58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Sheet1!$A$2:$A$9</c15:sqref>
                        </c15:formulaRef>
                      </c:ext>
                    </c:extLst>
                    <c:strCache>
                      <c:ptCount val="8"/>
                      <c:pt idx="0">
                        <c:v>All industries</c:v>
                      </c:pt>
                      <c:pt idx="1">
                        <c:v>Air transportation</c:v>
                      </c:pt>
                      <c:pt idx="2">
                        <c:v>Architectural, engineering, and related services</c:v>
                      </c:pt>
                      <c:pt idx="3">
                        <c:v>Bus service and urban transit</c:v>
                      </c:pt>
                      <c:pt idx="4">
                        <c:v>Rail transportation</c:v>
                      </c:pt>
                      <c:pt idx="5">
                        <c:v>Services related to transportation</c:v>
                      </c:pt>
                      <c:pt idx="6">
                        <c:v>Warehousing and storage</c:v>
                      </c:pt>
                      <c:pt idx="7">
                        <c:v>Water transportation</c:v>
                      </c:pt>
                    </c:strCache>
                  </c:strRef>
                </c:cat>
                <c:val>
                  <c:numRef>
                    <c:extLst xmlns:c15="http://schemas.microsoft.com/office/drawing/2012/chart">
                      <c:ext xmlns:c15="http://schemas.microsoft.com/office/drawing/2012/chart" uri="{02D57815-91ED-43cb-92C2-25804820EDAC}">
                        <c15:formulaRef>
                          <c15:sqref>Sheet1!#REF!</c15:sqref>
                        </c15:formulaRef>
                      </c:ext>
                    </c:extLst>
                    <c:numCache>
                      <c:formatCode>General</c:formatCode>
                      <c:ptCount val="1"/>
                      <c:pt idx="0">
                        <c:v>1</c:v>
                      </c:pt>
                    </c:numCache>
                  </c:numRef>
                </c:val>
                <c:extLst xmlns:c15="http://schemas.microsoft.com/office/drawing/2012/chart">
                  <c:ext xmlns:c16="http://schemas.microsoft.com/office/drawing/2014/chart" uri="{C3380CC4-5D6E-409C-BE32-E72D297353CC}">
                    <c16:uniqueId val="{00000008-7BAC-4470-98F8-B946C6D1E9E1}"/>
                  </c:ext>
                </c:extLst>
              </c15:ser>
            </c15:filteredBarSeries>
          </c:ext>
        </c:extLst>
      </c:barChart>
      <c:catAx>
        <c:axId val="512721791"/>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lgn="ctr">
              <a:defRPr lang="en-US" sz="1200" b="0" i="0" u="none" strike="noStrike" kern="1200" baseline="0">
                <a:solidFill>
                  <a:schemeClr val="tx1"/>
                </a:solidFill>
                <a:latin typeface="+mn-lt"/>
                <a:ea typeface="+mn-ea"/>
                <a:cs typeface="Segoe UI" panose="020B0502040204020203" pitchFamily="34" charset="0"/>
              </a:defRPr>
            </a:pPr>
            <a:endParaRPr lang="en-US"/>
          </a:p>
        </c:txPr>
        <c:crossAx val="515044367"/>
        <c:crosses val="autoZero"/>
        <c:auto val="1"/>
        <c:lblAlgn val="ctr"/>
        <c:lblOffset val="100"/>
        <c:noMultiLvlLbl val="0"/>
      </c:catAx>
      <c:valAx>
        <c:axId val="515044367"/>
        <c:scaling>
          <c:orientation val="minMax"/>
        </c:scaling>
        <c:delete val="1"/>
        <c:axPos val="t"/>
        <c:numFmt formatCode="General" sourceLinked="1"/>
        <c:majorTickMark val="none"/>
        <c:minorTickMark val="none"/>
        <c:tickLblPos val="nextTo"/>
        <c:crossAx val="512721791"/>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57150">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26798312605009134"/>
          <c:y val="0.11762985812142202"/>
          <c:w val="0.66107500008465314"/>
          <c:h val="0.84666214586908073"/>
        </c:manualLayout>
      </c:layout>
      <c:barChart>
        <c:barDir val="bar"/>
        <c:grouping val="clustered"/>
        <c:varyColors val="0"/>
        <c:ser>
          <c:idx val="0"/>
          <c:order val="0"/>
          <c:tx>
            <c:strRef>
              <c:f>Sheet1!$B$1</c:f>
              <c:strCache>
                <c:ptCount val="1"/>
                <c:pt idx="0">
                  <c:v>2023</c:v>
                </c:pt>
              </c:strCache>
            </c:strRef>
          </c:tx>
          <c:spPr>
            <a:solidFill>
              <a:schemeClr val="tx2"/>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200" b="1" i="0" u="none" strike="noStrike" kern="1200" baseline="0">
                    <a:solidFill>
                      <a:schemeClr val="tx1"/>
                    </a:solidFill>
                    <a:latin typeface="+mn-lt"/>
                    <a:ea typeface="+mn-ea"/>
                    <a:cs typeface="Segoe UI" panose="020B0502040204020203" pitchFamily="34" charset="0"/>
                  </a:defRPr>
                </a:pPr>
                <a:endParaRPr lang="en-US"/>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Air transportation</c:v>
                </c:pt>
                <c:pt idx="1">
                  <c:v>Rail transportation</c:v>
                </c:pt>
                <c:pt idx="2">
                  <c:v>Water transportation</c:v>
                </c:pt>
                <c:pt idx="3">
                  <c:v>Truck transportation</c:v>
                </c:pt>
                <c:pt idx="4">
                  <c:v>Bus service and urban transit</c:v>
                </c:pt>
                <c:pt idx="5">
                  <c:v>Taxi and limousine service</c:v>
                </c:pt>
                <c:pt idx="6">
                  <c:v>Pipeline transportation</c:v>
                </c:pt>
              </c:strCache>
            </c:strRef>
          </c:cat>
          <c:val>
            <c:numRef>
              <c:f>Sheet1!$B$2:$B$8</c:f>
              <c:numCache>
                <c:formatCode>#,##0</c:formatCode>
                <c:ptCount val="7"/>
                <c:pt idx="0">
                  <c:v>734000</c:v>
                </c:pt>
                <c:pt idx="1">
                  <c:v>236000</c:v>
                </c:pt>
                <c:pt idx="2">
                  <c:v>78000</c:v>
                </c:pt>
                <c:pt idx="3">
                  <c:v>2221000</c:v>
                </c:pt>
                <c:pt idx="4">
                  <c:v>457000</c:v>
                </c:pt>
                <c:pt idx="5">
                  <c:v>602000</c:v>
                </c:pt>
                <c:pt idx="6">
                  <c:v>41000</c:v>
                </c:pt>
              </c:numCache>
            </c:numRef>
          </c:val>
          <c:extLst xmlns:c15="http://schemas.microsoft.com/office/drawing/2012/chart">
            <c:ext xmlns:c16="http://schemas.microsoft.com/office/drawing/2014/chart" uri="{C3380CC4-5D6E-409C-BE32-E72D297353CC}">
              <c16:uniqueId val="{00000000-0FD5-4EBE-9DBC-C5640377DD38}"/>
            </c:ext>
          </c:extLst>
        </c:ser>
        <c:dLbls>
          <c:showLegendKey val="0"/>
          <c:showVal val="1"/>
          <c:showCatName val="0"/>
          <c:showSerName val="0"/>
          <c:showPercent val="0"/>
          <c:showBubbleSize val="0"/>
        </c:dLbls>
        <c:gapWidth val="150"/>
        <c:axId val="512721791"/>
        <c:axId val="515044367"/>
        <c:extLst/>
      </c:barChart>
      <c:catAx>
        <c:axId val="512721791"/>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lgn="ctr">
              <a:defRPr lang="en-US" sz="1200" b="0" i="0" u="none" strike="noStrike" kern="1200" baseline="0">
                <a:solidFill>
                  <a:schemeClr val="tx1"/>
                </a:solidFill>
                <a:latin typeface="+mn-lt"/>
                <a:ea typeface="+mn-ea"/>
                <a:cs typeface="Segoe UI" panose="020B0502040204020203" pitchFamily="34" charset="0"/>
              </a:defRPr>
            </a:pPr>
            <a:endParaRPr lang="en-US"/>
          </a:p>
        </c:txPr>
        <c:crossAx val="515044367"/>
        <c:crosses val="autoZero"/>
        <c:auto val="1"/>
        <c:lblAlgn val="ctr"/>
        <c:lblOffset val="100"/>
        <c:noMultiLvlLbl val="0"/>
      </c:catAx>
      <c:valAx>
        <c:axId val="515044367"/>
        <c:scaling>
          <c:orientation val="minMax"/>
        </c:scaling>
        <c:delete val="1"/>
        <c:axPos val="t"/>
        <c:numFmt formatCode="#,##0" sourceLinked="1"/>
        <c:majorTickMark val="none"/>
        <c:minorTickMark val="none"/>
        <c:tickLblPos val="nextTo"/>
        <c:crossAx val="512721791"/>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57150">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39319931731659641"/>
          <c:y val="6.2603786647718068E-2"/>
          <c:w val="0.32855588069401137"/>
          <c:h val="0.90168813358028543"/>
        </c:manualLayout>
      </c:layout>
      <c:barChart>
        <c:barDir val="bar"/>
        <c:grouping val="clustered"/>
        <c:varyColors val="0"/>
        <c:ser>
          <c:idx val="1"/>
          <c:order val="1"/>
          <c:tx>
            <c:strRef>
              <c:f>Sheet1!$C$1</c:f>
              <c:strCache>
                <c:ptCount val="1"/>
                <c:pt idx="0">
                  <c:v>% Women2</c:v>
                </c:pt>
              </c:strCache>
            </c:strRef>
          </c:tx>
          <c:spPr>
            <a:solidFill>
              <a:schemeClr val="tx2"/>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200" b="1" i="0" u="none" strike="noStrike" kern="1200" baseline="0">
                    <a:solidFill>
                      <a:schemeClr val="tx1"/>
                    </a:solidFill>
                    <a:latin typeface="+mn-lt"/>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Bus service and urban transit</c:v>
                </c:pt>
                <c:pt idx="1">
                  <c:v>Warehousing and storage</c:v>
                </c:pt>
                <c:pt idx="2">
                  <c:v>Air transportation</c:v>
                </c:pt>
                <c:pt idx="3">
                  <c:v>Water transportation</c:v>
                </c:pt>
                <c:pt idx="4">
                  <c:v>Architectural, engineering, and related services</c:v>
                </c:pt>
                <c:pt idx="5">
                  <c:v>Services related to transportation</c:v>
                </c:pt>
                <c:pt idx="6">
                  <c:v>Rail transportation</c:v>
                </c:pt>
              </c:strCache>
            </c:strRef>
          </c:cat>
          <c:val>
            <c:numRef>
              <c:f>Sheet1!$C$2:$C$8</c:f>
              <c:numCache>
                <c:formatCode>0.0%</c:formatCode>
                <c:ptCount val="7"/>
                <c:pt idx="0">
                  <c:v>0.38</c:v>
                </c:pt>
                <c:pt idx="1">
                  <c:v>0.34</c:v>
                </c:pt>
                <c:pt idx="2">
                  <c:v>0.33</c:v>
                </c:pt>
                <c:pt idx="3">
                  <c:v>0.32</c:v>
                </c:pt>
                <c:pt idx="4">
                  <c:v>0.26</c:v>
                </c:pt>
                <c:pt idx="5">
                  <c:v>0.23</c:v>
                </c:pt>
                <c:pt idx="6">
                  <c:v>0.08</c:v>
                </c:pt>
              </c:numCache>
            </c:numRef>
          </c:val>
          <c:extLst>
            <c:ext xmlns:c16="http://schemas.microsoft.com/office/drawing/2014/chart" uri="{C3380CC4-5D6E-409C-BE32-E72D297353CC}">
              <c16:uniqueId val="{00000004-4A18-4C84-8E42-8B709FB65773}"/>
            </c:ext>
          </c:extLst>
        </c:ser>
        <c:dLbls>
          <c:showLegendKey val="0"/>
          <c:showVal val="1"/>
          <c:showCatName val="0"/>
          <c:showSerName val="0"/>
          <c:showPercent val="0"/>
          <c:showBubbleSize val="0"/>
        </c:dLbls>
        <c:gapWidth val="150"/>
        <c:axId val="512721791"/>
        <c:axId val="515044367"/>
        <c:extLst>
          <c:ext xmlns:c15="http://schemas.microsoft.com/office/drawing/2012/chart" uri="{02D57815-91ED-43cb-92C2-25804820EDAC}">
            <c15:filteredBarSeries>
              <c15:ser>
                <c:idx val="0"/>
                <c:order val="0"/>
                <c:tx>
                  <c:strRef>
                    <c:extLst>
                      <c:ext uri="{02D57815-91ED-43cb-92C2-25804820EDAC}">
                        <c15:formulaRef>
                          <c15:sqref>Sheet1!$B$1</c15:sqref>
                        </c15:formulaRef>
                      </c:ext>
                    </c:extLst>
                    <c:strCache>
                      <c:ptCount val="1"/>
                      <c:pt idx="0">
                        <c:v>Column1</c:v>
                      </c:pt>
                    </c:strCache>
                  </c:strRef>
                </c:tx>
                <c:spPr>
                  <a:solidFill>
                    <a:schemeClr val="accent1">
                      <a:tint val="64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Sheet1!$A$2:$A$8</c15:sqref>
                        </c15:formulaRef>
                      </c:ext>
                    </c:extLst>
                    <c:strCache>
                      <c:ptCount val="7"/>
                      <c:pt idx="0">
                        <c:v>Bus service and urban transit</c:v>
                      </c:pt>
                      <c:pt idx="1">
                        <c:v>Warehousing and storage</c:v>
                      </c:pt>
                      <c:pt idx="2">
                        <c:v>Air transportation</c:v>
                      </c:pt>
                      <c:pt idx="3">
                        <c:v>Water transportation</c:v>
                      </c:pt>
                      <c:pt idx="4">
                        <c:v>Architectural, engineering, and related services</c:v>
                      </c:pt>
                      <c:pt idx="5">
                        <c:v>Services related to transportation</c:v>
                      </c:pt>
                      <c:pt idx="6">
                        <c:v>Rail transportation</c:v>
                      </c:pt>
                    </c:strCache>
                  </c:strRef>
                </c:cat>
                <c:val>
                  <c:numRef>
                    <c:extLst>
                      <c:ext uri="{02D57815-91ED-43cb-92C2-25804820EDAC}">
                        <c15:formulaRef>
                          <c15:sqref>Sheet1!$B$2:$B$8</c15:sqref>
                        </c15:formulaRef>
                      </c:ext>
                    </c:extLst>
                    <c:numCache>
                      <c:formatCode>General</c:formatCode>
                      <c:ptCount val="7"/>
                    </c:numCache>
                  </c:numRef>
                </c:val>
                <c:extLst>
                  <c:ext xmlns:c16="http://schemas.microsoft.com/office/drawing/2014/chart" uri="{C3380CC4-5D6E-409C-BE32-E72D297353CC}">
                    <c16:uniqueId val="{00000001-4A18-4C84-8E42-8B709FB65773}"/>
                  </c:ext>
                </c:extLst>
              </c15:ser>
            </c15:filteredBarSeries>
          </c:ext>
        </c:extLst>
      </c:barChart>
      <c:catAx>
        <c:axId val="512721791"/>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lgn="ctr">
              <a:defRPr lang="en-US" sz="1200" b="0" i="0" u="none" strike="noStrike" kern="1200" baseline="0">
                <a:solidFill>
                  <a:schemeClr val="tx1"/>
                </a:solidFill>
                <a:latin typeface="+mn-lt"/>
                <a:ea typeface="+mn-ea"/>
                <a:cs typeface="Segoe UI" panose="020B0502040204020203" pitchFamily="34" charset="0"/>
              </a:defRPr>
            </a:pPr>
            <a:endParaRPr lang="en-US"/>
          </a:p>
        </c:txPr>
        <c:crossAx val="515044367"/>
        <c:crosses val="autoZero"/>
        <c:auto val="1"/>
        <c:lblAlgn val="ctr"/>
        <c:lblOffset val="100"/>
        <c:noMultiLvlLbl val="0"/>
      </c:catAx>
      <c:valAx>
        <c:axId val="515044367"/>
        <c:scaling>
          <c:orientation val="minMax"/>
        </c:scaling>
        <c:delete val="1"/>
        <c:axPos val="t"/>
        <c:numFmt formatCode="0.0%" sourceLinked="1"/>
        <c:majorTickMark val="none"/>
        <c:minorTickMark val="none"/>
        <c:tickLblPos val="nextTo"/>
        <c:crossAx val="512721791"/>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57150">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24831345802306379"/>
          <c:y val="8.2976981762221277E-2"/>
          <c:w val="0.47893728792813184"/>
          <c:h val="0.91566982817269316"/>
        </c:manualLayout>
      </c:layout>
      <c:barChart>
        <c:barDir val="bar"/>
        <c:grouping val="clustered"/>
        <c:varyColors val="0"/>
        <c:ser>
          <c:idx val="0"/>
          <c:order val="0"/>
          <c:tx>
            <c:strRef>
              <c:f>Sheet1!$B$1</c:f>
              <c:strCache>
                <c:ptCount val="1"/>
                <c:pt idx="0">
                  <c:v>Black or African American</c:v>
                </c:pt>
              </c:strCache>
            </c:strRef>
          </c:tx>
          <c:spPr>
            <a:solidFill>
              <a:schemeClr val="tx2"/>
            </a:solidFill>
            <a:ln>
              <a:noFill/>
            </a:ln>
            <a:effectLst/>
          </c:spPr>
          <c:invertIfNegative val="0"/>
          <c:dLbls>
            <c:dLbl>
              <c:idx val="6"/>
              <c:layout>
                <c:manualLayout>
                  <c:x val="-5.1908672345103027E-3"/>
                  <c:y val="6.492362910817682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D0A-4925-986C-80C7056C1463}"/>
                </c:ext>
              </c:extLst>
            </c:dLbl>
            <c:spPr>
              <a:noFill/>
              <a:ln>
                <a:noFill/>
              </a:ln>
              <a:effectLst/>
            </c:spPr>
            <c:txPr>
              <a:bodyPr rot="0" vert="horz"/>
              <a:lstStyle/>
              <a:p>
                <a:pPr>
                  <a:defRPr sz="1050"/>
                </a:pPr>
                <a:endParaRPr lang="en-US"/>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Bus service and urban transit</c:v>
                </c:pt>
                <c:pt idx="1">
                  <c:v>Warehousing
and storage</c:v>
                </c:pt>
                <c:pt idx="2">
                  <c:v>Services related to transportation</c:v>
                </c:pt>
                <c:pt idx="3">
                  <c:v>Air
transportation</c:v>
                </c:pt>
                <c:pt idx="4">
                  <c:v>Water transportation</c:v>
                </c:pt>
                <c:pt idx="5">
                  <c:v>Rail
transportation</c:v>
                </c:pt>
                <c:pt idx="6">
                  <c:v>Architectural, engineering, and related services</c:v>
                </c:pt>
              </c:strCache>
            </c:strRef>
          </c:cat>
          <c:val>
            <c:numRef>
              <c:f>Sheet1!$B$2:$B$8</c:f>
              <c:numCache>
                <c:formatCode>0.0%</c:formatCode>
                <c:ptCount val="7"/>
                <c:pt idx="0">
                  <c:v>0.34200000000000003</c:v>
                </c:pt>
                <c:pt idx="1">
                  <c:v>0.23</c:v>
                </c:pt>
                <c:pt idx="2">
                  <c:v>0.183</c:v>
                </c:pt>
                <c:pt idx="3">
                  <c:v>0.16</c:v>
                </c:pt>
                <c:pt idx="4">
                  <c:v>0.17599999999999999</c:v>
                </c:pt>
                <c:pt idx="5">
                  <c:v>0.154</c:v>
                </c:pt>
                <c:pt idx="6">
                  <c:v>6.5000000000000002E-2</c:v>
                </c:pt>
              </c:numCache>
            </c:numRef>
          </c:val>
          <c:extLst xmlns:c15="http://schemas.microsoft.com/office/drawing/2012/chart">
            <c:ext xmlns:c16="http://schemas.microsoft.com/office/drawing/2014/chart" uri="{C3380CC4-5D6E-409C-BE32-E72D297353CC}">
              <c16:uniqueId val="{00000001-FD0A-4925-986C-80C7056C1463}"/>
            </c:ext>
          </c:extLst>
        </c:ser>
        <c:ser>
          <c:idx val="1"/>
          <c:order val="1"/>
          <c:tx>
            <c:strRef>
              <c:f>Sheet1!$C$1</c:f>
              <c:strCache>
                <c:ptCount val="1"/>
                <c:pt idx="0">
                  <c:v>Asian</c:v>
                </c:pt>
              </c:strCache>
            </c:strRef>
          </c:tx>
          <c:spPr>
            <a:solidFill>
              <a:schemeClr val="accent2">
                <a:lumMod val="90000"/>
              </a:schemeClr>
            </a:solidFill>
            <a:ln>
              <a:noFill/>
            </a:ln>
            <a:effectLst/>
          </c:spPr>
          <c:invertIfNegative val="0"/>
          <c:dLbls>
            <c:dLbl>
              <c:idx val="0"/>
              <c:layout>
                <c:manualLayout>
                  <c:x val="-1.3757707827922552E-4"/>
                  <c:y val="-3.246256567961795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D0A-4925-986C-80C7056C1463}"/>
                </c:ext>
              </c:extLst>
            </c:dLbl>
            <c:dLbl>
              <c:idx val="1"/>
              <c:layout>
                <c:manualLayout>
                  <c:x val="-8.6509269459443734E-4"/>
                  <c:y val="-2.3108318393805493E-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D0A-4925-986C-80C7056C1463}"/>
                </c:ext>
              </c:extLst>
            </c:dLbl>
            <c:dLbl>
              <c:idx val="2"/>
              <c:layout>
                <c:manualLayout>
                  <c:x val="-2.9936335004427888E-5"/>
                  <c:y val="2.462479793824821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D0A-4925-986C-80C7056C1463}"/>
                </c:ext>
              </c:extLst>
            </c:dLbl>
            <c:dLbl>
              <c:idx val="3"/>
              <c:layout>
                <c:manualLayout>
                  <c:x val="1.4553034731644729E-3"/>
                  <c:y val="-3.7818432094406277E-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D0A-4925-986C-80C7056C1463}"/>
                </c:ext>
              </c:extLst>
            </c:dLbl>
            <c:dLbl>
              <c:idx val="4"/>
              <c:layout>
                <c:manualLayout>
                  <c:x val="1.4554204119730839E-3"/>
                  <c:y val="-1.095121422259821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D0A-4925-986C-80C7056C1463}"/>
                </c:ext>
              </c:extLst>
            </c:dLbl>
            <c:dLbl>
              <c:idx val="5"/>
              <c:layout>
                <c:manualLayout>
                  <c:x val="-1.9638118824096083E-3"/>
                  <c:y val="3.4156078401851144E-3"/>
                </c:manualLayout>
              </c:layout>
              <c:spPr>
                <a:noFill/>
                <a:ln>
                  <a:noFill/>
                </a:ln>
                <a:effectLst/>
              </c:spPr>
              <c:txPr>
                <a:bodyPr wrap="square" lIns="38100" tIns="19050" rIns="38100" bIns="19050" anchor="ctr">
                  <a:noAutofit/>
                </a:bodyPr>
                <a:lstStyle/>
                <a:p>
                  <a:pPr>
                    <a:defRPr sz="1050"/>
                  </a:pPr>
                  <a:endParaRPr lang="en-US"/>
                </a:p>
              </c:txPr>
              <c:showLegendKey val="0"/>
              <c:showVal val="1"/>
              <c:showCatName val="0"/>
              <c:showSerName val="0"/>
              <c:showPercent val="0"/>
              <c:showBubbleSize val="0"/>
              <c:extLst>
                <c:ext xmlns:c15="http://schemas.microsoft.com/office/drawing/2012/chart" uri="{CE6537A1-D6FC-4f65-9D91-7224C49458BB}">
                  <c15:layout>
                    <c:manualLayout>
                      <c:w val="4.6735143323755418E-2"/>
                      <c:h val="3.2108426380815881E-2"/>
                    </c:manualLayout>
                  </c15:layout>
                </c:ext>
                <c:ext xmlns:c16="http://schemas.microsoft.com/office/drawing/2014/chart" uri="{C3380CC4-5D6E-409C-BE32-E72D297353CC}">
                  <c16:uniqueId val="{00000007-FD0A-4925-986C-80C7056C1463}"/>
                </c:ext>
              </c:extLst>
            </c:dLbl>
            <c:dLbl>
              <c:idx val="6"/>
              <c:layout>
                <c:manualLayout>
                  <c:x val="-1.7302890781701007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FD0A-4925-986C-80C7056C1463}"/>
                </c:ext>
              </c:extLst>
            </c:dLbl>
            <c:dLbl>
              <c:idx val="7"/>
              <c:layout>
                <c:manualLayout>
                  <c:x val="1.4552820568386553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FD0A-4925-986C-80C7056C1463}"/>
                </c:ext>
              </c:extLst>
            </c:dLbl>
            <c:spPr>
              <a:noFill/>
              <a:ln>
                <a:noFill/>
              </a:ln>
              <a:effectLst/>
            </c:spPr>
            <c:txPr>
              <a:bodyPr rot="0" vert="horz"/>
              <a:lstStyle/>
              <a:p>
                <a:pPr>
                  <a:defRPr sz="1050"/>
                </a:pPr>
                <a:endParaRPr lang="en-US"/>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Bus service and urban transit</c:v>
                </c:pt>
                <c:pt idx="1">
                  <c:v>Warehousing
and storage</c:v>
                </c:pt>
                <c:pt idx="2">
                  <c:v>Services related to transportation</c:v>
                </c:pt>
                <c:pt idx="3">
                  <c:v>Air
transportation</c:v>
                </c:pt>
                <c:pt idx="4">
                  <c:v>Water transportation</c:v>
                </c:pt>
                <c:pt idx="5">
                  <c:v>Rail
transportation</c:v>
                </c:pt>
                <c:pt idx="6">
                  <c:v>Architectural, engineering, and related services</c:v>
                </c:pt>
              </c:strCache>
            </c:strRef>
          </c:cat>
          <c:val>
            <c:numRef>
              <c:f>Sheet1!$C$2:$C$8</c:f>
              <c:numCache>
                <c:formatCode>0.0%</c:formatCode>
                <c:ptCount val="7"/>
                <c:pt idx="0">
                  <c:v>3.5999999999999997E-2</c:v>
                </c:pt>
                <c:pt idx="1">
                  <c:v>0.04</c:v>
                </c:pt>
                <c:pt idx="2">
                  <c:v>7.3999999999999996E-2</c:v>
                </c:pt>
                <c:pt idx="3">
                  <c:v>7.0000000000000007E-2</c:v>
                </c:pt>
                <c:pt idx="4">
                  <c:v>3.3000000000000002E-2</c:v>
                </c:pt>
                <c:pt idx="5">
                  <c:v>1.6E-2</c:v>
                </c:pt>
                <c:pt idx="6">
                  <c:v>7.5999999999999998E-2</c:v>
                </c:pt>
              </c:numCache>
            </c:numRef>
          </c:val>
          <c:extLst xmlns:c15="http://schemas.microsoft.com/office/drawing/2012/chart">
            <c:ext xmlns:c16="http://schemas.microsoft.com/office/drawing/2014/chart" uri="{C3380CC4-5D6E-409C-BE32-E72D297353CC}">
              <c16:uniqueId val="{0000000A-FD0A-4925-986C-80C7056C1463}"/>
            </c:ext>
          </c:extLst>
        </c:ser>
        <c:ser>
          <c:idx val="2"/>
          <c:order val="2"/>
          <c:tx>
            <c:strRef>
              <c:f>Sheet1!$D$1</c:f>
              <c:strCache>
                <c:ptCount val="1"/>
                <c:pt idx="0">
                  <c:v>Hispanic or Latino</c:v>
                </c:pt>
              </c:strCache>
            </c:strRef>
          </c:tx>
          <c:spPr>
            <a:solidFill>
              <a:schemeClr val="accent3"/>
            </a:solidFill>
            <a:ln>
              <a:noFill/>
            </a:ln>
            <a:effectLst/>
          </c:spPr>
          <c:invertIfNegative val="0"/>
          <c:dLbls>
            <c:spPr>
              <a:noFill/>
              <a:ln>
                <a:noFill/>
              </a:ln>
              <a:effectLst/>
            </c:spPr>
            <c:txPr>
              <a:bodyPr/>
              <a:lstStyle/>
              <a:p>
                <a:pPr>
                  <a:defRPr sz="1050"/>
                </a:pPr>
                <a:endParaRPr lang="en-US"/>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Bus service and urban transit</c:v>
                </c:pt>
                <c:pt idx="1">
                  <c:v>Warehousing
and storage</c:v>
                </c:pt>
                <c:pt idx="2">
                  <c:v>Services related to transportation</c:v>
                </c:pt>
                <c:pt idx="3">
                  <c:v>Air
transportation</c:v>
                </c:pt>
                <c:pt idx="4">
                  <c:v>Water transportation</c:v>
                </c:pt>
                <c:pt idx="5">
                  <c:v>Rail
transportation</c:v>
                </c:pt>
                <c:pt idx="6">
                  <c:v>Architectural, engineering, and related services</c:v>
                </c:pt>
              </c:strCache>
            </c:strRef>
          </c:cat>
          <c:val>
            <c:numRef>
              <c:f>Sheet1!$D$2:$D$8</c:f>
              <c:numCache>
                <c:formatCode>0.0%</c:formatCode>
                <c:ptCount val="7"/>
                <c:pt idx="0">
                  <c:v>0.192</c:v>
                </c:pt>
                <c:pt idx="1">
                  <c:v>0.372</c:v>
                </c:pt>
                <c:pt idx="2">
                  <c:v>0.21</c:v>
                </c:pt>
                <c:pt idx="3">
                  <c:v>0.17</c:v>
                </c:pt>
                <c:pt idx="4">
                  <c:v>0.159</c:v>
                </c:pt>
                <c:pt idx="5">
                  <c:v>0.11799999999999999</c:v>
                </c:pt>
                <c:pt idx="6">
                  <c:v>0.10299999999999999</c:v>
                </c:pt>
              </c:numCache>
            </c:numRef>
          </c:val>
          <c:extLst xmlns:c15="http://schemas.microsoft.com/office/drawing/2012/chart">
            <c:ext xmlns:c16="http://schemas.microsoft.com/office/drawing/2014/chart" uri="{C3380CC4-5D6E-409C-BE32-E72D297353CC}">
              <c16:uniqueId val="{0000000B-FD0A-4925-986C-80C7056C1463}"/>
            </c:ext>
          </c:extLst>
        </c:ser>
        <c:dLbls>
          <c:showLegendKey val="0"/>
          <c:showVal val="1"/>
          <c:showCatName val="0"/>
          <c:showSerName val="0"/>
          <c:showPercent val="0"/>
          <c:showBubbleSize val="0"/>
        </c:dLbls>
        <c:gapWidth val="150"/>
        <c:axId val="512721791"/>
        <c:axId val="515044367"/>
        <c:extLst/>
      </c:barChart>
      <c:catAx>
        <c:axId val="512721791"/>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nchor="ctr"/>
          <a:lstStyle/>
          <a:p>
            <a:pPr>
              <a:defRPr/>
            </a:pPr>
            <a:endParaRPr lang="en-US"/>
          </a:p>
        </c:txPr>
        <c:crossAx val="515044367"/>
        <c:crosses val="autoZero"/>
        <c:auto val="1"/>
        <c:lblAlgn val="ctr"/>
        <c:lblOffset val="100"/>
        <c:noMultiLvlLbl val="0"/>
      </c:catAx>
      <c:valAx>
        <c:axId val="515044367"/>
        <c:scaling>
          <c:orientation val="minMax"/>
        </c:scaling>
        <c:delete val="1"/>
        <c:axPos val="b"/>
        <c:numFmt formatCode="0.0%" sourceLinked="1"/>
        <c:majorTickMark val="none"/>
        <c:minorTickMark val="none"/>
        <c:tickLblPos val="nextTo"/>
        <c:crossAx val="512721791"/>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57150">
      <a:noFill/>
    </a:ln>
    <a:effectLst/>
  </c:spPr>
  <c:txPr>
    <a:bodyPr/>
    <a:lstStyle/>
    <a:p>
      <a:pPr algn="ctr">
        <a:defRPr lang="en-US" sz="1200" b="0" i="0" u="none" strike="noStrike" kern="1200" baseline="0">
          <a:solidFill>
            <a:schemeClr val="tx1"/>
          </a:solidFill>
          <a:latin typeface="+mn-lt"/>
          <a:ea typeface="+mn-ea"/>
          <a:cs typeface="Segoe UI" panose="020B0502040204020203" pitchFamily="34" charset="0"/>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a:defRPr lang="en-US" sz="1400" b="0" i="0" u="none" strike="noStrike" kern="1200" spc="0" baseline="0" dirty="0">
                <a:solidFill>
                  <a:schemeClr val="tx1"/>
                </a:solidFill>
                <a:latin typeface="+mn-lt"/>
                <a:ea typeface="+mn-ea"/>
                <a:cs typeface="Segoe UI" panose="020B0502040204020203" pitchFamily="34" charset="0"/>
              </a:defRPr>
            </a:pPr>
            <a:r>
              <a:rPr lang="en-US" sz="1400" b="0" i="0" u="none" strike="noStrike" kern="1200" baseline="0" dirty="0">
                <a:solidFill>
                  <a:schemeClr val="tx1"/>
                </a:solidFill>
                <a:latin typeface="+mn-lt"/>
                <a:ea typeface="+mn-ea"/>
                <a:cs typeface="Segoe UI" panose="020B0502040204020203" pitchFamily="34" charset="0"/>
              </a:rPr>
              <a:t>Women</a:t>
            </a:r>
          </a:p>
        </c:rich>
      </c:tx>
      <c:overlay val="0"/>
      <c:spPr>
        <a:noFill/>
        <a:ln>
          <a:noFill/>
        </a:ln>
        <a:effectLst/>
      </c:spPr>
      <c:txPr>
        <a:bodyPr rot="0" spcFirstLastPara="1" vertOverflow="ellipsis" vert="horz" wrap="square" anchor="ctr" anchorCtr="1"/>
        <a:lstStyle/>
        <a:p>
          <a:pPr algn="ctr">
            <a:defRPr lang="en-US" sz="1400" b="0" i="0" u="none" strike="noStrike" kern="1200" spc="0" baseline="0" dirty="0">
              <a:solidFill>
                <a:schemeClr val="tx1"/>
              </a:solidFill>
              <a:latin typeface="+mn-lt"/>
              <a:ea typeface="+mn-ea"/>
              <a:cs typeface="Segoe UI" panose="020B0502040204020203" pitchFamily="34" charset="0"/>
            </a:defRPr>
          </a:pPr>
          <a:endParaRPr lang="en-US"/>
        </a:p>
      </c:txPr>
    </c:title>
    <c:autoTitleDeleted val="0"/>
    <c:plotArea>
      <c:layout>
        <c:manualLayout>
          <c:layoutTarget val="inner"/>
          <c:xMode val="edge"/>
          <c:yMode val="edge"/>
          <c:x val="2.2916666666666665E-2"/>
          <c:y val="1.1650176697490657E-2"/>
          <c:w val="0.95416666666666672"/>
          <c:h val="0.81544409729770506"/>
        </c:manualLayout>
      </c:layout>
      <c:barChart>
        <c:barDir val="col"/>
        <c:grouping val="clustered"/>
        <c:varyColors val="0"/>
        <c:ser>
          <c:idx val="0"/>
          <c:order val="0"/>
          <c:tx>
            <c:strRef>
              <c:f>Sheet1!$B$1</c:f>
              <c:strCache>
                <c:ptCount val="1"/>
                <c:pt idx="0">
                  <c:v>Women</c:v>
                </c:pt>
              </c:strCache>
            </c:strRef>
          </c:tx>
          <c:spPr>
            <a:solidFill>
              <a:schemeClr val="tx2"/>
            </a:solidFill>
            <a:ln>
              <a:noFill/>
            </a:ln>
            <a:effectLst/>
          </c:spPr>
          <c:invertIfNegative val="0"/>
          <c:dLbls>
            <c:dLbl>
              <c:idx val="0"/>
              <c:tx>
                <c:rich>
                  <a:bodyPr/>
                  <a:lstStyle/>
                  <a:p>
                    <a:fld id="{708DBA1B-C3CE-42C3-A30B-B98ED153AAFE}"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892F-4A77-9FB7-29B28B9345CD}"/>
                </c:ext>
              </c:extLst>
            </c:dLbl>
            <c:dLbl>
              <c:idx val="1"/>
              <c:tx>
                <c:rich>
                  <a:bodyPr/>
                  <a:lstStyle/>
                  <a:p>
                    <a:fld id="{28BB4AA2-CC11-4D3C-AC0F-5BE8F1D0A372}"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892F-4A77-9FB7-29B28B9345CD}"/>
                </c:ext>
              </c:extLst>
            </c:dLbl>
            <c:dLbl>
              <c:idx val="2"/>
              <c:tx>
                <c:rich>
                  <a:bodyPr/>
                  <a:lstStyle/>
                  <a:p>
                    <a:fld id="{EE18E0C9-0DDA-4990-AF59-C7034AC6F150}"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892F-4A77-9FB7-29B28B9345CD}"/>
                </c:ext>
              </c:extLst>
            </c:dLbl>
            <c:dLbl>
              <c:idx val="3"/>
              <c:tx>
                <c:rich>
                  <a:bodyPr/>
                  <a:lstStyle/>
                  <a:p>
                    <a:fld id="{3C539F71-0089-45E8-B858-86FC540D675F}"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892F-4A77-9FB7-29B28B9345CD}"/>
                </c:ext>
              </c:extLst>
            </c:dLbl>
            <c:dLbl>
              <c:idx val="4"/>
              <c:tx>
                <c:rich>
                  <a:bodyPr/>
                  <a:lstStyle/>
                  <a:p>
                    <a:fld id="{BEE792BC-2FAB-463C-AF16-F9176D3A91F8}"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892F-4A77-9FB7-29B28B9345CD}"/>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2019</c:v>
                </c:pt>
                <c:pt idx="1">
                  <c:v>2020</c:v>
                </c:pt>
                <c:pt idx="2">
                  <c:v>2021</c:v>
                </c:pt>
                <c:pt idx="3">
                  <c:v>2022</c:v>
                </c:pt>
                <c:pt idx="4">
                  <c:v>2023</c:v>
                </c:pt>
              </c:numCache>
            </c:numRef>
          </c:cat>
          <c:val>
            <c:numRef>
              <c:f>Sheet1!$B$2:$B$6</c:f>
              <c:numCache>
                <c:formatCode>General</c:formatCode>
                <c:ptCount val="5"/>
                <c:pt idx="0">
                  <c:v>26.3</c:v>
                </c:pt>
                <c:pt idx="1">
                  <c:v>25.8</c:v>
                </c:pt>
                <c:pt idx="2">
                  <c:v>23.8</c:v>
                </c:pt>
                <c:pt idx="3">
                  <c:v>25</c:v>
                </c:pt>
                <c:pt idx="4">
                  <c:v>25.8</c:v>
                </c:pt>
              </c:numCache>
            </c:numRef>
          </c:val>
          <c:extLst>
            <c:ext xmlns:c16="http://schemas.microsoft.com/office/drawing/2014/chart" uri="{C3380CC4-5D6E-409C-BE32-E72D297353CC}">
              <c16:uniqueId val="{00000005-892F-4A77-9FB7-29B28B9345CD}"/>
            </c:ext>
          </c:extLst>
        </c:ser>
        <c:dLbls>
          <c:dLblPos val="outEnd"/>
          <c:showLegendKey val="0"/>
          <c:showVal val="1"/>
          <c:showCatName val="0"/>
          <c:showSerName val="0"/>
          <c:showPercent val="0"/>
          <c:showBubbleSize val="0"/>
        </c:dLbls>
        <c:gapWidth val="100"/>
        <c:overlap val="-27"/>
        <c:axId val="155378496"/>
        <c:axId val="155376000"/>
      </c:barChart>
      <c:catAx>
        <c:axId val="155378496"/>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lgn="ctr">
              <a:defRPr lang="en-US" sz="1200" b="0" i="0" u="none" strike="noStrike" kern="1200" baseline="0">
                <a:solidFill>
                  <a:schemeClr val="tx1"/>
                </a:solidFill>
                <a:latin typeface="+mn-lt"/>
                <a:ea typeface="+mn-ea"/>
                <a:cs typeface="Segoe UI" panose="020B0502040204020203" pitchFamily="34" charset="0"/>
              </a:defRPr>
            </a:pPr>
            <a:endParaRPr lang="en-US"/>
          </a:p>
        </c:txPr>
        <c:crossAx val="155376000"/>
        <c:crosses val="autoZero"/>
        <c:auto val="1"/>
        <c:lblAlgn val="ctr"/>
        <c:lblOffset val="100"/>
        <c:noMultiLvlLbl val="0"/>
      </c:catAx>
      <c:valAx>
        <c:axId val="155376000"/>
        <c:scaling>
          <c:orientation val="minMax"/>
          <c:max val="40"/>
          <c:min val="0"/>
        </c:scaling>
        <c:delete val="1"/>
        <c:axPos val="l"/>
        <c:numFmt formatCode="General" sourceLinked="1"/>
        <c:majorTickMark val="out"/>
        <c:minorTickMark val="none"/>
        <c:tickLblPos val="nextTo"/>
        <c:crossAx val="15537849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38100">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a:defRPr lang="en-US" sz="1400" b="0" i="0" u="none" strike="noStrike" kern="1200" spc="0" baseline="0" dirty="0">
                <a:solidFill>
                  <a:schemeClr val="tx1"/>
                </a:solidFill>
                <a:latin typeface="+mn-lt"/>
                <a:ea typeface="+mn-ea"/>
                <a:cs typeface="Segoe UI" panose="020B0502040204020203" pitchFamily="34" charset="0"/>
              </a:defRPr>
            </a:pPr>
            <a:r>
              <a:rPr lang="en-US" sz="1400" b="0" i="0" u="none" strike="noStrike" kern="1200" baseline="0" dirty="0">
                <a:solidFill>
                  <a:schemeClr val="tx1"/>
                </a:solidFill>
                <a:latin typeface="+mn-lt"/>
                <a:ea typeface="+mn-ea"/>
                <a:cs typeface="Segoe UI" panose="020B0502040204020203" pitchFamily="34" charset="0"/>
              </a:rPr>
              <a:t>Black or African-American</a:t>
            </a:r>
          </a:p>
        </c:rich>
      </c:tx>
      <c:overlay val="0"/>
      <c:spPr>
        <a:noFill/>
        <a:ln>
          <a:noFill/>
        </a:ln>
        <a:effectLst/>
      </c:spPr>
      <c:txPr>
        <a:bodyPr rot="0" spcFirstLastPara="1" vertOverflow="ellipsis" vert="horz" wrap="square" anchor="ctr" anchorCtr="1"/>
        <a:lstStyle/>
        <a:p>
          <a:pPr algn="ctr">
            <a:defRPr lang="en-US" sz="1400" b="0" i="0" u="none" strike="noStrike" kern="1200" spc="0" baseline="0" dirty="0">
              <a:solidFill>
                <a:schemeClr val="tx1"/>
              </a:solidFill>
              <a:latin typeface="+mn-lt"/>
              <a:ea typeface="+mn-ea"/>
              <a:cs typeface="Segoe UI" panose="020B0502040204020203" pitchFamily="34" charset="0"/>
            </a:defRPr>
          </a:pPr>
          <a:endParaRPr lang="en-US"/>
        </a:p>
      </c:txPr>
    </c:title>
    <c:autoTitleDeleted val="0"/>
    <c:plotArea>
      <c:layout>
        <c:manualLayout>
          <c:layoutTarget val="inner"/>
          <c:xMode val="edge"/>
          <c:yMode val="edge"/>
          <c:x val="2.2916666666666665E-2"/>
          <c:y val="4.9571160162356078E-4"/>
          <c:w val="0.95416666666666672"/>
          <c:h val="0.82659864750512735"/>
        </c:manualLayout>
      </c:layout>
      <c:barChart>
        <c:barDir val="col"/>
        <c:grouping val="clustered"/>
        <c:varyColors val="0"/>
        <c:ser>
          <c:idx val="0"/>
          <c:order val="0"/>
          <c:tx>
            <c:strRef>
              <c:f>Sheet1!$B$1</c:f>
              <c:strCache>
                <c:ptCount val="1"/>
                <c:pt idx="0">
                  <c:v>Black or African-American</c:v>
                </c:pt>
              </c:strCache>
            </c:strRef>
          </c:tx>
          <c:spPr>
            <a:solidFill>
              <a:schemeClr val="tx2"/>
            </a:solidFill>
            <a:ln>
              <a:noFill/>
            </a:ln>
            <a:effectLst/>
          </c:spPr>
          <c:invertIfNegative val="0"/>
          <c:dLbls>
            <c:dLbl>
              <c:idx val="0"/>
              <c:tx>
                <c:rich>
                  <a:bodyPr/>
                  <a:lstStyle/>
                  <a:p>
                    <a:fld id="{2AC1811B-64E6-4148-958F-E73901418F01}"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D84C-44F1-BA82-4BB50DFA9A71}"/>
                </c:ext>
              </c:extLst>
            </c:dLbl>
            <c:dLbl>
              <c:idx val="1"/>
              <c:tx>
                <c:rich>
                  <a:bodyPr/>
                  <a:lstStyle/>
                  <a:p>
                    <a:fld id="{1EAC5F79-9446-408F-8FDA-E208D183BBC6}"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D84C-44F1-BA82-4BB50DFA9A71}"/>
                </c:ext>
              </c:extLst>
            </c:dLbl>
            <c:dLbl>
              <c:idx val="2"/>
              <c:tx>
                <c:rich>
                  <a:bodyPr/>
                  <a:lstStyle/>
                  <a:p>
                    <a:fld id="{10757C63-3DCB-4779-A07B-A67B4AF904EC}"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D84C-44F1-BA82-4BB50DFA9A71}"/>
                </c:ext>
              </c:extLst>
            </c:dLbl>
            <c:dLbl>
              <c:idx val="3"/>
              <c:tx>
                <c:rich>
                  <a:bodyPr/>
                  <a:lstStyle/>
                  <a:p>
                    <a:fld id="{C4362AB6-7744-4958-9AF4-07705B7F552A}"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D84C-44F1-BA82-4BB50DFA9A71}"/>
                </c:ext>
              </c:extLst>
            </c:dLbl>
            <c:dLbl>
              <c:idx val="4"/>
              <c:tx>
                <c:rich>
                  <a:bodyPr/>
                  <a:lstStyle/>
                  <a:p>
                    <a:fld id="{5760779B-8322-42EA-BAA6-A64EC2880894}"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D84C-44F1-BA82-4BB50DFA9A71}"/>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2019</c:v>
                </c:pt>
                <c:pt idx="1">
                  <c:v>2020</c:v>
                </c:pt>
                <c:pt idx="2">
                  <c:v>2021</c:v>
                </c:pt>
                <c:pt idx="3">
                  <c:v>2022</c:v>
                </c:pt>
                <c:pt idx="4">
                  <c:v>2023</c:v>
                </c:pt>
              </c:numCache>
            </c:numRef>
          </c:cat>
          <c:val>
            <c:numRef>
              <c:f>Sheet1!$B$2:$B$6</c:f>
              <c:numCache>
                <c:formatCode>General</c:formatCode>
                <c:ptCount val="5"/>
                <c:pt idx="0">
                  <c:v>15.3</c:v>
                </c:pt>
                <c:pt idx="1">
                  <c:v>16.3</c:v>
                </c:pt>
                <c:pt idx="2">
                  <c:v>16.2</c:v>
                </c:pt>
                <c:pt idx="3">
                  <c:v>18.899999999999999</c:v>
                </c:pt>
                <c:pt idx="4">
                  <c:v>17.2</c:v>
                </c:pt>
              </c:numCache>
            </c:numRef>
          </c:val>
          <c:extLst>
            <c:ext xmlns:c16="http://schemas.microsoft.com/office/drawing/2014/chart" uri="{C3380CC4-5D6E-409C-BE32-E72D297353CC}">
              <c16:uniqueId val="{00000005-D84C-44F1-BA82-4BB50DFA9A71}"/>
            </c:ext>
          </c:extLst>
        </c:ser>
        <c:dLbls>
          <c:dLblPos val="outEnd"/>
          <c:showLegendKey val="0"/>
          <c:showVal val="1"/>
          <c:showCatName val="0"/>
          <c:showSerName val="0"/>
          <c:showPercent val="0"/>
          <c:showBubbleSize val="0"/>
        </c:dLbls>
        <c:gapWidth val="100"/>
        <c:overlap val="-27"/>
        <c:axId val="155378496"/>
        <c:axId val="155376000"/>
      </c:barChart>
      <c:catAx>
        <c:axId val="155378496"/>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lgn="ctr">
              <a:defRPr lang="en-US" sz="1200" b="0" i="0" u="none" strike="noStrike" kern="1200" baseline="0">
                <a:solidFill>
                  <a:schemeClr val="tx1"/>
                </a:solidFill>
                <a:latin typeface="+mn-lt"/>
                <a:ea typeface="+mn-ea"/>
                <a:cs typeface="Segoe UI" panose="020B0502040204020203" pitchFamily="34" charset="0"/>
              </a:defRPr>
            </a:pPr>
            <a:endParaRPr lang="en-US"/>
          </a:p>
        </c:txPr>
        <c:crossAx val="155376000"/>
        <c:crosses val="autoZero"/>
        <c:auto val="1"/>
        <c:lblAlgn val="ctr"/>
        <c:lblOffset val="100"/>
        <c:noMultiLvlLbl val="0"/>
      </c:catAx>
      <c:valAx>
        <c:axId val="155376000"/>
        <c:scaling>
          <c:orientation val="minMax"/>
          <c:max val="40"/>
          <c:min val="0"/>
        </c:scaling>
        <c:delete val="1"/>
        <c:axPos val="l"/>
        <c:numFmt formatCode="General" sourceLinked="1"/>
        <c:majorTickMark val="out"/>
        <c:minorTickMark val="none"/>
        <c:tickLblPos val="nextTo"/>
        <c:crossAx val="15537849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38100">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a:defRPr lang="en-US" sz="1400" b="0" i="0" u="none" strike="noStrike" kern="1200" spc="0" baseline="0" dirty="0">
                <a:solidFill>
                  <a:schemeClr val="tx1"/>
                </a:solidFill>
                <a:latin typeface="+mn-lt"/>
                <a:ea typeface="+mn-ea"/>
                <a:cs typeface="Segoe UI" panose="020B0502040204020203" pitchFamily="34" charset="0"/>
              </a:defRPr>
            </a:pPr>
            <a:r>
              <a:rPr lang="en-US" sz="1400" b="0" i="0" u="none" strike="noStrike" kern="1200" baseline="0" dirty="0">
                <a:solidFill>
                  <a:schemeClr val="tx1"/>
                </a:solidFill>
                <a:latin typeface="+mn-lt"/>
                <a:ea typeface="+mn-ea"/>
                <a:cs typeface="Segoe UI" panose="020B0502040204020203" pitchFamily="34" charset="0"/>
              </a:rPr>
              <a:t>Asian</a:t>
            </a:r>
          </a:p>
        </c:rich>
      </c:tx>
      <c:overlay val="0"/>
      <c:spPr>
        <a:noFill/>
        <a:ln>
          <a:noFill/>
        </a:ln>
        <a:effectLst/>
      </c:spPr>
      <c:txPr>
        <a:bodyPr rot="0" spcFirstLastPara="1" vertOverflow="ellipsis" vert="horz" wrap="square" anchor="ctr" anchorCtr="1"/>
        <a:lstStyle/>
        <a:p>
          <a:pPr algn="ctr">
            <a:defRPr lang="en-US" sz="1400" b="0" i="0" u="none" strike="noStrike" kern="1200" spc="0" baseline="0" dirty="0">
              <a:solidFill>
                <a:schemeClr val="tx1"/>
              </a:solidFill>
              <a:latin typeface="+mn-lt"/>
              <a:ea typeface="+mn-ea"/>
              <a:cs typeface="Segoe UI" panose="020B0502040204020203" pitchFamily="34" charset="0"/>
            </a:defRPr>
          </a:pPr>
          <a:endParaRPr lang="en-US"/>
        </a:p>
      </c:txPr>
    </c:title>
    <c:autoTitleDeleted val="0"/>
    <c:plotArea>
      <c:layout>
        <c:manualLayout>
          <c:layoutTarget val="inner"/>
          <c:xMode val="edge"/>
          <c:yMode val="edge"/>
          <c:x val="2.2916666666666665E-2"/>
          <c:y val="3.4153005464480878E-2"/>
          <c:w val="0.95416666666666672"/>
          <c:h val="0.81521431235030051"/>
        </c:manualLayout>
      </c:layout>
      <c:barChart>
        <c:barDir val="col"/>
        <c:grouping val="clustered"/>
        <c:varyColors val="0"/>
        <c:ser>
          <c:idx val="0"/>
          <c:order val="0"/>
          <c:tx>
            <c:strRef>
              <c:f>Sheet1!$B$1</c:f>
              <c:strCache>
                <c:ptCount val="1"/>
                <c:pt idx="0">
                  <c:v>Asian</c:v>
                </c:pt>
              </c:strCache>
            </c:strRef>
          </c:tx>
          <c:spPr>
            <a:solidFill>
              <a:schemeClr val="tx2"/>
            </a:solidFill>
            <a:ln>
              <a:noFill/>
            </a:ln>
            <a:effectLst/>
          </c:spPr>
          <c:invertIfNegative val="0"/>
          <c:dLbls>
            <c:dLbl>
              <c:idx val="0"/>
              <c:tx>
                <c:rich>
                  <a:bodyPr/>
                  <a:lstStyle/>
                  <a:p>
                    <a:fld id="{863A2ABC-CB10-4E9E-971A-09FFD531E42B}"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30DE-467F-892D-2E0F8415F154}"/>
                </c:ext>
              </c:extLst>
            </c:dLbl>
            <c:dLbl>
              <c:idx val="1"/>
              <c:tx>
                <c:rich>
                  <a:bodyPr/>
                  <a:lstStyle/>
                  <a:p>
                    <a:fld id="{5BCB55CA-7EB4-4F1C-BB10-9D36B808C7F7}"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30DE-467F-892D-2E0F8415F154}"/>
                </c:ext>
              </c:extLst>
            </c:dLbl>
            <c:dLbl>
              <c:idx val="2"/>
              <c:tx>
                <c:rich>
                  <a:bodyPr/>
                  <a:lstStyle/>
                  <a:p>
                    <a:fld id="{523E6192-70C5-4A8F-8757-102E7049F953}"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30DE-467F-892D-2E0F8415F154}"/>
                </c:ext>
              </c:extLst>
            </c:dLbl>
            <c:dLbl>
              <c:idx val="3"/>
              <c:tx>
                <c:rich>
                  <a:bodyPr/>
                  <a:lstStyle/>
                  <a:p>
                    <a:fld id="{0CDA82E2-9BBC-4294-90BC-D3816776653D}"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30DE-467F-892D-2E0F8415F154}"/>
                </c:ext>
              </c:extLst>
            </c:dLbl>
            <c:dLbl>
              <c:idx val="4"/>
              <c:tx>
                <c:rich>
                  <a:bodyPr/>
                  <a:lstStyle/>
                  <a:p>
                    <a:fld id="{4A138B33-50A4-4DC4-92EF-B7D3C4CB7BE5}"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30DE-467F-892D-2E0F8415F154}"/>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2019</c:v>
                </c:pt>
                <c:pt idx="1">
                  <c:v>2020</c:v>
                </c:pt>
                <c:pt idx="2">
                  <c:v>2021</c:v>
                </c:pt>
                <c:pt idx="3">
                  <c:v>2022</c:v>
                </c:pt>
                <c:pt idx="4">
                  <c:v>2023</c:v>
                </c:pt>
              </c:numCache>
            </c:numRef>
          </c:cat>
          <c:val>
            <c:numRef>
              <c:f>Sheet1!$B$2:$B$6</c:f>
              <c:numCache>
                <c:formatCode>General</c:formatCode>
                <c:ptCount val="5"/>
                <c:pt idx="0">
                  <c:v>5</c:v>
                </c:pt>
                <c:pt idx="1">
                  <c:v>5</c:v>
                </c:pt>
                <c:pt idx="2">
                  <c:v>5.3</c:v>
                </c:pt>
                <c:pt idx="3">
                  <c:v>5.4</c:v>
                </c:pt>
                <c:pt idx="4">
                  <c:v>4.5</c:v>
                </c:pt>
              </c:numCache>
            </c:numRef>
          </c:val>
          <c:extLst>
            <c:ext xmlns:c16="http://schemas.microsoft.com/office/drawing/2014/chart" uri="{C3380CC4-5D6E-409C-BE32-E72D297353CC}">
              <c16:uniqueId val="{00000005-30DE-467F-892D-2E0F8415F154}"/>
            </c:ext>
          </c:extLst>
        </c:ser>
        <c:dLbls>
          <c:dLblPos val="outEnd"/>
          <c:showLegendKey val="0"/>
          <c:showVal val="1"/>
          <c:showCatName val="0"/>
          <c:showSerName val="0"/>
          <c:showPercent val="0"/>
          <c:showBubbleSize val="0"/>
        </c:dLbls>
        <c:gapWidth val="100"/>
        <c:overlap val="-27"/>
        <c:axId val="155378496"/>
        <c:axId val="155376000"/>
      </c:barChart>
      <c:catAx>
        <c:axId val="155378496"/>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lgn="ctr">
              <a:defRPr lang="en-US" sz="1200" b="0" i="0" u="none" strike="noStrike" kern="1200" baseline="0">
                <a:solidFill>
                  <a:schemeClr val="tx1"/>
                </a:solidFill>
                <a:latin typeface="+mn-lt"/>
                <a:ea typeface="+mn-ea"/>
                <a:cs typeface="Segoe UI" panose="020B0502040204020203" pitchFamily="34" charset="0"/>
              </a:defRPr>
            </a:pPr>
            <a:endParaRPr lang="en-US"/>
          </a:p>
        </c:txPr>
        <c:crossAx val="155376000"/>
        <c:crosses val="autoZero"/>
        <c:auto val="1"/>
        <c:lblAlgn val="ctr"/>
        <c:lblOffset val="100"/>
        <c:noMultiLvlLbl val="0"/>
      </c:catAx>
      <c:valAx>
        <c:axId val="155376000"/>
        <c:scaling>
          <c:orientation val="minMax"/>
          <c:max val="40"/>
          <c:min val="0"/>
        </c:scaling>
        <c:delete val="1"/>
        <c:axPos val="l"/>
        <c:numFmt formatCode="General" sourceLinked="1"/>
        <c:majorTickMark val="out"/>
        <c:minorTickMark val="none"/>
        <c:tickLblPos val="nextTo"/>
        <c:crossAx val="15537849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38100">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a:defRPr lang="en-US" sz="1400" b="0" i="0" u="none" strike="noStrike" kern="1200" spc="0" baseline="0" dirty="0">
                <a:solidFill>
                  <a:schemeClr val="tx1"/>
                </a:solidFill>
                <a:latin typeface="+mn-lt"/>
                <a:ea typeface="+mn-ea"/>
                <a:cs typeface="Segoe UI" panose="020B0502040204020203" pitchFamily="34" charset="0"/>
              </a:defRPr>
            </a:pPr>
            <a:r>
              <a:rPr lang="en-US" sz="1400" b="0" i="0" u="none" strike="noStrike" kern="1200" baseline="0" dirty="0">
                <a:solidFill>
                  <a:schemeClr val="tx1"/>
                </a:solidFill>
                <a:latin typeface="+mn-lt"/>
                <a:ea typeface="+mn-ea"/>
                <a:cs typeface="Segoe UI" panose="020B0502040204020203" pitchFamily="34" charset="0"/>
              </a:rPr>
              <a:t>Hispanic or Latino</a:t>
            </a:r>
          </a:p>
        </c:rich>
      </c:tx>
      <c:layout>
        <c:manualLayout>
          <c:xMode val="edge"/>
          <c:yMode val="edge"/>
          <c:x val="0.3334888637151488"/>
          <c:y val="7.4947730491670597E-2"/>
        </c:manualLayout>
      </c:layout>
      <c:overlay val="0"/>
      <c:spPr>
        <a:noFill/>
        <a:ln>
          <a:noFill/>
        </a:ln>
        <a:effectLst/>
      </c:spPr>
      <c:txPr>
        <a:bodyPr rot="0" spcFirstLastPara="1" vertOverflow="ellipsis" vert="horz" wrap="square" anchor="ctr" anchorCtr="1"/>
        <a:lstStyle/>
        <a:p>
          <a:pPr algn="ctr">
            <a:defRPr lang="en-US" sz="1400" b="0" i="0" u="none" strike="noStrike" kern="1200" spc="0" baseline="0" dirty="0">
              <a:solidFill>
                <a:schemeClr val="tx1"/>
              </a:solidFill>
              <a:latin typeface="+mn-lt"/>
              <a:ea typeface="+mn-ea"/>
              <a:cs typeface="Segoe UI" panose="020B0502040204020203" pitchFamily="34" charset="0"/>
            </a:defRPr>
          </a:pPr>
          <a:endParaRPr lang="en-US"/>
        </a:p>
      </c:txPr>
    </c:title>
    <c:autoTitleDeleted val="0"/>
    <c:plotArea>
      <c:layout>
        <c:manualLayout>
          <c:layoutTarget val="inner"/>
          <c:xMode val="edge"/>
          <c:yMode val="edge"/>
          <c:x val="2.2916666666666665E-2"/>
          <c:y val="0.12003124999999998"/>
          <c:w val="0.95416666666666672"/>
          <c:h val="0.70706323818897643"/>
        </c:manualLayout>
      </c:layout>
      <c:barChart>
        <c:barDir val="col"/>
        <c:grouping val="clustered"/>
        <c:varyColors val="0"/>
        <c:ser>
          <c:idx val="0"/>
          <c:order val="0"/>
          <c:tx>
            <c:strRef>
              <c:f>Sheet1!$B$1</c:f>
              <c:strCache>
                <c:ptCount val="1"/>
                <c:pt idx="0">
                  <c:v>Hispanic or Latino</c:v>
                </c:pt>
              </c:strCache>
            </c:strRef>
          </c:tx>
          <c:spPr>
            <a:solidFill>
              <a:schemeClr val="tx2"/>
            </a:solidFill>
            <a:ln>
              <a:noFill/>
            </a:ln>
            <a:effectLst/>
          </c:spPr>
          <c:invertIfNegative val="0"/>
          <c:dLbls>
            <c:dLbl>
              <c:idx val="0"/>
              <c:tx>
                <c:rich>
                  <a:bodyPr/>
                  <a:lstStyle/>
                  <a:p>
                    <a:fld id="{16268ECF-6731-4F42-982E-4925B78D3D6D}"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B9D9-4314-AECE-C3369132CD4E}"/>
                </c:ext>
              </c:extLst>
            </c:dLbl>
            <c:dLbl>
              <c:idx val="1"/>
              <c:tx>
                <c:rich>
                  <a:bodyPr/>
                  <a:lstStyle/>
                  <a:p>
                    <a:fld id="{0ACB37B8-2E24-4984-AD46-42CA8C795761}"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B9D9-4314-AECE-C3369132CD4E}"/>
                </c:ext>
              </c:extLst>
            </c:dLbl>
            <c:dLbl>
              <c:idx val="2"/>
              <c:tx>
                <c:rich>
                  <a:bodyPr/>
                  <a:lstStyle/>
                  <a:p>
                    <a:fld id="{113A3024-9747-4BE0-827C-85430DA9EDBA}"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B9D9-4314-AECE-C3369132CD4E}"/>
                </c:ext>
              </c:extLst>
            </c:dLbl>
            <c:dLbl>
              <c:idx val="3"/>
              <c:tx>
                <c:rich>
                  <a:bodyPr/>
                  <a:lstStyle/>
                  <a:p>
                    <a:fld id="{04DD3823-CE21-4526-ACF2-2AADEEFF0471}"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B9D9-4314-AECE-C3369132CD4E}"/>
                </c:ext>
              </c:extLst>
            </c:dLbl>
            <c:dLbl>
              <c:idx val="4"/>
              <c:tx>
                <c:rich>
                  <a:bodyPr/>
                  <a:lstStyle/>
                  <a:p>
                    <a:fld id="{D03DAF26-1006-4849-9DBF-177C7959035A}"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B9D9-4314-AECE-C3369132CD4E}"/>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2019</c:v>
                </c:pt>
                <c:pt idx="1">
                  <c:v>2020</c:v>
                </c:pt>
                <c:pt idx="2">
                  <c:v>2021</c:v>
                </c:pt>
                <c:pt idx="3">
                  <c:v>2022</c:v>
                </c:pt>
                <c:pt idx="4">
                  <c:v>2023</c:v>
                </c:pt>
              </c:numCache>
            </c:numRef>
          </c:cat>
          <c:val>
            <c:numRef>
              <c:f>Sheet1!$B$2:$B$6</c:f>
              <c:numCache>
                <c:formatCode>General</c:formatCode>
                <c:ptCount val="5"/>
                <c:pt idx="0">
                  <c:v>19.100000000000001</c:v>
                </c:pt>
                <c:pt idx="1">
                  <c:v>19.3</c:v>
                </c:pt>
                <c:pt idx="2">
                  <c:v>18</c:v>
                </c:pt>
                <c:pt idx="3">
                  <c:v>17.8</c:v>
                </c:pt>
                <c:pt idx="4">
                  <c:v>20.8</c:v>
                </c:pt>
              </c:numCache>
            </c:numRef>
          </c:val>
          <c:extLst>
            <c:ext xmlns:c16="http://schemas.microsoft.com/office/drawing/2014/chart" uri="{C3380CC4-5D6E-409C-BE32-E72D297353CC}">
              <c16:uniqueId val="{00000005-B9D9-4314-AECE-C3369132CD4E}"/>
            </c:ext>
          </c:extLst>
        </c:ser>
        <c:dLbls>
          <c:dLblPos val="outEnd"/>
          <c:showLegendKey val="0"/>
          <c:showVal val="1"/>
          <c:showCatName val="0"/>
          <c:showSerName val="0"/>
          <c:showPercent val="0"/>
          <c:showBubbleSize val="0"/>
        </c:dLbls>
        <c:gapWidth val="100"/>
        <c:overlap val="-27"/>
        <c:axId val="155378496"/>
        <c:axId val="155376000"/>
      </c:barChart>
      <c:catAx>
        <c:axId val="155378496"/>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lgn="ctr">
              <a:defRPr lang="en-US" sz="1200" b="0" i="0" u="none" strike="noStrike" kern="1200" baseline="0">
                <a:solidFill>
                  <a:schemeClr val="tx1"/>
                </a:solidFill>
                <a:latin typeface="+mn-lt"/>
                <a:ea typeface="+mn-ea"/>
                <a:cs typeface="Segoe UI" panose="020B0502040204020203" pitchFamily="34" charset="0"/>
              </a:defRPr>
            </a:pPr>
            <a:endParaRPr lang="en-US"/>
          </a:p>
        </c:txPr>
        <c:crossAx val="155376000"/>
        <c:crosses val="autoZero"/>
        <c:auto val="1"/>
        <c:lblAlgn val="ctr"/>
        <c:lblOffset val="100"/>
        <c:noMultiLvlLbl val="0"/>
      </c:catAx>
      <c:valAx>
        <c:axId val="155376000"/>
        <c:scaling>
          <c:orientation val="minMax"/>
          <c:max val="40"/>
          <c:min val="0"/>
        </c:scaling>
        <c:delete val="1"/>
        <c:axPos val="l"/>
        <c:numFmt formatCode="General" sourceLinked="1"/>
        <c:majorTickMark val="out"/>
        <c:minorTickMark val="none"/>
        <c:tickLblPos val="nextTo"/>
        <c:crossAx val="15537849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38100">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8322123797025375E-2"/>
          <c:y val="0.1609907057024047"/>
          <c:w val="0.90390009842519681"/>
          <c:h val="0.60598202884179109"/>
        </c:manualLayout>
      </c:layout>
      <c:barChart>
        <c:barDir val="col"/>
        <c:grouping val="percentStacked"/>
        <c:varyColors val="0"/>
        <c:ser>
          <c:idx val="0"/>
          <c:order val="0"/>
          <c:tx>
            <c:strRef>
              <c:f>Sheet1!$B$1</c:f>
              <c:strCache>
                <c:ptCount val="1"/>
                <c:pt idx="0">
                  <c:v>16 to 19 years</c:v>
                </c:pt>
              </c:strCache>
            </c:strRef>
          </c:tx>
          <c:spPr>
            <a:solidFill>
              <a:schemeClr val="accent1">
                <a:lumMod val="20000"/>
                <a:lumOff val="80000"/>
              </a:schemeClr>
            </a:solidFill>
            <a:ln>
              <a:noFill/>
            </a:ln>
            <a:effectLst/>
          </c:spPr>
          <c:invertIfNegative val="0"/>
          <c:cat>
            <c:strRef>
              <c:f>Sheet1!$A$2:$A$9</c:f>
              <c:strCache>
                <c:ptCount val="8"/>
                <c:pt idx="0">
                  <c:v>Air transportation</c:v>
                </c:pt>
                <c:pt idx="1">
                  <c:v>Architectural, engineering, and related services</c:v>
                </c:pt>
                <c:pt idx="2">
                  <c:v>Bus service and urban transit</c:v>
                </c:pt>
                <c:pt idx="3">
                  <c:v>Rail transportation</c:v>
                </c:pt>
                <c:pt idx="4">
                  <c:v>Services related to transportation</c:v>
                </c:pt>
                <c:pt idx="5">
                  <c:v>Warehousing and storage</c:v>
                </c:pt>
                <c:pt idx="6">
                  <c:v>Water transportation</c:v>
                </c:pt>
                <c:pt idx="7">
                  <c:v>All labor industries</c:v>
                </c:pt>
              </c:strCache>
            </c:strRef>
          </c:cat>
          <c:val>
            <c:numRef>
              <c:f>Sheet1!$B$2:$B$9</c:f>
              <c:numCache>
                <c:formatCode>0.00%</c:formatCode>
                <c:ptCount val="8"/>
                <c:pt idx="0">
                  <c:v>1.0999999999999999E-2</c:v>
                </c:pt>
                <c:pt idx="1">
                  <c:v>6.0000000000000001E-3</c:v>
                </c:pt>
                <c:pt idx="2">
                  <c:v>2E-3</c:v>
                </c:pt>
                <c:pt idx="3">
                  <c:v>8.0000000000000002E-3</c:v>
                </c:pt>
                <c:pt idx="4">
                  <c:v>2.4E-2</c:v>
                </c:pt>
                <c:pt idx="5">
                  <c:v>3.1E-2</c:v>
                </c:pt>
                <c:pt idx="6">
                  <c:v>2.5999999999999999E-2</c:v>
                </c:pt>
                <c:pt idx="7">
                  <c:v>3.5000000000000003E-2</c:v>
                </c:pt>
              </c:numCache>
            </c:numRef>
          </c:val>
          <c:extLst>
            <c:ext xmlns:c16="http://schemas.microsoft.com/office/drawing/2014/chart" uri="{C3380CC4-5D6E-409C-BE32-E72D297353CC}">
              <c16:uniqueId val="{00000000-43F6-424F-9F24-4399E149EA4F}"/>
            </c:ext>
          </c:extLst>
        </c:ser>
        <c:ser>
          <c:idx val="1"/>
          <c:order val="1"/>
          <c:tx>
            <c:strRef>
              <c:f>Sheet1!$C$1</c:f>
              <c:strCache>
                <c:ptCount val="1"/>
                <c:pt idx="0">
                  <c:v>20 to 24 years</c:v>
                </c:pt>
              </c:strCache>
            </c:strRef>
          </c:tx>
          <c:spPr>
            <a:solidFill>
              <a:schemeClr val="accent1">
                <a:lumMod val="60000"/>
                <a:lumOff val="40000"/>
              </a:schemeClr>
            </a:solidFill>
            <a:ln>
              <a:noFill/>
            </a:ln>
            <a:effectLst/>
          </c:spPr>
          <c:invertIfNegative val="0"/>
          <c:cat>
            <c:strRef>
              <c:f>Sheet1!$A$2:$A$9</c:f>
              <c:strCache>
                <c:ptCount val="8"/>
                <c:pt idx="0">
                  <c:v>Air transportation</c:v>
                </c:pt>
                <c:pt idx="1">
                  <c:v>Architectural, engineering, and related services</c:v>
                </c:pt>
                <c:pt idx="2">
                  <c:v>Bus service and urban transit</c:v>
                </c:pt>
                <c:pt idx="3">
                  <c:v>Rail transportation</c:v>
                </c:pt>
                <c:pt idx="4">
                  <c:v>Services related to transportation</c:v>
                </c:pt>
                <c:pt idx="5">
                  <c:v>Warehousing and storage</c:v>
                </c:pt>
                <c:pt idx="6">
                  <c:v>Water transportation</c:v>
                </c:pt>
                <c:pt idx="7">
                  <c:v>All labor industries</c:v>
                </c:pt>
              </c:strCache>
            </c:strRef>
          </c:cat>
          <c:val>
            <c:numRef>
              <c:f>Sheet1!$C$2:$C$9</c:f>
              <c:numCache>
                <c:formatCode>0.00%</c:formatCode>
                <c:ptCount val="8"/>
                <c:pt idx="0">
                  <c:v>6.9000000000000006E-2</c:v>
                </c:pt>
                <c:pt idx="1">
                  <c:v>7.4999999999999997E-2</c:v>
                </c:pt>
                <c:pt idx="2">
                  <c:v>0.02</c:v>
                </c:pt>
                <c:pt idx="3">
                  <c:v>4.2000000000000003E-2</c:v>
                </c:pt>
                <c:pt idx="4">
                  <c:v>0.09</c:v>
                </c:pt>
                <c:pt idx="5">
                  <c:v>0.14000000000000001</c:v>
                </c:pt>
                <c:pt idx="6">
                  <c:v>5.0999999999999997E-2</c:v>
                </c:pt>
                <c:pt idx="7">
                  <c:v>9.0999999999999998E-2</c:v>
                </c:pt>
              </c:numCache>
            </c:numRef>
          </c:val>
          <c:extLst>
            <c:ext xmlns:c16="http://schemas.microsoft.com/office/drawing/2014/chart" uri="{C3380CC4-5D6E-409C-BE32-E72D297353CC}">
              <c16:uniqueId val="{00000001-43F6-424F-9F24-4399E149EA4F}"/>
            </c:ext>
          </c:extLst>
        </c:ser>
        <c:ser>
          <c:idx val="2"/>
          <c:order val="2"/>
          <c:tx>
            <c:strRef>
              <c:f>Sheet1!$D$1</c:f>
              <c:strCache>
                <c:ptCount val="1"/>
                <c:pt idx="0">
                  <c:v>25 to 34 years</c:v>
                </c:pt>
              </c:strCache>
            </c:strRef>
          </c:tx>
          <c:spPr>
            <a:solidFill>
              <a:schemeClr val="accent1"/>
            </a:solidFill>
            <a:ln>
              <a:noFill/>
            </a:ln>
            <a:effectLst/>
          </c:spPr>
          <c:invertIfNegative val="0"/>
          <c:cat>
            <c:strRef>
              <c:f>Sheet1!$A$2:$A$9</c:f>
              <c:strCache>
                <c:ptCount val="8"/>
                <c:pt idx="0">
                  <c:v>Air transportation</c:v>
                </c:pt>
                <c:pt idx="1">
                  <c:v>Architectural, engineering, and related services</c:v>
                </c:pt>
                <c:pt idx="2">
                  <c:v>Bus service and urban transit</c:v>
                </c:pt>
                <c:pt idx="3">
                  <c:v>Rail transportation</c:v>
                </c:pt>
                <c:pt idx="4">
                  <c:v>Services related to transportation</c:v>
                </c:pt>
                <c:pt idx="5">
                  <c:v>Warehousing and storage</c:v>
                </c:pt>
                <c:pt idx="6">
                  <c:v>Water transportation</c:v>
                </c:pt>
                <c:pt idx="7">
                  <c:v>All labor industries</c:v>
                </c:pt>
              </c:strCache>
            </c:strRef>
          </c:cat>
          <c:val>
            <c:numRef>
              <c:f>Sheet1!$D$2:$D$9</c:f>
              <c:numCache>
                <c:formatCode>0.00%</c:formatCode>
                <c:ptCount val="8"/>
                <c:pt idx="0">
                  <c:v>0.23599999999999999</c:v>
                </c:pt>
                <c:pt idx="1">
                  <c:v>0.26700000000000002</c:v>
                </c:pt>
                <c:pt idx="2">
                  <c:v>0.155</c:v>
                </c:pt>
                <c:pt idx="3">
                  <c:v>0.23300000000000001</c:v>
                </c:pt>
                <c:pt idx="4">
                  <c:v>0.21099999999999999</c:v>
                </c:pt>
                <c:pt idx="5">
                  <c:v>0.31900000000000001</c:v>
                </c:pt>
                <c:pt idx="6">
                  <c:v>0.154</c:v>
                </c:pt>
                <c:pt idx="7">
                  <c:v>0.223</c:v>
                </c:pt>
              </c:numCache>
            </c:numRef>
          </c:val>
          <c:extLst>
            <c:ext xmlns:c16="http://schemas.microsoft.com/office/drawing/2014/chart" uri="{C3380CC4-5D6E-409C-BE32-E72D297353CC}">
              <c16:uniqueId val="{00000002-43F6-424F-9F24-4399E149EA4F}"/>
            </c:ext>
          </c:extLst>
        </c:ser>
        <c:ser>
          <c:idx val="3"/>
          <c:order val="3"/>
          <c:tx>
            <c:strRef>
              <c:f>Sheet1!$E$1</c:f>
              <c:strCache>
                <c:ptCount val="1"/>
                <c:pt idx="0">
                  <c:v>35 to 44 years</c:v>
                </c:pt>
              </c:strCache>
            </c:strRef>
          </c:tx>
          <c:spPr>
            <a:solidFill>
              <a:schemeClr val="tx2"/>
            </a:solidFill>
            <a:ln>
              <a:noFill/>
            </a:ln>
            <a:effectLst/>
          </c:spPr>
          <c:invertIfNegative val="0"/>
          <c:cat>
            <c:strRef>
              <c:f>Sheet1!$A$2:$A$9</c:f>
              <c:strCache>
                <c:ptCount val="8"/>
                <c:pt idx="0">
                  <c:v>Air transportation</c:v>
                </c:pt>
                <c:pt idx="1">
                  <c:v>Architectural, engineering, and related services</c:v>
                </c:pt>
                <c:pt idx="2">
                  <c:v>Bus service and urban transit</c:v>
                </c:pt>
                <c:pt idx="3">
                  <c:v>Rail transportation</c:v>
                </c:pt>
                <c:pt idx="4">
                  <c:v>Services related to transportation</c:v>
                </c:pt>
                <c:pt idx="5">
                  <c:v>Warehousing and storage</c:v>
                </c:pt>
                <c:pt idx="6">
                  <c:v>Water transportation</c:v>
                </c:pt>
                <c:pt idx="7">
                  <c:v>All labor industries</c:v>
                </c:pt>
              </c:strCache>
            </c:strRef>
          </c:cat>
          <c:val>
            <c:numRef>
              <c:f>Sheet1!$E$2:$E$9</c:f>
              <c:numCache>
                <c:formatCode>0.00%</c:formatCode>
                <c:ptCount val="8"/>
                <c:pt idx="0">
                  <c:v>0.218</c:v>
                </c:pt>
                <c:pt idx="1">
                  <c:v>0.21299999999999999</c:v>
                </c:pt>
                <c:pt idx="2">
                  <c:v>0.20599999999999999</c:v>
                </c:pt>
                <c:pt idx="3">
                  <c:v>0.25800000000000001</c:v>
                </c:pt>
                <c:pt idx="4">
                  <c:v>0.21099999999999999</c:v>
                </c:pt>
                <c:pt idx="5">
                  <c:v>0.189</c:v>
                </c:pt>
                <c:pt idx="6">
                  <c:v>0.23100000000000001</c:v>
                </c:pt>
                <c:pt idx="7">
                  <c:v>0.22</c:v>
                </c:pt>
              </c:numCache>
            </c:numRef>
          </c:val>
          <c:extLst>
            <c:ext xmlns:c16="http://schemas.microsoft.com/office/drawing/2014/chart" uri="{C3380CC4-5D6E-409C-BE32-E72D297353CC}">
              <c16:uniqueId val="{00000003-43F6-424F-9F24-4399E149EA4F}"/>
            </c:ext>
          </c:extLst>
        </c:ser>
        <c:ser>
          <c:idx val="4"/>
          <c:order val="4"/>
          <c:tx>
            <c:strRef>
              <c:f>Sheet1!$F$1</c:f>
              <c:strCache>
                <c:ptCount val="1"/>
                <c:pt idx="0">
                  <c:v>45 to 54 years</c:v>
                </c:pt>
              </c:strCache>
            </c:strRef>
          </c:tx>
          <c:spPr>
            <a:solidFill>
              <a:schemeClr val="tx2">
                <a:lumMod val="50000"/>
              </a:schemeClr>
            </a:solidFill>
            <a:ln>
              <a:noFill/>
            </a:ln>
            <a:effectLst/>
          </c:spPr>
          <c:invertIfNegative val="0"/>
          <c:cat>
            <c:strRef>
              <c:f>Sheet1!$A$2:$A$9</c:f>
              <c:strCache>
                <c:ptCount val="8"/>
                <c:pt idx="0">
                  <c:v>Air transportation</c:v>
                </c:pt>
                <c:pt idx="1">
                  <c:v>Architectural, engineering, and related services</c:v>
                </c:pt>
                <c:pt idx="2">
                  <c:v>Bus service and urban transit</c:v>
                </c:pt>
                <c:pt idx="3">
                  <c:v>Rail transportation</c:v>
                </c:pt>
                <c:pt idx="4">
                  <c:v>Services related to transportation</c:v>
                </c:pt>
                <c:pt idx="5">
                  <c:v>Warehousing and storage</c:v>
                </c:pt>
                <c:pt idx="6">
                  <c:v>Water transportation</c:v>
                </c:pt>
                <c:pt idx="7">
                  <c:v>All labor industries</c:v>
                </c:pt>
              </c:strCache>
            </c:strRef>
          </c:cat>
          <c:val>
            <c:numRef>
              <c:f>Sheet1!$F$2:$F$9</c:f>
              <c:numCache>
                <c:formatCode>0.00%</c:formatCode>
                <c:ptCount val="8"/>
                <c:pt idx="0">
                  <c:v>0.187</c:v>
                </c:pt>
                <c:pt idx="1">
                  <c:v>0.17</c:v>
                </c:pt>
                <c:pt idx="2">
                  <c:v>0.24099999999999999</c:v>
                </c:pt>
                <c:pt idx="3">
                  <c:v>0.28000000000000003</c:v>
                </c:pt>
                <c:pt idx="4">
                  <c:v>0.21299999999999999</c:v>
                </c:pt>
                <c:pt idx="5">
                  <c:v>0.15</c:v>
                </c:pt>
                <c:pt idx="6">
                  <c:v>0.23100000000000001</c:v>
                </c:pt>
                <c:pt idx="7">
                  <c:v>0.19900000000000001</c:v>
                </c:pt>
              </c:numCache>
            </c:numRef>
          </c:val>
          <c:extLst>
            <c:ext xmlns:c16="http://schemas.microsoft.com/office/drawing/2014/chart" uri="{C3380CC4-5D6E-409C-BE32-E72D297353CC}">
              <c16:uniqueId val="{00000004-43F6-424F-9F24-4399E149EA4F}"/>
            </c:ext>
          </c:extLst>
        </c:ser>
        <c:ser>
          <c:idx val="5"/>
          <c:order val="5"/>
          <c:tx>
            <c:strRef>
              <c:f>Sheet1!$G$1</c:f>
              <c:strCache>
                <c:ptCount val="1"/>
                <c:pt idx="0">
                  <c:v>55 to 64 years</c:v>
                </c:pt>
              </c:strCache>
            </c:strRef>
          </c:tx>
          <c:spPr>
            <a:solidFill>
              <a:schemeClr val="accent3"/>
            </a:solidFill>
            <a:ln>
              <a:noFill/>
            </a:ln>
            <a:effectLst/>
          </c:spPr>
          <c:invertIfNegative val="0"/>
          <c:cat>
            <c:strRef>
              <c:f>Sheet1!$A$2:$A$9</c:f>
              <c:strCache>
                <c:ptCount val="8"/>
                <c:pt idx="0">
                  <c:v>Air transportation</c:v>
                </c:pt>
                <c:pt idx="1">
                  <c:v>Architectural, engineering, and related services</c:v>
                </c:pt>
                <c:pt idx="2">
                  <c:v>Bus service and urban transit</c:v>
                </c:pt>
                <c:pt idx="3">
                  <c:v>Rail transportation</c:v>
                </c:pt>
                <c:pt idx="4">
                  <c:v>Services related to transportation</c:v>
                </c:pt>
                <c:pt idx="5">
                  <c:v>Warehousing and storage</c:v>
                </c:pt>
                <c:pt idx="6">
                  <c:v>Water transportation</c:v>
                </c:pt>
                <c:pt idx="7">
                  <c:v>All labor industries</c:v>
                </c:pt>
              </c:strCache>
            </c:strRef>
          </c:cat>
          <c:val>
            <c:numRef>
              <c:f>Sheet1!$G$2:$G$9</c:f>
              <c:numCache>
                <c:formatCode>0.00%</c:formatCode>
                <c:ptCount val="8"/>
                <c:pt idx="0">
                  <c:v>0.22600000000000001</c:v>
                </c:pt>
                <c:pt idx="1">
                  <c:v>0.184</c:v>
                </c:pt>
                <c:pt idx="2">
                  <c:v>0.24299999999999999</c:v>
                </c:pt>
                <c:pt idx="3">
                  <c:v>0.14799999999999999</c:v>
                </c:pt>
                <c:pt idx="4">
                  <c:v>0.188</c:v>
                </c:pt>
                <c:pt idx="5">
                  <c:v>0.125</c:v>
                </c:pt>
                <c:pt idx="6">
                  <c:v>0.218</c:v>
                </c:pt>
                <c:pt idx="7">
                  <c:v>0.16500000000000001</c:v>
                </c:pt>
              </c:numCache>
            </c:numRef>
          </c:val>
          <c:extLst>
            <c:ext xmlns:c16="http://schemas.microsoft.com/office/drawing/2014/chart" uri="{C3380CC4-5D6E-409C-BE32-E72D297353CC}">
              <c16:uniqueId val="{00000005-43F6-424F-9F24-4399E149EA4F}"/>
            </c:ext>
          </c:extLst>
        </c:ser>
        <c:ser>
          <c:idx val="6"/>
          <c:order val="6"/>
          <c:tx>
            <c:strRef>
              <c:f>Sheet1!$H$1</c:f>
              <c:strCache>
                <c:ptCount val="1"/>
                <c:pt idx="0">
                  <c:v>65 years and over</c:v>
                </c:pt>
              </c:strCache>
            </c:strRef>
          </c:tx>
          <c:spPr>
            <a:solidFill>
              <a:schemeClr val="accent3">
                <a:lumMod val="50000"/>
              </a:schemeClr>
            </a:solidFill>
            <a:ln>
              <a:noFill/>
            </a:ln>
            <a:effectLst/>
          </c:spPr>
          <c:invertIfNegative val="0"/>
          <c:cat>
            <c:strRef>
              <c:f>Sheet1!$A$2:$A$9</c:f>
              <c:strCache>
                <c:ptCount val="8"/>
                <c:pt idx="0">
                  <c:v>Air transportation</c:v>
                </c:pt>
                <c:pt idx="1">
                  <c:v>Architectural, engineering, and related services</c:v>
                </c:pt>
                <c:pt idx="2">
                  <c:v>Bus service and urban transit</c:v>
                </c:pt>
                <c:pt idx="3">
                  <c:v>Rail transportation</c:v>
                </c:pt>
                <c:pt idx="4">
                  <c:v>Services related to transportation</c:v>
                </c:pt>
                <c:pt idx="5">
                  <c:v>Warehousing and storage</c:v>
                </c:pt>
                <c:pt idx="6">
                  <c:v>Water transportation</c:v>
                </c:pt>
                <c:pt idx="7">
                  <c:v>All labor industries</c:v>
                </c:pt>
              </c:strCache>
            </c:strRef>
          </c:cat>
          <c:val>
            <c:numRef>
              <c:f>Sheet1!$H$2:$H$9</c:f>
              <c:numCache>
                <c:formatCode>0.00%</c:formatCode>
                <c:ptCount val="8"/>
                <c:pt idx="0">
                  <c:v>5.1999999999999998E-2</c:v>
                </c:pt>
                <c:pt idx="1">
                  <c:v>8.3000000000000004E-2</c:v>
                </c:pt>
                <c:pt idx="2">
                  <c:v>0.13600000000000001</c:v>
                </c:pt>
                <c:pt idx="3">
                  <c:v>2.5000000000000001E-2</c:v>
                </c:pt>
                <c:pt idx="4">
                  <c:v>6.4000000000000001E-2</c:v>
                </c:pt>
                <c:pt idx="5">
                  <c:v>4.4999999999999998E-2</c:v>
                </c:pt>
                <c:pt idx="6">
                  <c:v>0.09</c:v>
                </c:pt>
                <c:pt idx="7">
                  <c:v>6.8000000000000005E-2</c:v>
                </c:pt>
              </c:numCache>
            </c:numRef>
          </c:val>
          <c:extLst>
            <c:ext xmlns:c16="http://schemas.microsoft.com/office/drawing/2014/chart" uri="{C3380CC4-5D6E-409C-BE32-E72D297353CC}">
              <c16:uniqueId val="{00000006-43F6-424F-9F24-4399E149EA4F}"/>
            </c:ext>
          </c:extLst>
        </c:ser>
        <c:dLbls>
          <c:showLegendKey val="0"/>
          <c:showVal val="0"/>
          <c:showCatName val="0"/>
          <c:showSerName val="0"/>
          <c:showPercent val="0"/>
          <c:showBubbleSize val="0"/>
        </c:dLbls>
        <c:gapWidth val="150"/>
        <c:overlap val="100"/>
        <c:axId val="1117049888"/>
        <c:axId val="1117068608"/>
      </c:barChart>
      <c:catAx>
        <c:axId val="11170498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1117068608"/>
        <c:crosses val="autoZero"/>
        <c:auto val="1"/>
        <c:lblAlgn val="ctr"/>
        <c:lblOffset val="100"/>
        <c:noMultiLvlLbl val="0"/>
      </c:catAx>
      <c:valAx>
        <c:axId val="1117068608"/>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7049888"/>
        <c:crosses val="autoZero"/>
        <c:crossBetween val="between"/>
        <c:majorUnit val="0.25"/>
      </c:valAx>
      <c:spPr>
        <a:noFill/>
        <a:ln>
          <a:noFill/>
        </a:ln>
        <a:effectLst/>
      </c:spPr>
    </c:plotArea>
    <c:legend>
      <c:legendPos val="b"/>
      <c:legendEntry>
        <c:idx val="0"/>
        <c:txPr>
          <a:bodyPr rot="0" spcFirstLastPara="1" vertOverflow="ellipsis" vert="horz" wrap="square" anchor="ctr" anchorCtr="1"/>
          <a:lstStyle/>
          <a:p>
            <a:pPr>
              <a:defRPr lang="en-US" sz="1400" b="0" i="0" u="none" strike="noStrike" kern="1200" baseline="0">
                <a:solidFill>
                  <a:schemeClr val="tx1"/>
                </a:solidFill>
                <a:latin typeface="+mn-lt"/>
                <a:ea typeface="+mn-ea"/>
                <a:cs typeface="Arial"/>
              </a:defRPr>
            </a:pPr>
            <a:endParaRPr lang="en-US"/>
          </a:p>
        </c:txPr>
      </c:legendEntry>
      <c:legendEntry>
        <c:idx val="1"/>
        <c:txPr>
          <a:bodyPr rot="0" spcFirstLastPara="1" vertOverflow="ellipsis" vert="horz" wrap="square" anchor="ctr" anchorCtr="1"/>
          <a:lstStyle/>
          <a:p>
            <a:pPr>
              <a:defRPr lang="en-US" sz="1400" b="0" i="0" u="none" strike="noStrike" kern="1200" baseline="0">
                <a:solidFill>
                  <a:schemeClr val="tx1"/>
                </a:solidFill>
                <a:latin typeface="+mn-lt"/>
                <a:ea typeface="+mn-ea"/>
                <a:cs typeface="Arial"/>
              </a:defRPr>
            </a:pPr>
            <a:endParaRPr lang="en-US"/>
          </a:p>
        </c:txPr>
      </c:legendEntry>
      <c:legendEntry>
        <c:idx val="2"/>
        <c:txPr>
          <a:bodyPr rot="0" spcFirstLastPara="1" vertOverflow="ellipsis" vert="horz" wrap="square" anchor="ctr" anchorCtr="1"/>
          <a:lstStyle/>
          <a:p>
            <a:pPr>
              <a:defRPr lang="en-US" sz="1400" b="0" i="0" u="none" strike="noStrike" kern="1200" baseline="0">
                <a:solidFill>
                  <a:schemeClr val="tx1"/>
                </a:solidFill>
                <a:latin typeface="+mn-lt"/>
                <a:ea typeface="+mn-ea"/>
                <a:cs typeface="Arial"/>
              </a:defRPr>
            </a:pPr>
            <a:endParaRPr lang="en-US"/>
          </a:p>
        </c:txPr>
      </c:legendEntry>
      <c:legendEntry>
        <c:idx val="3"/>
        <c:txPr>
          <a:bodyPr rot="0" spcFirstLastPara="1" vertOverflow="ellipsis" vert="horz" wrap="square" anchor="ctr" anchorCtr="1"/>
          <a:lstStyle/>
          <a:p>
            <a:pPr>
              <a:defRPr lang="en-US" sz="1400" b="0" i="0" u="none" strike="noStrike" kern="1200" baseline="0">
                <a:solidFill>
                  <a:schemeClr val="tx1"/>
                </a:solidFill>
                <a:latin typeface="+mn-lt"/>
                <a:ea typeface="+mn-ea"/>
                <a:cs typeface="Arial"/>
              </a:defRPr>
            </a:pPr>
            <a:endParaRPr lang="en-US"/>
          </a:p>
        </c:txPr>
      </c:legendEntry>
      <c:legendEntry>
        <c:idx val="4"/>
        <c:txPr>
          <a:bodyPr rot="0" spcFirstLastPara="1" vertOverflow="ellipsis" vert="horz" wrap="square" anchor="ctr" anchorCtr="1"/>
          <a:lstStyle/>
          <a:p>
            <a:pPr>
              <a:defRPr lang="en-US" sz="1400" b="0" i="0" u="none" strike="noStrike" kern="1200" baseline="0">
                <a:solidFill>
                  <a:schemeClr val="tx1"/>
                </a:solidFill>
                <a:latin typeface="+mn-lt"/>
                <a:ea typeface="+mn-ea"/>
                <a:cs typeface="Arial"/>
              </a:defRPr>
            </a:pPr>
            <a:endParaRPr lang="en-US"/>
          </a:p>
        </c:txPr>
      </c:legendEntry>
      <c:legendEntry>
        <c:idx val="5"/>
        <c:txPr>
          <a:bodyPr rot="0" spcFirstLastPara="1" vertOverflow="ellipsis" vert="horz" wrap="square" anchor="ctr" anchorCtr="1"/>
          <a:lstStyle/>
          <a:p>
            <a:pPr>
              <a:defRPr lang="en-US" sz="1400" b="0" i="0" u="none" strike="noStrike" kern="1200" baseline="0">
                <a:solidFill>
                  <a:schemeClr val="tx1"/>
                </a:solidFill>
                <a:latin typeface="+mn-lt"/>
                <a:ea typeface="+mn-ea"/>
                <a:cs typeface="Arial"/>
              </a:defRPr>
            </a:pPr>
            <a:endParaRPr lang="en-US"/>
          </a:p>
        </c:txPr>
      </c:legendEntry>
      <c:legendEntry>
        <c:idx val="6"/>
        <c:txPr>
          <a:bodyPr rot="0" spcFirstLastPara="1" vertOverflow="ellipsis" vert="horz" wrap="square" anchor="ctr" anchorCtr="1"/>
          <a:lstStyle/>
          <a:p>
            <a:pPr>
              <a:defRPr lang="en-US" sz="1400" b="0" i="0" u="none" strike="noStrike" kern="1200" baseline="0">
                <a:solidFill>
                  <a:schemeClr val="tx1"/>
                </a:solidFill>
                <a:latin typeface="+mn-lt"/>
                <a:ea typeface="+mn-ea"/>
                <a:cs typeface="Arial"/>
              </a:defRPr>
            </a:pPr>
            <a:endParaRPr lang="en-US"/>
          </a:p>
        </c:txPr>
      </c:legendEntry>
      <c:layout>
        <c:manualLayout>
          <c:xMode val="edge"/>
          <c:yMode val="edge"/>
          <c:x val="7.6123292671539278E-2"/>
          <c:y val="0"/>
          <c:w val="0.86953469955991147"/>
          <c:h val="0.10535570450962874"/>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4">
  <a:schemeClr val="accent1"/>
</cs:colorStyle>
</file>

<file path=ppt/charts/colors2.xml><?xml version="1.0" encoding="utf-8"?>
<cs:colorStyle xmlns:cs="http://schemas.microsoft.com/office/drawing/2012/chartStyle" xmlns:a="http://schemas.openxmlformats.org/drawingml/2006/main" meth="withinLinear" id="14">
  <a:schemeClr val="accent1"/>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withinLinear" id="14">
  <a:schemeClr val="accent1"/>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BF8621-7E0E-274F-8AD4-48CDC5FFA88D}" type="datetimeFigureOut">
              <a:rPr lang="en-US" smtClean="0"/>
              <a:t>5/7/2025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F8C0E29-63D4-3C44-BA26-3B5469EE1B53}" type="slidenum">
              <a:rPr lang="en-US" smtClean="0"/>
              <a:t>‹#›</a:t>
            </a:fld>
            <a:endParaRPr lang="en-US"/>
          </a:p>
        </p:txBody>
      </p:sp>
    </p:spTree>
    <p:extLst>
      <p:ext uri="{BB962C8B-B14F-4D97-AF65-F5344CB8AC3E}">
        <p14:creationId xmlns:p14="http://schemas.microsoft.com/office/powerpoint/2010/main" val="3424761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820ADD0-5730-4E56-BAC5-F2A3E7EC742E}" type="datetimeFigureOut">
              <a:rPr lang="en-US" smtClean="0"/>
              <a:t>5/7/2025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BD9420-2506-46F5-AB6B-DA0B118B8515}" type="slidenum">
              <a:rPr lang="en-US" smtClean="0"/>
              <a:t>‹#›</a:t>
            </a:fld>
            <a:endParaRPr lang="en-US"/>
          </a:p>
        </p:txBody>
      </p:sp>
    </p:spTree>
    <p:extLst>
      <p:ext uri="{BB962C8B-B14F-4D97-AF65-F5344CB8AC3E}">
        <p14:creationId xmlns:p14="http://schemas.microsoft.com/office/powerpoint/2010/main" val="724845311"/>
      </p:ext>
    </p:extLst>
  </p:cSld>
  <p:clrMap bg1="lt1" tx1="dk1" bg2="lt2" tx2="dk2" accent1="accent1" accent2="accent2" accent3="accent3" accent4="accent4" accent5="accent5" accent6="accent6" hlink="hlink" folHlink="folHlink"/>
  <p:notesStyle>
    <a:lvl1pPr marL="0" algn="l" defTabSz="1097253" rtl="0" eaLnBrk="1" latinLnBrk="0" hangingPunct="1">
      <a:defRPr sz="1440" kern="1200">
        <a:solidFill>
          <a:schemeClr val="tx1"/>
        </a:solidFill>
        <a:latin typeface="+mn-lt"/>
        <a:ea typeface="+mn-ea"/>
        <a:cs typeface="+mn-cs"/>
      </a:defRPr>
    </a:lvl1pPr>
    <a:lvl2pPr marL="548627" algn="l" defTabSz="1097253" rtl="0" eaLnBrk="1" latinLnBrk="0" hangingPunct="1">
      <a:defRPr sz="1440" kern="1200">
        <a:solidFill>
          <a:schemeClr val="tx1"/>
        </a:solidFill>
        <a:latin typeface="+mn-lt"/>
        <a:ea typeface="+mn-ea"/>
        <a:cs typeface="+mn-cs"/>
      </a:defRPr>
    </a:lvl2pPr>
    <a:lvl3pPr marL="1097253" algn="l" defTabSz="1097253" rtl="0" eaLnBrk="1" latinLnBrk="0" hangingPunct="1">
      <a:defRPr sz="1440" kern="1200">
        <a:solidFill>
          <a:schemeClr val="tx1"/>
        </a:solidFill>
        <a:latin typeface="+mn-lt"/>
        <a:ea typeface="+mn-ea"/>
        <a:cs typeface="+mn-cs"/>
      </a:defRPr>
    </a:lvl3pPr>
    <a:lvl4pPr marL="1645879" algn="l" defTabSz="1097253" rtl="0" eaLnBrk="1" latinLnBrk="0" hangingPunct="1">
      <a:defRPr sz="1440" kern="1200">
        <a:solidFill>
          <a:schemeClr val="tx1"/>
        </a:solidFill>
        <a:latin typeface="+mn-lt"/>
        <a:ea typeface="+mn-ea"/>
        <a:cs typeface="+mn-cs"/>
      </a:defRPr>
    </a:lvl4pPr>
    <a:lvl5pPr marL="2194505" algn="l" defTabSz="1097253" rtl="0" eaLnBrk="1" latinLnBrk="0" hangingPunct="1">
      <a:defRPr sz="1440" kern="1200">
        <a:solidFill>
          <a:schemeClr val="tx1"/>
        </a:solidFill>
        <a:latin typeface="+mn-lt"/>
        <a:ea typeface="+mn-ea"/>
        <a:cs typeface="+mn-cs"/>
      </a:defRPr>
    </a:lvl5pPr>
    <a:lvl6pPr marL="2743132" algn="l" defTabSz="1097253" rtl="0" eaLnBrk="1" latinLnBrk="0" hangingPunct="1">
      <a:defRPr sz="1440" kern="1200">
        <a:solidFill>
          <a:schemeClr val="tx1"/>
        </a:solidFill>
        <a:latin typeface="+mn-lt"/>
        <a:ea typeface="+mn-ea"/>
        <a:cs typeface="+mn-cs"/>
      </a:defRPr>
    </a:lvl6pPr>
    <a:lvl7pPr marL="3291758" algn="l" defTabSz="1097253" rtl="0" eaLnBrk="1" latinLnBrk="0" hangingPunct="1">
      <a:defRPr sz="1440" kern="1200">
        <a:solidFill>
          <a:schemeClr val="tx1"/>
        </a:solidFill>
        <a:latin typeface="+mn-lt"/>
        <a:ea typeface="+mn-ea"/>
        <a:cs typeface="+mn-cs"/>
      </a:defRPr>
    </a:lvl7pPr>
    <a:lvl8pPr marL="3840384" algn="l" defTabSz="1097253" rtl="0" eaLnBrk="1" latinLnBrk="0" hangingPunct="1">
      <a:defRPr sz="1440" kern="1200">
        <a:solidFill>
          <a:schemeClr val="tx1"/>
        </a:solidFill>
        <a:latin typeface="+mn-lt"/>
        <a:ea typeface="+mn-ea"/>
        <a:cs typeface="+mn-cs"/>
      </a:defRPr>
    </a:lvl8pPr>
    <a:lvl9pPr marL="4389010" algn="l" defTabSz="1097253" rtl="0" eaLnBrk="1" latinLnBrk="0" hangingPunct="1">
      <a:defRPr sz="144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a:t>
            </a:r>
          </a:p>
          <a:p>
            <a:endParaRPr lang="en-US" dirty="0"/>
          </a:p>
          <a:p>
            <a:r>
              <a:rPr lang="en-US" dirty="0"/>
              <a:t>“Labor Force Statistics from the Current Population Survey,” US Bureau of Labor Statistics, Accessed May 6, 2025, https://www.bls.gov/cps/cps_aa2023.htm</a:t>
            </a:r>
          </a:p>
        </p:txBody>
      </p:sp>
      <p:sp>
        <p:nvSpPr>
          <p:cNvPr id="4" name="Slide Number Placeholder 3"/>
          <p:cNvSpPr>
            <a:spLocks noGrp="1"/>
          </p:cNvSpPr>
          <p:nvPr>
            <p:ph type="sldNum" sz="quarter" idx="5"/>
          </p:nvPr>
        </p:nvSpPr>
        <p:spPr/>
        <p:txBody>
          <a:bodyPr/>
          <a:lstStyle/>
          <a:p>
            <a:fld id="{9ABD9420-2506-46F5-AB6B-DA0B118B8515}" type="slidenum">
              <a:rPr lang="en-US" smtClean="0"/>
              <a:t>2</a:t>
            </a:fld>
            <a:endParaRPr lang="en-US"/>
          </a:p>
        </p:txBody>
      </p:sp>
    </p:spTree>
    <p:extLst>
      <p:ext uri="{BB962C8B-B14F-4D97-AF65-F5344CB8AC3E}">
        <p14:creationId xmlns:p14="http://schemas.microsoft.com/office/powerpoint/2010/main" val="37149015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Sources:</a:t>
            </a:r>
          </a:p>
          <a:p>
            <a:endParaRPr lang="en-US" dirty="0"/>
          </a:p>
          <a:p>
            <a:r>
              <a:rPr lang="en-US" dirty="0"/>
              <a:t>“Labor Force Statistics from the Current Population Survey,” US Bureau of Labor Statistics, accessed May 5, 2025,</a:t>
            </a:r>
          </a:p>
          <a:p>
            <a:r>
              <a:rPr lang="en-US" dirty="0"/>
              <a:t>https://www.bls.gov/cps/tables.htm.</a:t>
            </a:r>
          </a:p>
        </p:txBody>
      </p:sp>
      <p:sp>
        <p:nvSpPr>
          <p:cNvPr id="4" name="Slide Number Placeholder 3"/>
          <p:cNvSpPr>
            <a:spLocks noGrp="1"/>
          </p:cNvSpPr>
          <p:nvPr>
            <p:ph type="sldNum" sz="quarter" idx="5"/>
          </p:nvPr>
        </p:nvSpPr>
        <p:spPr/>
        <p:txBody>
          <a:bodyPr/>
          <a:lstStyle/>
          <a:p>
            <a:fld id="{9ABD9420-2506-46F5-AB6B-DA0B118B8515}" type="slidenum">
              <a:rPr lang="en-US" smtClean="0"/>
              <a:t>11</a:t>
            </a:fld>
            <a:endParaRPr lang="en-US"/>
          </a:p>
        </p:txBody>
      </p:sp>
    </p:spTree>
    <p:extLst>
      <p:ext uri="{BB962C8B-B14F-4D97-AF65-F5344CB8AC3E}">
        <p14:creationId xmlns:p14="http://schemas.microsoft.com/office/powerpoint/2010/main" val="37590653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Sources:</a:t>
            </a:r>
          </a:p>
          <a:p>
            <a:endParaRPr lang="en-US" dirty="0"/>
          </a:p>
          <a:p>
            <a:r>
              <a:rPr lang="en-US" dirty="0"/>
              <a:t>“Labor Force Statistics from the Current Population Survey,” US Bureau of Labor Statistics, accessed May 5, 2025,</a:t>
            </a:r>
          </a:p>
          <a:p>
            <a:r>
              <a:rPr lang="en-US" dirty="0"/>
              <a:t>https://www.bls.gov/cps/tables.htm.</a:t>
            </a:r>
          </a:p>
        </p:txBody>
      </p:sp>
      <p:sp>
        <p:nvSpPr>
          <p:cNvPr id="4" name="Slide Number Placeholder 3"/>
          <p:cNvSpPr>
            <a:spLocks noGrp="1"/>
          </p:cNvSpPr>
          <p:nvPr>
            <p:ph type="sldNum" sz="quarter" idx="5"/>
          </p:nvPr>
        </p:nvSpPr>
        <p:spPr/>
        <p:txBody>
          <a:bodyPr/>
          <a:lstStyle/>
          <a:p>
            <a:fld id="{9ABD9420-2506-46F5-AB6B-DA0B118B8515}" type="slidenum">
              <a:rPr lang="en-US" smtClean="0"/>
              <a:t>12</a:t>
            </a:fld>
            <a:endParaRPr lang="en-US"/>
          </a:p>
        </p:txBody>
      </p:sp>
    </p:spTree>
    <p:extLst>
      <p:ext uri="{BB962C8B-B14F-4D97-AF65-F5344CB8AC3E}">
        <p14:creationId xmlns:p14="http://schemas.microsoft.com/office/powerpoint/2010/main" val="15793942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Sources:</a:t>
            </a:r>
          </a:p>
          <a:p>
            <a:endParaRPr lang="en-US" dirty="0"/>
          </a:p>
          <a:p>
            <a:r>
              <a:rPr lang="en-US" dirty="0"/>
              <a:t>“Labor Force Statistics from the Current Population Survey,” US Bureau of Labor Statistics, accessed May 5, 2025,</a:t>
            </a:r>
          </a:p>
          <a:p>
            <a:r>
              <a:rPr lang="en-US" dirty="0"/>
              <a:t>https://www.bls.gov/cps/tables.htm.</a:t>
            </a:r>
          </a:p>
        </p:txBody>
      </p:sp>
      <p:sp>
        <p:nvSpPr>
          <p:cNvPr id="4" name="Slide Number Placeholder 3"/>
          <p:cNvSpPr>
            <a:spLocks noGrp="1"/>
          </p:cNvSpPr>
          <p:nvPr>
            <p:ph type="sldNum" sz="quarter" idx="5"/>
          </p:nvPr>
        </p:nvSpPr>
        <p:spPr/>
        <p:txBody>
          <a:bodyPr/>
          <a:lstStyle/>
          <a:p>
            <a:fld id="{9ABD9420-2506-46F5-AB6B-DA0B118B8515}" type="slidenum">
              <a:rPr lang="en-US" smtClean="0"/>
              <a:t>13</a:t>
            </a:fld>
            <a:endParaRPr lang="en-US"/>
          </a:p>
        </p:txBody>
      </p:sp>
    </p:spTree>
    <p:extLst>
      <p:ext uri="{BB962C8B-B14F-4D97-AF65-F5344CB8AC3E}">
        <p14:creationId xmlns:p14="http://schemas.microsoft.com/office/powerpoint/2010/main" val="10535565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Sources:</a:t>
            </a:r>
          </a:p>
          <a:p>
            <a:endParaRPr lang="en-US" dirty="0"/>
          </a:p>
          <a:p>
            <a:r>
              <a:rPr lang="en-US" dirty="0"/>
              <a:t>“Labor Force Statistics from the Current Population Survey,” US Bureau of Labor Statistics, accessed May 5, 2025,</a:t>
            </a:r>
          </a:p>
          <a:p>
            <a:r>
              <a:rPr lang="en-US" dirty="0"/>
              <a:t>https://www.bls.gov/cps/tables.htm.</a:t>
            </a:r>
          </a:p>
        </p:txBody>
      </p:sp>
      <p:sp>
        <p:nvSpPr>
          <p:cNvPr id="4" name="Slide Number Placeholder 3"/>
          <p:cNvSpPr>
            <a:spLocks noGrp="1"/>
          </p:cNvSpPr>
          <p:nvPr>
            <p:ph type="sldNum" sz="quarter" idx="5"/>
          </p:nvPr>
        </p:nvSpPr>
        <p:spPr/>
        <p:txBody>
          <a:bodyPr/>
          <a:lstStyle/>
          <a:p>
            <a:fld id="{9ABD9420-2506-46F5-AB6B-DA0B118B8515}" type="slidenum">
              <a:rPr lang="en-US" smtClean="0"/>
              <a:t>14</a:t>
            </a:fld>
            <a:endParaRPr lang="en-US"/>
          </a:p>
        </p:txBody>
      </p:sp>
    </p:spTree>
    <p:extLst>
      <p:ext uri="{BB962C8B-B14F-4D97-AF65-F5344CB8AC3E}">
        <p14:creationId xmlns:p14="http://schemas.microsoft.com/office/powerpoint/2010/main" val="3588112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Sources:</a:t>
            </a:r>
          </a:p>
          <a:p>
            <a:endParaRPr lang="en-US" dirty="0"/>
          </a:p>
          <a:p>
            <a:r>
              <a:rPr lang="en-US" dirty="0"/>
              <a:t>“Transit Workforce Shortage,” American Public Transportation Association, March 2023, https://www.apta.com/wp-content/uploads/APTA-Workforce-Shortage-Synthesis-Report-03.2023.pdf</a:t>
            </a:r>
          </a:p>
          <a:p>
            <a:endParaRPr lang="en-US" dirty="0"/>
          </a:p>
        </p:txBody>
      </p:sp>
      <p:sp>
        <p:nvSpPr>
          <p:cNvPr id="4" name="Slide Number Placeholder 3"/>
          <p:cNvSpPr>
            <a:spLocks noGrp="1"/>
          </p:cNvSpPr>
          <p:nvPr>
            <p:ph type="sldNum" sz="quarter" idx="5"/>
          </p:nvPr>
        </p:nvSpPr>
        <p:spPr/>
        <p:txBody>
          <a:bodyPr/>
          <a:lstStyle/>
          <a:p>
            <a:fld id="{9ABD9420-2506-46F5-AB6B-DA0B118B8515}" type="slidenum">
              <a:rPr lang="en-US" smtClean="0"/>
              <a:t>3</a:t>
            </a:fld>
            <a:endParaRPr lang="en-US"/>
          </a:p>
        </p:txBody>
      </p:sp>
    </p:spTree>
    <p:extLst>
      <p:ext uri="{BB962C8B-B14F-4D97-AF65-F5344CB8AC3E}">
        <p14:creationId xmlns:p14="http://schemas.microsoft.com/office/powerpoint/2010/main" val="1712171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Sources:</a:t>
            </a:r>
          </a:p>
          <a:p>
            <a:endParaRPr lang="en-US" dirty="0"/>
          </a:p>
          <a:p>
            <a:r>
              <a:rPr lang="en-US" dirty="0"/>
              <a:t>“Transit Workforce Shortage,” American Public Transportation Association, March 2023, https://www.apta.com/wp-content/uploads/APTA-Workforce-Shortage-Synthesis-Report-03.2023.pdf</a:t>
            </a:r>
          </a:p>
          <a:p>
            <a:endParaRPr lang="en-US" dirty="0"/>
          </a:p>
        </p:txBody>
      </p:sp>
      <p:sp>
        <p:nvSpPr>
          <p:cNvPr id="4" name="Slide Number Placeholder 3"/>
          <p:cNvSpPr>
            <a:spLocks noGrp="1"/>
          </p:cNvSpPr>
          <p:nvPr>
            <p:ph type="sldNum" sz="quarter" idx="5"/>
          </p:nvPr>
        </p:nvSpPr>
        <p:spPr/>
        <p:txBody>
          <a:bodyPr/>
          <a:lstStyle/>
          <a:p>
            <a:fld id="{9ABD9420-2506-46F5-AB6B-DA0B118B8515}" type="slidenum">
              <a:rPr lang="en-US" smtClean="0"/>
              <a:t>4</a:t>
            </a:fld>
            <a:endParaRPr lang="en-US"/>
          </a:p>
        </p:txBody>
      </p:sp>
    </p:spTree>
    <p:extLst>
      <p:ext uri="{BB962C8B-B14F-4D97-AF65-F5344CB8AC3E}">
        <p14:creationId xmlns:p14="http://schemas.microsoft.com/office/powerpoint/2010/main" val="38338931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Sources:</a:t>
            </a:r>
          </a:p>
          <a:p>
            <a:endParaRPr lang="en-US" dirty="0"/>
          </a:p>
          <a:p>
            <a:r>
              <a:rPr lang="en-US" dirty="0"/>
              <a:t>“Strengthening Skills Training and Career Pathways Across Transportation Industry,” US Department of Education, US Department of Transportation, and US Department of Labor, accessed March 18, 2021,</a:t>
            </a:r>
          </a:p>
          <a:p>
            <a:r>
              <a:rPr lang="en-US" dirty="0"/>
              <a:t>https://s3.amazonaws.com/PCRN/docs/Strengthening_Skills_Training_and_Career_Pathways_Across_Transportation_Industry_Data_Report.pdf.</a:t>
            </a:r>
          </a:p>
        </p:txBody>
      </p:sp>
      <p:sp>
        <p:nvSpPr>
          <p:cNvPr id="4" name="Slide Number Placeholder 3"/>
          <p:cNvSpPr>
            <a:spLocks noGrp="1"/>
          </p:cNvSpPr>
          <p:nvPr>
            <p:ph type="sldNum" sz="quarter" idx="5"/>
          </p:nvPr>
        </p:nvSpPr>
        <p:spPr/>
        <p:txBody>
          <a:bodyPr/>
          <a:lstStyle/>
          <a:p>
            <a:fld id="{9ABD9420-2506-46F5-AB6B-DA0B118B8515}" type="slidenum">
              <a:rPr lang="en-US" smtClean="0"/>
              <a:t>5</a:t>
            </a:fld>
            <a:endParaRPr lang="en-US"/>
          </a:p>
        </p:txBody>
      </p:sp>
    </p:spTree>
    <p:extLst>
      <p:ext uri="{BB962C8B-B14F-4D97-AF65-F5344CB8AC3E}">
        <p14:creationId xmlns:p14="http://schemas.microsoft.com/office/powerpoint/2010/main" val="16888678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575D11-6D7A-892E-715C-7B732642E8C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1B60330-BA58-FEA4-80B5-0BB87D4A80C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114387E-7CBC-780D-93CF-348EDB0FE907}"/>
              </a:ext>
            </a:extLst>
          </p:cNvPr>
          <p:cNvSpPr>
            <a:spLocks noGrp="1"/>
          </p:cNvSpPr>
          <p:nvPr>
            <p:ph type="body" idx="1"/>
          </p:nvPr>
        </p:nvSpPr>
        <p:spPr/>
        <p:txBody>
          <a:bodyPr/>
          <a:lstStyle/>
          <a:p>
            <a:r>
              <a:rPr lang="en-US" dirty="0"/>
              <a:t>Sources:</a:t>
            </a:r>
          </a:p>
          <a:p>
            <a:endParaRPr lang="en-US" dirty="0"/>
          </a:p>
          <a:p>
            <a:r>
              <a:rPr lang="en-US" dirty="0"/>
              <a:t>“Transit Workforce Shortage,” American Public Transportation Association, March 2023, https://www.apta.com/wp-content/uploads/APTA-Workforce-Shortage-Synthesis-Report-03.2023.pdf</a:t>
            </a:r>
          </a:p>
          <a:p>
            <a:endParaRPr lang="en-US" dirty="0"/>
          </a:p>
        </p:txBody>
      </p:sp>
      <p:sp>
        <p:nvSpPr>
          <p:cNvPr id="4" name="Slide Number Placeholder 3">
            <a:extLst>
              <a:ext uri="{FF2B5EF4-FFF2-40B4-BE49-F238E27FC236}">
                <a16:creationId xmlns:a16="http://schemas.microsoft.com/office/drawing/2014/main" id="{F9B2B7B0-962F-2C7E-E7FB-C435AAEA55FF}"/>
              </a:ext>
            </a:extLst>
          </p:cNvPr>
          <p:cNvSpPr>
            <a:spLocks noGrp="1"/>
          </p:cNvSpPr>
          <p:nvPr>
            <p:ph type="sldNum" sz="quarter" idx="5"/>
          </p:nvPr>
        </p:nvSpPr>
        <p:spPr/>
        <p:txBody>
          <a:bodyPr/>
          <a:lstStyle/>
          <a:p>
            <a:fld id="{9ABD9420-2506-46F5-AB6B-DA0B118B8515}" type="slidenum">
              <a:rPr lang="en-US" smtClean="0"/>
              <a:t>6</a:t>
            </a:fld>
            <a:endParaRPr lang="en-US"/>
          </a:p>
        </p:txBody>
      </p:sp>
    </p:spTree>
    <p:extLst>
      <p:ext uri="{BB962C8B-B14F-4D97-AF65-F5344CB8AC3E}">
        <p14:creationId xmlns:p14="http://schemas.microsoft.com/office/powerpoint/2010/main" val="362155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Sources:</a:t>
            </a:r>
          </a:p>
          <a:p>
            <a:endParaRPr lang="en-US" dirty="0"/>
          </a:p>
          <a:p>
            <a:r>
              <a:rPr lang="en-US" dirty="0"/>
              <a:t>“Job Growth by State,” Arizona State University, Accessed May 5, 2025, </a:t>
            </a:r>
            <a:r>
              <a:rPr lang="en-US" sz="1800" dirty="0">
                <a:effectLst/>
                <a:latin typeface="Segoe UI" panose="020B0502040204020203" pitchFamily="34" charset="0"/>
              </a:rPr>
              <a:t>https://seidmaninstitute.com/job-growth/state/</a:t>
            </a:r>
            <a:endParaRPr lang="en-US" dirty="0"/>
          </a:p>
          <a:p>
            <a:endParaRPr lang="en-US" dirty="0"/>
          </a:p>
        </p:txBody>
      </p:sp>
      <p:sp>
        <p:nvSpPr>
          <p:cNvPr id="4" name="Slide Number Placeholder 3"/>
          <p:cNvSpPr>
            <a:spLocks noGrp="1"/>
          </p:cNvSpPr>
          <p:nvPr>
            <p:ph type="sldNum" sz="quarter" idx="5"/>
          </p:nvPr>
        </p:nvSpPr>
        <p:spPr/>
        <p:txBody>
          <a:bodyPr/>
          <a:lstStyle/>
          <a:p>
            <a:fld id="{9ABD9420-2506-46F5-AB6B-DA0B118B8515}" type="slidenum">
              <a:rPr lang="en-US" smtClean="0"/>
              <a:t>7</a:t>
            </a:fld>
            <a:endParaRPr lang="en-US"/>
          </a:p>
        </p:txBody>
      </p:sp>
    </p:spTree>
    <p:extLst>
      <p:ext uri="{BB962C8B-B14F-4D97-AF65-F5344CB8AC3E}">
        <p14:creationId xmlns:p14="http://schemas.microsoft.com/office/powerpoint/2010/main" val="8590486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Sources:</a:t>
            </a:r>
          </a:p>
          <a:p>
            <a:endParaRPr lang="en-US" dirty="0"/>
          </a:p>
          <a:p>
            <a:r>
              <a:rPr lang="en-US" dirty="0"/>
              <a:t>“Labor Force Statistics from the Current Population Survey,” US Bureau of Labor Statistics, accessed May 5, 2025,</a:t>
            </a:r>
          </a:p>
          <a:p>
            <a:r>
              <a:rPr lang="en-US" dirty="0"/>
              <a:t>https://www.bls.gov/cps/tables.htm.</a:t>
            </a:r>
          </a:p>
        </p:txBody>
      </p:sp>
      <p:sp>
        <p:nvSpPr>
          <p:cNvPr id="4" name="Slide Number Placeholder 3"/>
          <p:cNvSpPr>
            <a:spLocks noGrp="1"/>
          </p:cNvSpPr>
          <p:nvPr>
            <p:ph type="sldNum" sz="quarter" idx="5"/>
          </p:nvPr>
        </p:nvSpPr>
        <p:spPr/>
        <p:txBody>
          <a:bodyPr/>
          <a:lstStyle/>
          <a:p>
            <a:fld id="{9ABD9420-2506-46F5-AB6B-DA0B118B8515}" type="slidenum">
              <a:rPr lang="en-US" smtClean="0"/>
              <a:t>8</a:t>
            </a:fld>
            <a:endParaRPr lang="en-US"/>
          </a:p>
        </p:txBody>
      </p:sp>
    </p:spTree>
    <p:extLst>
      <p:ext uri="{BB962C8B-B14F-4D97-AF65-F5344CB8AC3E}">
        <p14:creationId xmlns:p14="http://schemas.microsoft.com/office/powerpoint/2010/main" val="37453476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Sources:</a:t>
            </a:r>
          </a:p>
          <a:p>
            <a:endParaRPr lang="en-US" dirty="0"/>
          </a:p>
          <a:p>
            <a:r>
              <a:rPr lang="en-US" dirty="0"/>
              <a:t>“Labor Force Statistics from the Current Population Survey,” US Bureau of Labor Statistics, accessed May 5, 2025,</a:t>
            </a:r>
          </a:p>
          <a:p>
            <a:r>
              <a:rPr lang="en-US" dirty="0"/>
              <a:t>https://www.bls.gov/cps/tables.htm.</a:t>
            </a:r>
          </a:p>
        </p:txBody>
      </p:sp>
      <p:sp>
        <p:nvSpPr>
          <p:cNvPr id="4" name="Slide Number Placeholder 3"/>
          <p:cNvSpPr>
            <a:spLocks noGrp="1"/>
          </p:cNvSpPr>
          <p:nvPr>
            <p:ph type="sldNum" sz="quarter" idx="5"/>
          </p:nvPr>
        </p:nvSpPr>
        <p:spPr/>
        <p:txBody>
          <a:bodyPr/>
          <a:lstStyle/>
          <a:p>
            <a:fld id="{9ABD9420-2506-46F5-AB6B-DA0B118B8515}" type="slidenum">
              <a:rPr lang="en-US" smtClean="0"/>
              <a:t>9</a:t>
            </a:fld>
            <a:endParaRPr lang="en-US"/>
          </a:p>
        </p:txBody>
      </p:sp>
    </p:spTree>
    <p:extLst>
      <p:ext uri="{BB962C8B-B14F-4D97-AF65-F5344CB8AC3E}">
        <p14:creationId xmlns:p14="http://schemas.microsoft.com/office/powerpoint/2010/main" val="22887323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Sources:</a:t>
            </a:r>
          </a:p>
          <a:p>
            <a:endParaRPr lang="en-US" dirty="0"/>
          </a:p>
          <a:p>
            <a:r>
              <a:rPr lang="en-US" dirty="0"/>
              <a:t>“Labor Force Statistics from the Current Population Survey,” US Bureau of Labor Statistics, accessed May 5, 2025,</a:t>
            </a:r>
          </a:p>
          <a:p>
            <a:r>
              <a:rPr lang="en-US" dirty="0"/>
              <a:t>https://www.bls.gov/cps/tables.htm.</a:t>
            </a:r>
          </a:p>
        </p:txBody>
      </p:sp>
      <p:sp>
        <p:nvSpPr>
          <p:cNvPr id="4" name="Slide Number Placeholder 3"/>
          <p:cNvSpPr>
            <a:spLocks noGrp="1"/>
          </p:cNvSpPr>
          <p:nvPr>
            <p:ph type="sldNum" sz="quarter" idx="5"/>
          </p:nvPr>
        </p:nvSpPr>
        <p:spPr/>
        <p:txBody>
          <a:bodyPr/>
          <a:lstStyle/>
          <a:p>
            <a:fld id="{9ABD9420-2506-46F5-AB6B-DA0B118B8515}" type="slidenum">
              <a:rPr lang="en-US" smtClean="0"/>
              <a:t>10</a:t>
            </a:fld>
            <a:endParaRPr lang="en-US"/>
          </a:p>
        </p:txBody>
      </p:sp>
    </p:spTree>
    <p:extLst>
      <p:ext uri="{BB962C8B-B14F-4D97-AF65-F5344CB8AC3E}">
        <p14:creationId xmlns:p14="http://schemas.microsoft.com/office/powerpoint/2010/main" val="8612437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7" name="Picture 6" descr="APWA_PPT_SMALL1.jpg">
            <a:extLst>
              <a:ext uri="{FF2B5EF4-FFF2-40B4-BE49-F238E27FC236}">
                <a16:creationId xmlns:a16="http://schemas.microsoft.com/office/drawing/2014/main" id="{164144D4-3653-76F6-5115-01FD4B95C6B2}"/>
              </a:ext>
            </a:extLst>
          </p:cNvPr>
          <p:cNvPicPr>
            <a:picLocks noGrp="1" noRot="1" noChangeAspect="1" noMove="1" noResize="1" noEditPoints="1" noAdjustHandles="1" noChangeArrowheads="1" noChangeShapeType="1" noCrop="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0972800" cy="8229600"/>
          </a:xfrm>
          <a:prstGeom prst="rect">
            <a:avLst/>
          </a:prstGeom>
        </p:spPr>
      </p:pic>
      <p:sp>
        <p:nvSpPr>
          <p:cNvPr id="12" name="Title 1">
            <a:extLst>
              <a:ext uri="{FF2B5EF4-FFF2-40B4-BE49-F238E27FC236}">
                <a16:creationId xmlns:a16="http://schemas.microsoft.com/office/drawing/2014/main" id="{E6AB4412-73FE-F5EC-E286-8E7549CAB5F4}"/>
              </a:ext>
            </a:extLst>
          </p:cNvPr>
          <p:cNvSpPr>
            <a:spLocks noGrp="1"/>
          </p:cNvSpPr>
          <p:nvPr>
            <p:ph type="ctrTitle" hasCustomPrompt="1"/>
          </p:nvPr>
        </p:nvSpPr>
        <p:spPr>
          <a:xfrm>
            <a:off x="1088496" y="3273552"/>
            <a:ext cx="5429784" cy="858198"/>
          </a:xfrm>
        </p:spPr>
        <p:txBody>
          <a:bodyPr anchor="b">
            <a:normAutofit/>
          </a:bodyPr>
          <a:lstStyle>
            <a:lvl1pPr algn="ctr">
              <a:defRPr sz="4800" b="1">
                <a:solidFill>
                  <a:schemeClr val="bg1"/>
                </a:solidFill>
                <a:latin typeface="Helvetica Neue Medium"/>
              </a:defRPr>
            </a:lvl1pPr>
          </a:lstStyle>
          <a:p>
            <a:r>
              <a:rPr lang="en-US" dirty="0"/>
              <a:t>Presentation Center Title</a:t>
            </a:r>
          </a:p>
        </p:txBody>
      </p:sp>
      <p:sp>
        <p:nvSpPr>
          <p:cNvPr id="13" name="Subtitle 2">
            <a:extLst>
              <a:ext uri="{FF2B5EF4-FFF2-40B4-BE49-F238E27FC236}">
                <a16:creationId xmlns:a16="http://schemas.microsoft.com/office/drawing/2014/main" id="{D2F8B72A-815C-3FF2-60AF-EC345F7AD2BB}"/>
              </a:ext>
            </a:extLst>
          </p:cNvPr>
          <p:cNvSpPr>
            <a:spLocks noGrp="1"/>
          </p:cNvSpPr>
          <p:nvPr>
            <p:ph type="subTitle" idx="1" hasCustomPrompt="1"/>
          </p:nvPr>
        </p:nvSpPr>
        <p:spPr>
          <a:xfrm>
            <a:off x="1288788" y="4270248"/>
            <a:ext cx="5029200" cy="503900"/>
          </a:xfrm>
        </p:spPr>
        <p:txBody>
          <a:bodyPr>
            <a:normAutofit/>
          </a:bodyPr>
          <a:lstStyle>
            <a:lvl1pPr marL="0" indent="0" algn="ctr">
              <a:buNone/>
              <a:defRPr sz="2400">
                <a:solidFill>
                  <a:schemeClr val="bg1"/>
                </a:solidFill>
                <a:latin typeface="Helvetica Neue Medium"/>
              </a:defRPr>
            </a:lvl1pPr>
            <a:lvl2pPr marL="548627" indent="0" algn="ctr">
              <a:buNone/>
              <a:defRPr sz="2400"/>
            </a:lvl2pPr>
            <a:lvl3pPr marL="1097253" indent="0" algn="ctr">
              <a:buNone/>
              <a:defRPr sz="2160"/>
            </a:lvl3pPr>
            <a:lvl4pPr marL="1645879" indent="0" algn="ctr">
              <a:buNone/>
              <a:defRPr sz="1920"/>
            </a:lvl4pPr>
            <a:lvl5pPr marL="2194505" indent="0" algn="ctr">
              <a:buNone/>
              <a:defRPr sz="1920"/>
            </a:lvl5pPr>
            <a:lvl6pPr marL="2743132" indent="0" algn="ctr">
              <a:buNone/>
              <a:defRPr sz="1920"/>
            </a:lvl6pPr>
            <a:lvl7pPr marL="3291758" indent="0" algn="ctr">
              <a:buNone/>
              <a:defRPr sz="1920"/>
            </a:lvl7pPr>
            <a:lvl8pPr marL="3840384" indent="0" algn="ctr">
              <a:buNone/>
              <a:defRPr sz="1920"/>
            </a:lvl8pPr>
            <a:lvl9pPr marL="4389010" indent="0" algn="ctr">
              <a:buNone/>
              <a:defRPr sz="1920"/>
            </a:lvl9pPr>
          </a:lstStyle>
          <a:p>
            <a:r>
              <a:rPr lang="en-US" dirty="0"/>
              <a:t>Blank Subtitle</a:t>
            </a:r>
          </a:p>
        </p:txBody>
      </p:sp>
    </p:spTree>
    <p:extLst>
      <p:ext uri="{BB962C8B-B14F-4D97-AF65-F5344CB8AC3E}">
        <p14:creationId xmlns:p14="http://schemas.microsoft.com/office/powerpoint/2010/main" val="3863441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tx1">
            <a:lumMod val="85000"/>
            <a:lumOff val="15000"/>
          </a:schemeClr>
        </a:solidFill>
        <a:effectLst/>
      </p:bgPr>
    </p:bg>
    <p:spTree>
      <p:nvGrpSpPr>
        <p:cNvPr id="1" name=""/>
        <p:cNvGrpSpPr/>
        <p:nvPr/>
      </p:nvGrpSpPr>
      <p:grpSpPr>
        <a:xfrm>
          <a:off x="0" y="0"/>
          <a:ext cx="0" cy="0"/>
          <a:chOff x="0" y="0"/>
          <a:chExt cx="0" cy="0"/>
        </a:xfrm>
      </p:grpSpPr>
      <p:pic>
        <p:nvPicPr>
          <p:cNvPr id="22" name="Picture 21" descr="A picture containing logo&#10;&#10;Description automatically generated">
            <a:extLst>
              <a:ext uri="{FF2B5EF4-FFF2-40B4-BE49-F238E27FC236}">
                <a16:creationId xmlns:a16="http://schemas.microsoft.com/office/drawing/2014/main" id="{014C39A7-D5E4-9911-3123-9A862DF524E1}"/>
              </a:ext>
            </a:extLst>
          </p:cNvPr>
          <p:cNvPicPr>
            <a:picLocks noGrp="1" noRot="1" noChangeAspect="1" noMove="1" noResize="1" noEditPoints="1" noAdjustHandles="1" noChangeArrowheads="1" noChangeShapeType="1" noCrop="1"/>
          </p:cNvPicPr>
          <p:nvPr userDrawn="1"/>
        </p:nvPicPr>
        <p:blipFill>
          <a:blip r:embed="rId2">
            <a:extLst>
              <a:ext uri="{28A0092B-C50C-407E-A947-70E740481C1C}">
                <a14:useLocalDpi xmlns:a14="http://schemas.microsoft.com/office/drawing/2010/main" val="0"/>
              </a:ext>
            </a:extLst>
          </a:blip>
          <a:stretch>
            <a:fillRect/>
          </a:stretch>
        </p:blipFill>
        <p:spPr>
          <a:xfrm>
            <a:off x="0" y="0"/>
            <a:ext cx="10972800" cy="8229600"/>
          </a:xfrm>
          <a:prstGeom prst="rect">
            <a:avLst/>
          </a:prstGeom>
        </p:spPr>
      </p:pic>
      <p:sp>
        <p:nvSpPr>
          <p:cNvPr id="10" name="Title 1">
            <a:extLst>
              <a:ext uri="{FF2B5EF4-FFF2-40B4-BE49-F238E27FC236}">
                <a16:creationId xmlns:a16="http://schemas.microsoft.com/office/drawing/2014/main" id="{A7A71324-2AD6-6F80-86D7-EE90C3B1D08B}"/>
              </a:ext>
            </a:extLst>
          </p:cNvPr>
          <p:cNvSpPr>
            <a:spLocks noGrp="1"/>
          </p:cNvSpPr>
          <p:nvPr>
            <p:ph type="ctrTitle" hasCustomPrompt="1"/>
          </p:nvPr>
        </p:nvSpPr>
        <p:spPr>
          <a:xfrm>
            <a:off x="1086307" y="3277145"/>
            <a:ext cx="5431536" cy="858198"/>
          </a:xfrm>
        </p:spPr>
        <p:txBody>
          <a:bodyPr anchor="b">
            <a:noAutofit/>
          </a:bodyPr>
          <a:lstStyle>
            <a:lvl1pPr algn="ctr">
              <a:defRPr sz="4800" b="1">
                <a:solidFill>
                  <a:schemeClr val="bg1"/>
                </a:solidFill>
                <a:latin typeface="Helvetica Neue Medium"/>
              </a:defRPr>
            </a:lvl1pPr>
          </a:lstStyle>
          <a:p>
            <a:r>
              <a:rPr lang="en-US" dirty="0"/>
              <a:t>Presentation Center Title</a:t>
            </a:r>
          </a:p>
        </p:txBody>
      </p:sp>
      <p:sp>
        <p:nvSpPr>
          <p:cNvPr id="11" name="Subtitle 2">
            <a:extLst>
              <a:ext uri="{FF2B5EF4-FFF2-40B4-BE49-F238E27FC236}">
                <a16:creationId xmlns:a16="http://schemas.microsoft.com/office/drawing/2014/main" id="{83F999B2-9899-DC3A-0325-F2696C9EC2B5}"/>
              </a:ext>
            </a:extLst>
          </p:cNvPr>
          <p:cNvSpPr>
            <a:spLocks noGrp="1"/>
          </p:cNvSpPr>
          <p:nvPr>
            <p:ph type="subTitle" idx="1" hasCustomPrompt="1"/>
          </p:nvPr>
        </p:nvSpPr>
        <p:spPr>
          <a:xfrm>
            <a:off x="1287475" y="4267505"/>
            <a:ext cx="5029200" cy="503900"/>
          </a:xfrm>
        </p:spPr>
        <p:txBody>
          <a:bodyPr>
            <a:noAutofit/>
          </a:bodyPr>
          <a:lstStyle>
            <a:lvl1pPr marL="0" indent="0" algn="ctr">
              <a:buNone/>
              <a:defRPr sz="2400">
                <a:solidFill>
                  <a:schemeClr val="bg1"/>
                </a:solidFill>
                <a:latin typeface="Helvetica Neue Medium"/>
              </a:defRPr>
            </a:lvl1pPr>
            <a:lvl2pPr marL="548627" indent="0" algn="ctr">
              <a:buNone/>
              <a:defRPr sz="2400"/>
            </a:lvl2pPr>
            <a:lvl3pPr marL="1097253" indent="0" algn="ctr">
              <a:buNone/>
              <a:defRPr sz="2160"/>
            </a:lvl3pPr>
            <a:lvl4pPr marL="1645879" indent="0" algn="ctr">
              <a:buNone/>
              <a:defRPr sz="1920"/>
            </a:lvl4pPr>
            <a:lvl5pPr marL="2194505" indent="0" algn="ctr">
              <a:buNone/>
              <a:defRPr sz="1920"/>
            </a:lvl5pPr>
            <a:lvl6pPr marL="2743132" indent="0" algn="ctr">
              <a:buNone/>
              <a:defRPr sz="1920"/>
            </a:lvl6pPr>
            <a:lvl7pPr marL="3291758" indent="0" algn="ctr">
              <a:buNone/>
              <a:defRPr sz="1920"/>
            </a:lvl7pPr>
            <a:lvl8pPr marL="3840384" indent="0" algn="ctr">
              <a:buNone/>
              <a:defRPr sz="1920"/>
            </a:lvl8pPr>
            <a:lvl9pPr marL="4389010" indent="0" algn="ctr">
              <a:buNone/>
              <a:defRPr sz="1920"/>
            </a:lvl9pPr>
          </a:lstStyle>
          <a:p>
            <a:r>
              <a:rPr lang="en-US" dirty="0"/>
              <a:t>Politics Subtitle</a:t>
            </a:r>
          </a:p>
        </p:txBody>
      </p:sp>
    </p:spTree>
    <p:extLst>
      <p:ext uri="{BB962C8B-B14F-4D97-AF65-F5344CB8AC3E}">
        <p14:creationId xmlns:p14="http://schemas.microsoft.com/office/powerpoint/2010/main" val="3253875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pic>
        <p:nvPicPr>
          <p:cNvPr id="7" name="Picture 6" descr="APWA_PPT_SMALL2.jpg">
            <a:extLst>
              <a:ext uri="{FF2B5EF4-FFF2-40B4-BE49-F238E27FC236}">
                <a16:creationId xmlns:a16="http://schemas.microsoft.com/office/drawing/2014/main" id="{C397C64E-B2F5-796E-DE97-809CC6DC5D37}"/>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075" t="1755"/>
          <a:stretch/>
        </p:blipFill>
        <p:spPr>
          <a:xfrm>
            <a:off x="0" y="0"/>
            <a:ext cx="10972799" cy="8229600"/>
          </a:xfrm>
          <a:prstGeom prst="rect">
            <a:avLst/>
          </a:prstGeom>
        </p:spPr>
      </p:pic>
      <p:sp>
        <p:nvSpPr>
          <p:cNvPr id="10" name="Title 1">
            <a:extLst>
              <a:ext uri="{FF2B5EF4-FFF2-40B4-BE49-F238E27FC236}">
                <a16:creationId xmlns:a16="http://schemas.microsoft.com/office/drawing/2014/main" id="{F30152DD-B19A-0F5B-E391-BCF3BA293CD4}"/>
              </a:ext>
            </a:extLst>
          </p:cNvPr>
          <p:cNvSpPr>
            <a:spLocks noGrp="1"/>
          </p:cNvSpPr>
          <p:nvPr>
            <p:ph type="title" hasCustomPrompt="1"/>
          </p:nvPr>
        </p:nvSpPr>
        <p:spPr>
          <a:xfrm>
            <a:off x="70346" y="297175"/>
            <a:ext cx="8229600" cy="1645920"/>
          </a:xfrm>
        </p:spPr>
        <p:txBody>
          <a:bodyPr anchor="ctr">
            <a:noAutofit/>
          </a:bodyPr>
          <a:lstStyle>
            <a:lvl1pPr algn="l">
              <a:defRPr sz="4320">
                <a:solidFill>
                  <a:schemeClr val="accent1">
                    <a:lumMod val="75000"/>
                  </a:schemeClr>
                </a:solidFill>
                <a:latin typeface="Helvetica Neue Medium"/>
              </a:defRPr>
            </a:lvl1pPr>
          </a:lstStyle>
          <a:p>
            <a:r>
              <a:rPr lang="en-US" dirty="0"/>
              <a:t>One-Slide Issue Explainer</a:t>
            </a:r>
          </a:p>
        </p:txBody>
      </p:sp>
    </p:spTree>
    <p:extLst>
      <p:ext uri="{BB962C8B-B14F-4D97-AF65-F5344CB8AC3E}">
        <p14:creationId xmlns:p14="http://schemas.microsoft.com/office/powerpoint/2010/main" val="3606201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5" name="Picture 4" descr="APWA_PPT_SMALL2.jpg">
            <a:extLst>
              <a:ext uri="{FF2B5EF4-FFF2-40B4-BE49-F238E27FC236}">
                <a16:creationId xmlns:a16="http://schemas.microsoft.com/office/drawing/2014/main" id="{2853B22A-35C9-2C3E-876A-86B157CD4DD8}"/>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075" t="1755"/>
          <a:stretch/>
        </p:blipFill>
        <p:spPr>
          <a:xfrm>
            <a:off x="0" y="0"/>
            <a:ext cx="10972799" cy="8229600"/>
          </a:xfrm>
          <a:prstGeom prst="rect">
            <a:avLst/>
          </a:prstGeom>
        </p:spPr>
      </p:pic>
      <p:sp>
        <p:nvSpPr>
          <p:cNvPr id="11" name="Title 1">
            <a:extLst>
              <a:ext uri="{FF2B5EF4-FFF2-40B4-BE49-F238E27FC236}">
                <a16:creationId xmlns:a16="http://schemas.microsoft.com/office/drawing/2014/main" id="{73BAD255-420D-31E3-9ED8-8FD2CD951138}"/>
              </a:ext>
            </a:extLst>
          </p:cNvPr>
          <p:cNvSpPr>
            <a:spLocks noGrp="1"/>
          </p:cNvSpPr>
          <p:nvPr>
            <p:ph type="title" hasCustomPrompt="1"/>
          </p:nvPr>
        </p:nvSpPr>
        <p:spPr>
          <a:xfrm>
            <a:off x="0" y="297175"/>
            <a:ext cx="8229600" cy="1645920"/>
          </a:xfrm>
        </p:spPr>
        <p:txBody>
          <a:bodyPr>
            <a:normAutofit/>
          </a:bodyPr>
          <a:lstStyle>
            <a:lvl1pPr algn="l">
              <a:defRPr sz="4320">
                <a:solidFill>
                  <a:schemeClr val="accent1">
                    <a:lumMod val="75000"/>
                  </a:schemeClr>
                </a:solidFill>
                <a:latin typeface="Helvetica Neue Medium"/>
              </a:defRPr>
            </a:lvl1pPr>
          </a:lstStyle>
          <a:p>
            <a:r>
              <a:rPr lang="en-US" dirty="0"/>
              <a:t>List</a:t>
            </a:r>
          </a:p>
        </p:txBody>
      </p:sp>
    </p:spTree>
    <p:extLst>
      <p:ext uri="{BB962C8B-B14F-4D97-AF65-F5344CB8AC3E}">
        <p14:creationId xmlns:p14="http://schemas.microsoft.com/office/powerpoint/2010/main" val="1664471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pic>
        <p:nvPicPr>
          <p:cNvPr id="5" name="Picture 4" descr="APWA_PPT_SMALL2.jpg">
            <a:extLst>
              <a:ext uri="{FF2B5EF4-FFF2-40B4-BE49-F238E27FC236}">
                <a16:creationId xmlns:a16="http://schemas.microsoft.com/office/drawing/2014/main" id="{32AE97C7-DF35-08F4-8D65-EF7EAF8875AE}"/>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075" t="1755"/>
          <a:stretch/>
        </p:blipFill>
        <p:spPr>
          <a:xfrm>
            <a:off x="0" y="0"/>
            <a:ext cx="10972799" cy="8229600"/>
          </a:xfrm>
          <a:prstGeom prst="rect">
            <a:avLst/>
          </a:prstGeom>
        </p:spPr>
      </p:pic>
      <p:sp>
        <p:nvSpPr>
          <p:cNvPr id="10" name="Title 1">
            <a:extLst>
              <a:ext uri="{FF2B5EF4-FFF2-40B4-BE49-F238E27FC236}">
                <a16:creationId xmlns:a16="http://schemas.microsoft.com/office/drawing/2014/main" id="{64C97539-D416-463A-406A-881AD3D89B23}"/>
              </a:ext>
            </a:extLst>
          </p:cNvPr>
          <p:cNvSpPr>
            <a:spLocks noGrp="1"/>
          </p:cNvSpPr>
          <p:nvPr>
            <p:ph type="title" hasCustomPrompt="1"/>
          </p:nvPr>
        </p:nvSpPr>
        <p:spPr>
          <a:xfrm>
            <a:off x="47282" y="297175"/>
            <a:ext cx="8229600" cy="1645920"/>
          </a:xfrm>
        </p:spPr>
        <p:txBody>
          <a:bodyPr>
            <a:noAutofit/>
          </a:bodyPr>
          <a:lstStyle>
            <a:lvl1pPr algn="l">
              <a:defRPr sz="4320">
                <a:solidFill>
                  <a:schemeClr val="accent1">
                    <a:lumMod val="75000"/>
                  </a:schemeClr>
                </a:solidFill>
                <a:latin typeface="Helvetica Neue Medium"/>
              </a:defRPr>
            </a:lvl1pPr>
          </a:lstStyle>
          <a:p>
            <a:r>
              <a:rPr lang="en-US" dirty="0"/>
              <a:t>One-Slide Issue Explainer</a:t>
            </a:r>
          </a:p>
        </p:txBody>
      </p:sp>
    </p:spTree>
    <p:extLst>
      <p:ext uri="{BB962C8B-B14F-4D97-AF65-F5344CB8AC3E}">
        <p14:creationId xmlns:p14="http://schemas.microsoft.com/office/powerpoint/2010/main" val="332986693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8640" y="329566"/>
            <a:ext cx="9875520" cy="13716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48640" y="1920242"/>
            <a:ext cx="9875520" cy="543115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48640" y="7627621"/>
            <a:ext cx="2560320" cy="438150"/>
          </a:xfrm>
          <a:prstGeom prst="rect">
            <a:avLst/>
          </a:prstGeom>
        </p:spPr>
        <p:txBody>
          <a:bodyPr vert="horz" lIns="91440" tIns="45720" rIns="91440" bIns="45720" rtlCol="0" anchor="ctr"/>
          <a:lstStyle>
            <a:lvl1pPr algn="l">
              <a:defRPr sz="1440">
                <a:solidFill>
                  <a:schemeClr val="tx1">
                    <a:tint val="75000"/>
                  </a:schemeClr>
                </a:solidFill>
              </a:defRPr>
            </a:lvl1pPr>
          </a:lstStyle>
          <a:p>
            <a:fld id="{53074F12-AA26-4AC8-9962-C36BB8F32554}" type="datetimeFigureOut">
              <a:rPr lang="en-US" smtClean="0"/>
              <a:pPr/>
              <a:t>5/7/2025</a:t>
            </a:fld>
            <a:endParaRPr lang="en-US"/>
          </a:p>
        </p:txBody>
      </p:sp>
      <p:sp>
        <p:nvSpPr>
          <p:cNvPr id="5" name="Footer Placeholder 4"/>
          <p:cNvSpPr>
            <a:spLocks noGrp="1"/>
          </p:cNvSpPr>
          <p:nvPr>
            <p:ph type="ftr" sz="quarter" idx="3"/>
          </p:nvPr>
        </p:nvSpPr>
        <p:spPr>
          <a:xfrm>
            <a:off x="3749040" y="7627621"/>
            <a:ext cx="3474720" cy="438150"/>
          </a:xfrm>
          <a:prstGeom prst="rect">
            <a:avLst/>
          </a:prstGeom>
        </p:spPr>
        <p:txBody>
          <a:bodyPr vert="horz" lIns="91440" tIns="45720" rIns="91440" bIns="45720" rtlCol="0" anchor="ctr"/>
          <a:lstStyle>
            <a:lvl1pPr algn="ctr">
              <a:defRPr sz="144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863840" y="7627621"/>
            <a:ext cx="2560320" cy="438150"/>
          </a:xfrm>
          <a:prstGeom prst="rect">
            <a:avLst/>
          </a:prstGeom>
        </p:spPr>
        <p:txBody>
          <a:bodyPr vert="horz" lIns="91440" tIns="45720" rIns="91440" bIns="45720" rtlCol="0" anchor="ctr"/>
          <a:lstStyle>
            <a:lvl1pPr algn="r">
              <a:defRPr sz="144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51" r:id="rId1"/>
    <p:sldLayoutId id="2147483649" r:id="rId2"/>
    <p:sldLayoutId id="2147483666" r:id="rId3"/>
    <p:sldLayoutId id="2147483650" r:id="rId4"/>
    <p:sldLayoutId id="2147483665" r:id="rId5"/>
  </p:sldLayoutIdLst>
  <p:txStyles>
    <p:titleStyle>
      <a:lvl1pPr algn="ctr" defTabSz="1097253" rtl="0" eaLnBrk="1" latinLnBrk="0" hangingPunct="1">
        <a:spcBef>
          <a:spcPct val="0"/>
        </a:spcBef>
        <a:buNone/>
        <a:defRPr sz="5280" kern="1200">
          <a:solidFill>
            <a:schemeClr val="tx1"/>
          </a:solidFill>
          <a:latin typeface="+mj-lt"/>
          <a:ea typeface="+mj-ea"/>
          <a:cs typeface="+mj-cs"/>
        </a:defRPr>
      </a:lvl1pPr>
    </p:titleStyle>
    <p:bodyStyle>
      <a:lvl1pPr marL="411470" indent="-411470" algn="l" defTabSz="1097253" rtl="0" eaLnBrk="1" latinLnBrk="0" hangingPunct="1">
        <a:spcBef>
          <a:spcPct val="20000"/>
        </a:spcBef>
        <a:buFont typeface="Arial" pitchFamily="34" charset="0"/>
        <a:buChar char="•"/>
        <a:defRPr sz="3840" kern="1200">
          <a:solidFill>
            <a:schemeClr val="tx1"/>
          </a:solidFill>
          <a:latin typeface="+mn-lt"/>
          <a:ea typeface="+mn-ea"/>
          <a:cs typeface="+mn-cs"/>
        </a:defRPr>
      </a:lvl1pPr>
      <a:lvl2pPr marL="891518" indent="-342891" algn="l" defTabSz="1097253" rtl="0" eaLnBrk="1" latinLnBrk="0" hangingPunct="1">
        <a:spcBef>
          <a:spcPct val="20000"/>
        </a:spcBef>
        <a:buFont typeface="Arial" pitchFamily="34" charset="0"/>
        <a:buChar char="–"/>
        <a:defRPr sz="3360" kern="1200">
          <a:solidFill>
            <a:schemeClr val="tx1"/>
          </a:solidFill>
          <a:latin typeface="+mn-lt"/>
          <a:ea typeface="+mn-ea"/>
          <a:cs typeface="+mn-cs"/>
        </a:defRPr>
      </a:lvl2pPr>
      <a:lvl3pPr marL="1371566" indent="-274313" algn="l" defTabSz="1097253" rtl="0" eaLnBrk="1" latinLnBrk="0" hangingPunct="1">
        <a:spcBef>
          <a:spcPct val="20000"/>
        </a:spcBef>
        <a:buFont typeface="Arial" pitchFamily="34" charset="0"/>
        <a:buChar char="•"/>
        <a:defRPr sz="2880" kern="1200">
          <a:solidFill>
            <a:schemeClr val="tx1"/>
          </a:solidFill>
          <a:latin typeface="+mn-lt"/>
          <a:ea typeface="+mn-ea"/>
          <a:cs typeface="+mn-cs"/>
        </a:defRPr>
      </a:lvl3pPr>
      <a:lvl4pPr marL="1920192" indent="-274313" algn="l" defTabSz="1097253" rtl="0" eaLnBrk="1" latinLnBrk="0" hangingPunct="1">
        <a:spcBef>
          <a:spcPct val="20000"/>
        </a:spcBef>
        <a:buFont typeface="Arial" pitchFamily="34" charset="0"/>
        <a:buChar char="–"/>
        <a:defRPr sz="2400" kern="1200">
          <a:solidFill>
            <a:schemeClr val="tx1"/>
          </a:solidFill>
          <a:latin typeface="+mn-lt"/>
          <a:ea typeface="+mn-ea"/>
          <a:cs typeface="+mn-cs"/>
        </a:defRPr>
      </a:lvl4pPr>
      <a:lvl5pPr marL="2468818" indent="-274313" algn="l" defTabSz="1097253" rtl="0" eaLnBrk="1" latinLnBrk="0" hangingPunct="1">
        <a:spcBef>
          <a:spcPct val="20000"/>
        </a:spcBef>
        <a:buFont typeface="Arial" pitchFamily="34" charset="0"/>
        <a:buChar char="»"/>
        <a:defRPr sz="2400" kern="1200">
          <a:solidFill>
            <a:schemeClr val="tx1"/>
          </a:solidFill>
          <a:latin typeface="+mn-lt"/>
          <a:ea typeface="+mn-ea"/>
          <a:cs typeface="+mn-cs"/>
        </a:defRPr>
      </a:lvl5pPr>
      <a:lvl6pPr marL="3017444" indent="-274313" algn="l" defTabSz="1097253" rtl="0" eaLnBrk="1" latinLnBrk="0" hangingPunct="1">
        <a:spcBef>
          <a:spcPct val="20000"/>
        </a:spcBef>
        <a:buFont typeface="Arial" pitchFamily="34" charset="0"/>
        <a:buChar char="•"/>
        <a:defRPr sz="2400" kern="1200">
          <a:solidFill>
            <a:schemeClr val="tx1"/>
          </a:solidFill>
          <a:latin typeface="+mn-lt"/>
          <a:ea typeface="+mn-ea"/>
          <a:cs typeface="+mn-cs"/>
        </a:defRPr>
      </a:lvl6pPr>
      <a:lvl7pPr marL="3566071" indent="-274313" algn="l" defTabSz="1097253" rtl="0" eaLnBrk="1" latinLnBrk="0" hangingPunct="1">
        <a:spcBef>
          <a:spcPct val="20000"/>
        </a:spcBef>
        <a:buFont typeface="Arial" pitchFamily="34" charset="0"/>
        <a:buChar char="•"/>
        <a:defRPr sz="2400" kern="1200">
          <a:solidFill>
            <a:schemeClr val="tx1"/>
          </a:solidFill>
          <a:latin typeface="+mn-lt"/>
          <a:ea typeface="+mn-ea"/>
          <a:cs typeface="+mn-cs"/>
        </a:defRPr>
      </a:lvl7pPr>
      <a:lvl8pPr marL="4114697" indent="-274313" algn="l" defTabSz="1097253" rtl="0" eaLnBrk="1" latinLnBrk="0" hangingPunct="1">
        <a:spcBef>
          <a:spcPct val="20000"/>
        </a:spcBef>
        <a:buFont typeface="Arial" pitchFamily="34" charset="0"/>
        <a:buChar char="•"/>
        <a:defRPr sz="2400" kern="1200">
          <a:solidFill>
            <a:schemeClr val="tx1"/>
          </a:solidFill>
          <a:latin typeface="+mn-lt"/>
          <a:ea typeface="+mn-ea"/>
          <a:cs typeface="+mn-cs"/>
        </a:defRPr>
      </a:lvl8pPr>
      <a:lvl9pPr marL="4663323" indent="-274313" algn="l" defTabSz="1097253" rtl="0" eaLnBrk="1" latinLnBrk="0" hangingPunct="1">
        <a:spcBef>
          <a:spcPct val="20000"/>
        </a:spcBef>
        <a:buFont typeface="Arial" pitchFamily="34" charset="0"/>
        <a:buChar char="•"/>
        <a:defRPr sz="2400" kern="1200">
          <a:solidFill>
            <a:schemeClr val="tx1"/>
          </a:solidFill>
          <a:latin typeface="+mn-lt"/>
          <a:ea typeface="+mn-ea"/>
          <a:cs typeface="+mn-cs"/>
        </a:defRPr>
      </a:lvl9pPr>
    </p:bodyStyle>
    <p:otherStyle>
      <a:defPPr>
        <a:defRPr lang="en-US"/>
      </a:defPPr>
      <a:lvl1pPr marL="0" algn="l" defTabSz="1097253" rtl="0" eaLnBrk="1" latinLnBrk="0" hangingPunct="1">
        <a:defRPr sz="2160" kern="1200">
          <a:solidFill>
            <a:schemeClr val="tx1"/>
          </a:solidFill>
          <a:latin typeface="+mn-lt"/>
          <a:ea typeface="+mn-ea"/>
          <a:cs typeface="+mn-cs"/>
        </a:defRPr>
      </a:lvl1pPr>
      <a:lvl2pPr marL="548627" algn="l" defTabSz="1097253" rtl="0" eaLnBrk="1" latinLnBrk="0" hangingPunct="1">
        <a:defRPr sz="2160" kern="1200">
          <a:solidFill>
            <a:schemeClr val="tx1"/>
          </a:solidFill>
          <a:latin typeface="+mn-lt"/>
          <a:ea typeface="+mn-ea"/>
          <a:cs typeface="+mn-cs"/>
        </a:defRPr>
      </a:lvl2pPr>
      <a:lvl3pPr marL="1097253" algn="l" defTabSz="1097253" rtl="0" eaLnBrk="1" latinLnBrk="0" hangingPunct="1">
        <a:defRPr sz="2160" kern="1200">
          <a:solidFill>
            <a:schemeClr val="tx1"/>
          </a:solidFill>
          <a:latin typeface="+mn-lt"/>
          <a:ea typeface="+mn-ea"/>
          <a:cs typeface="+mn-cs"/>
        </a:defRPr>
      </a:lvl3pPr>
      <a:lvl4pPr marL="1645879" algn="l" defTabSz="1097253" rtl="0" eaLnBrk="1" latinLnBrk="0" hangingPunct="1">
        <a:defRPr sz="2160" kern="1200">
          <a:solidFill>
            <a:schemeClr val="tx1"/>
          </a:solidFill>
          <a:latin typeface="+mn-lt"/>
          <a:ea typeface="+mn-ea"/>
          <a:cs typeface="+mn-cs"/>
        </a:defRPr>
      </a:lvl4pPr>
      <a:lvl5pPr marL="2194505" algn="l" defTabSz="1097253" rtl="0" eaLnBrk="1" latinLnBrk="0" hangingPunct="1">
        <a:defRPr sz="2160" kern="1200">
          <a:solidFill>
            <a:schemeClr val="tx1"/>
          </a:solidFill>
          <a:latin typeface="+mn-lt"/>
          <a:ea typeface="+mn-ea"/>
          <a:cs typeface="+mn-cs"/>
        </a:defRPr>
      </a:lvl5pPr>
      <a:lvl6pPr marL="2743132" algn="l" defTabSz="1097253" rtl="0" eaLnBrk="1" latinLnBrk="0" hangingPunct="1">
        <a:defRPr sz="2160" kern="1200">
          <a:solidFill>
            <a:schemeClr val="tx1"/>
          </a:solidFill>
          <a:latin typeface="+mn-lt"/>
          <a:ea typeface="+mn-ea"/>
          <a:cs typeface="+mn-cs"/>
        </a:defRPr>
      </a:lvl6pPr>
      <a:lvl7pPr marL="3291758" algn="l" defTabSz="1097253" rtl="0" eaLnBrk="1" latinLnBrk="0" hangingPunct="1">
        <a:defRPr sz="2160" kern="1200">
          <a:solidFill>
            <a:schemeClr val="tx1"/>
          </a:solidFill>
          <a:latin typeface="+mn-lt"/>
          <a:ea typeface="+mn-ea"/>
          <a:cs typeface="+mn-cs"/>
        </a:defRPr>
      </a:lvl7pPr>
      <a:lvl8pPr marL="3840384" algn="l" defTabSz="1097253" rtl="0" eaLnBrk="1" latinLnBrk="0" hangingPunct="1">
        <a:defRPr sz="2160" kern="1200">
          <a:solidFill>
            <a:schemeClr val="tx1"/>
          </a:solidFill>
          <a:latin typeface="+mn-lt"/>
          <a:ea typeface="+mn-ea"/>
          <a:cs typeface="+mn-cs"/>
        </a:defRPr>
      </a:lvl8pPr>
      <a:lvl9pPr marL="4389010" algn="l" defTabSz="1097253" rtl="0" eaLnBrk="1" latinLnBrk="0" hangingPunct="1">
        <a:defRPr sz="21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hyperlink" Target="https://www.bls.gov/cps/tables.htm" TargetMode="External"/></Relationships>
</file>

<file path=ppt/slides/_rels/slide1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hyperlink" Target="https://www.bls.gov/cps/tables.htm" TargetMode="External"/></Relationships>
</file>

<file path=ppt/slides/_rels/slide12.xml.rels><?xml version="1.0" encoding="UTF-8" standalone="yes"?>
<Relationships xmlns="http://schemas.openxmlformats.org/package/2006/relationships"><Relationship Id="rId3" Type="http://schemas.openxmlformats.org/officeDocument/2006/relationships/chart" Target="../charts/chart5.xml"/><Relationship Id="rId7" Type="http://schemas.openxmlformats.org/officeDocument/2006/relationships/hyperlink" Target="https://www.bls.gov/cps/tables.htm"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 Id="rId6" Type="http://schemas.openxmlformats.org/officeDocument/2006/relationships/chart" Target="../charts/chart8.xml"/><Relationship Id="rId5" Type="http://schemas.openxmlformats.org/officeDocument/2006/relationships/chart" Target="../charts/chart7.xml"/><Relationship Id="rId4" Type="http://schemas.openxmlformats.org/officeDocument/2006/relationships/chart" Target="../charts/chart6.xml"/></Relationships>
</file>

<file path=ppt/slides/_rels/slide13.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hyperlink" Target="https://www.bls.gov/cps/tables.htm" TargetMode="External"/></Relationships>
</file>

<file path=ppt/slides/_rels/slide14.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hyperlink" Target="https://www.bls.gov/cps/tables.htm"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tiff"/><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7.tiff"/><Relationship Id="rId11" Type="http://schemas.openxmlformats.org/officeDocument/2006/relationships/hyperlink" Target="https://www.bls.gov/cps/tables.htm" TargetMode="External"/><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tiff"/></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hyperlink" Target="https://www.apta.com/wp-content/uploads/APTA-Workforce-Shortage-Synthesis-Report-03.2023.pdf" TargetMode="External"/><Relationship Id="rId4" Type="http://schemas.openxmlformats.org/officeDocument/2006/relationships/image" Target="../media/image7.tiff"/></Relationships>
</file>

<file path=ppt/slides/_rels/slide4.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image" Target="../media/image15.svg"/><Relationship Id="rId11" Type="http://schemas.openxmlformats.org/officeDocument/2006/relationships/hyperlink" Target="https://www.apta.com/wp-content/uploads/APTA-Workforce-Shortage-Synthesis-Report-03.2023.pdf" TargetMode="External"/><Relationship Id="rId5" Type="http://schemas.openxmlformats.org/officeDocument/2006/relationships/image" Target="../media/image14.png"/><Relationship Id="rId10" Type="http://schemas.openxmlformats.org/officeDocument/2006/relationships/image" Target="../media/image19.svg"/><Relationship Id="rId4" Type="http://schemas.openxmlformats.org/officeDocument/2006/relationships/image" Target="../media/image13.svg"/><Relationship Id="rId9" Type="http://schemas.openxmlformats.org/officeDocument/2006/relationships/image" Target="../media/image18.png"/></Relationships>
</file>

<file path=ppt/slides/_rels/slide5.xml.rels><?xml version="1.0" encoding="UTF-8" standalone="yes"?>
<Relationships xmlns="http://schemas.openxmlformats.org/package/2006/relationships"><Relationship Id="rId8" Type="http://schemas.openxmlformats.org/officeDocument/2006/relationships/image" Target="../media/image25.svg"/><Relationship Id="rId13" Type="http://schemas.openxmlformats.org/officeDocument/2006/relationships/image" Target="../media/image30.png"/><Relationship Id="rId3" Type="http://schemas.openxmlformats.org/officeDocument/2006/relationships/image" Target="../media/image20.png"/><Relationship Id="rId7" Type="http://schemas.openxmlformats.org/officeDocument/2006/relationships/image" Target="../media/image24.png"/><Relationship Id="rId12" Type="http://schemas.openxmlformats.org/officeDocument/2006/relationships/image" Target="../media/image29.svg"/><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image" Target="../media/image23.svg"/><Relationship Id="rId11" Type="http://schemas.openxmlformats.org/officeDocument/2006/relationships/image" Target="../media/image28.png"/><Relationship Id="rId5" Type="http://schemas.openxmlformats.org/officeDocument/2006/relationships/image" Target="../media/image22.png"/><Relationship Id="rId15" Type="http://schemas.openxmlformats.org/officeDocument/2006/relationships/hyperlink" Target="https://s3.amazonaws.com/PCRN/docs/Strengthening_Skills_Training_and_Career_Pathways_Across_Transportation_Industry_Data_Report.pdf" TargetMode="External"/><Relationship Id="rId10" Type="http://schemas.openxmlformats.org/officeDocument/2006/relationships/image" Target="../media/image27.svg"/><Relationship Id="rId4" Type="http://schemas.openxmlformats.org/officeDocument/2006/relationships/image" Target="../media/image21.svg"/><Relationship Id="rId9" Type="http://schemas.openxmlformats.org/officeDocument/2006/relationships/image" Target="../media/image26.png"/><Relationship Id="rId14" Type="http://schemas.openxmlformats.org/officeDocument/2006/relationships/image" Target="../media/image31.svg"/></Relationships>
</file>

<file path=ppt/slides/_rels/slide6.xml.rels><?xml version="1.0" encoding="UTF-8" standalone="yes"?>
<Relationships xmlns="http://schemas.openxmlformats.org/package/2006/relationships"><Relationship Id="rId8" Type="http://schemas.openxmlformats.org/officeDocument/2006/relationships/image" Target="../media/image37.svg"/><Relationship Id="rId13" Type="http://schemas.openxmlformats.org/officeDocument/2006/relationships/hyperlink" Target="https://www.apta.com/wp-content/uploads/APTA-Workforce-Shortage-Synthesis-Report-03.2023.pdf" TargetMode="External"/><Relationship Id="rId3" Type="http://schemas.openxmlformats.org/officeDocument/2006/relationships/image" Target="../media/image32.png"/><Relationship Id="rId7" Type="http://schemas.openxmlformats.org/officeDocument/2006/relationships/image" Target="../media/image36.png"/><Relationship Id="rId12" Type="http://schemas.openxmlformats.org/officeDocument/2006/relationships/image" Target="../media/image41.sv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35.svg"/><Relationship Id="rId11" Type="http://schemas.openxmlformats.org/officeDocument/2006/relationships/image" Target="../media/image40.png"/><Relationship Id="rId5" Type="http://schemas.openxmlformats.org/officeDocument/2006/relationships/image" Target="../media/image34.png"/><Relationship Id="rId10" Type="http://schemas.openxmlformats.org/officeDocument/2006/relationships/image" Target="../media/image39.svg"/><Relationship Id="rId4" Type="http://schemas.openxmlformats.org/officeDocument/2006/relationships/image" Target="../media/image33.svg"/><Relationship Id="rId9" Type="http://schemas.openxmlformats.org/officeDocument/2006/relationships/image" Target="../media/image38.png"/></Relationships>
</file>

<file path=ppt/slides/_rels/slide7.xml.rels><?xml version="1.0" encoding="UTF-8" standalone="yes"?>
<Relationships xmlns="http://schemas.openxmlformats.org/package/2006/relationships"><Relationship Id="rId3" Type="http://schemas.openxmlformats.org/officeDocument/2006/relationships/hyperlink" Target="https://seidmaninstitute.com/job-growth/state/"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hyperlink" Target="https://www.bls.gov/cps/tables.htm" TargetMode="Externa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hyperlink" Target="https://www.bls.gov/cps/tables.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C5F9A-1320-2040-7F7B-1A53BF8174BC}"/>
              </a:ext>
            </a:extLst>
          </p:cNvPr>
          <p:cNvSpPr>
            <a:spLocks noGrp="1"/>
          </p:cNvSpPr>
          <p:nvPr>
            <p:ph type="ctrTitle"/>
          </p:nvPr>
        </p:nvSpPr>
        <p:spPr>
          <a:xfrm>
            <a:off x="905250" y="3273552"/>
            <a:ext cx="5613030" cy="858198"/>
          </a:xfrm>
        </p:spPr>
        <p:txBody>
          <a:bodyPr>
            <a:normAutofit fontScale="90000"/>
          </a:bodyPr>
          <a:lstStyle/>
          <a:p>
            <a:r>
              <a:rPr lang="en-US" dirty="0"/>
              <a:t>Transportation Workforce Development</a:t>
            </a:r>
          </a:p>
        </p:txBody>
      </p:sp>
      <p:sp>
        <p:nvSpPr>
          <p:cNvPr id="3" name="Subtitle 2">
            <a:extLst>
              <a:ext uri="{FF2B5EF4-FFF2-40B4-BE49-F238E27FC236}">
                <a16:creationId xmlns:a16="http://schemas.microsoft.com/office/drawing/2014/main" id="{5E14E739-B7F4-55D0-FADD-04796514E2FE}"/>
              </a:ext>
            </a:extLst>
          </p:cNvPr>
          <p:cNvSpPr>
            <a:spLocks noGrp="1"/>
          </p:cNvSpPr>
          <p:nvPr>
            <p:ph type="subTitle" idx="1"/>
          </p:nvPr>
        </p:nvSpPr>
        <p:spPr>
          <a:xfrm>
            <a:off x="1210660" y="4270247"/>
            <a:ext cx="4886559" cy="760783"/>
          </a:xfrm>
        </p:spPr>
        <p:txBody>
          <a:bodyPr>
            <a:normAutofit/>
          </a:bodyPr>
          <a:lstStyle/>
          <a:p>
            <a:r>
              <a:rPr lang="en-US" dirty="0"/>
              <a:t>May 2025</a:t>
            </a:r>
          </a:p>
          <a:p>
            <a:endParaRPr lang="en-US" dirty="0"/>
          </a:p>
        </p:txBody>
      </p:sp>
    </p:spTree>
    <p:extLst>
      <p:ext uri="{BB962C8B-B14F-4D97-AF65-F5344CB8AC3E}">
        <p14:creationId xmlns:p14="http://schemas.microsoft.com/office/powerpoint/2010/main" val="13068591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9D5FDE-1B5A-37D9-8532-4062CEBCD48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BDFDFDA-C97B-67B1-2CEE-3345B39F6FB7}"/>
              </a:ext>
            </a:extLst>
          </p:cNvPr>
          <p:cNvSpPr>
            <a:spLocks noGrp="1"/>
          </p:cNvSpPr>
          <p:nvPr>
            <p:ph type="title"/>
          </p:nvPr>
        </p:nvSpPr>
        <p:spPr/>
        <p:txBody>
          <a:bodyPr/>
          <a:lstStyle/>
          <a:p>
            <a:r>
              <a:rPr lang="en-US" sz="3200" b="1" dirty="0"/>
              <a:t>Percent of Women Among Employed Individuals in Selected Industries in 2023</a:t>
            </a:r>
          </a:p>
        </p:txBody>
      </p:sp>
      <p:graphicFrame>
        <p:nvGraphicFramePr>
          <p:cNvPr id="5" name="Chart 4">
            <a:extLst>
              <a:ext uri="{FF2B5EF4-FFF2-40B4-BE49-F238E27FC236}">
                <a16:creationId xmlns:a16="http://schemas.microsoft.com/office/drawing/2014/main" id="{33A096DD-834C-4589-D285-63A5343FBE24}"/>
              </a:ext>
            </a:extLst>
          </p:cNvPr>
          <p:cNvGraphicFramePr/>
          <p:nvPr>
            <p:extLst>
              <p:ext uri="{D42A27DB-BD31-4B8C-83A1-F6EECF244321}">
                <p14:modId xmlns:p14="http://schemas.microsoft.com/office/powerpoint/2010/main" val="3516246840"/>
              </p:ext>
            </p:extLst>
          </p:nvPr>
        </p:nvGraphicFramePr>
        <p:xfrm>
          <a:off x="1668774" y="2435045"/>
          <a:ext cx="7346480" cy="5021362"/>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Rounded Corners 5">
            <a:extLst>
              <a:ext uri="{FF2B5EF4-FFF2-40B4-BE49-F238E27FC236}">
                <a16:creationId xmlns:a16="http://schemas.microsoft.com/office/drawing/2014/main" id="{DE07D899-FA03-6B6B-6C66-AADDA52F8DE7}"/>
              </a:ext>
            </a:extLst>
          </p:cNvPr>
          <p:cNvSpPr/>
          <p:nvPr/>
        </p:nvSpPr>
        <p:spPr>
          <a:xfrm>
            <a:off x="1668774" y="2587750"/>
            <a:ext cx="6108201" cy="4868657"/>
          </a:xfrm>
          <a:prstGeom prst="roundRect">
            <a:avLst>
              <a:gd name="adj" fmla="val 4264"/>
            </a:avLst>
          </a:prstGeom>
          <a:noFill/>
          <a:ln>
            <a:solidFill>
              <a:srgbClr val="003F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592"/>
          </a:p>
        </p:txBody>
      </p:sp>
      <p:sp>
        <p:nvSpPr>
          <p:cNvPr id="7" name="TextBox 6">
            <a:extLst>
              <a:ext uri="{FF2B5EF4-FFF2-40B4-BE49-F238E27FC236}">
                <a16:creationId xmlns:a16="http://schemas.microsoft.com/office/drawing/2014/main" id="{9DDFF71C-5A6F-6038-B178-4BE49861B2D9}"/>
              </a:ext>
            </a:extLst>
          </p:cNvPr>
          <p:cNvSpPr txBox="1"/>
          <p:nvPr/>
        </p:nvSpPr>
        <p:spPr>
          <a:xfrm>
            <a:off x="1347229" y="7696213"/>
            <a:ext cx="7668025" cy="200055"/>
          </a:xfrm>
          <a:prstGeom prst="rect">
            <a:avLst/>
          </a:prstGeom>
          <a:noFill/>
        </p:spPr>
        <p:txBody>
          <a:bodyPr wrap="square" rtlCol="0">
            <a:spAutoFit/>
          </a:bodyPr>
          <a:lstStyle/>
          <a:p>
            <a:r>
              <a:rPr lang="en-US" sz="700" spc="200" dirty="0">
                <a:solidFill>
                  <a:schemeClr val="bg2">
                    <a:lumMod val="50000"/>
                  </a:schemeClr>
                </a:solidFill>
                <a:cs typeface="Segoe UI" panose="020B0502040204020203" pitchFamily="34" charset="0"/>
              </a:rPr>
              <a:t>SOURCE</a:t>
            </a:r>
            <a:r>
              <a:rPr lang="en-US" sz="700" spc="200" dirty="0">
                <a:solidFill>
                  <a:schemeClr val="accent2"/>
                </a:solidFill>
                <a:cs typeface="Segoe UI" panose="020B0502040204020203" pitchFamily="34" charset="0"/>
              </a:rPr>
              <a:t> </a:t>
            </a:r>
            <a:r>
              <a:rPr lang="en-US" sz="700" dirty="0">
                <a:solidFill>
                  <a:schemeClr val="bg2">
                    <a:lumMod val="75000"/>
                  </a:schemeClr>
                </a:solidFill>
                <a:cs typeface="Segoe UI" panose="020B0502040204020203" pitchFamily="34" charset="0"/>
                <a:hlinkClick r:id="rId4"/>
              </a:rPr>
              <a:t>U.S. Bureau of Labor Statistics.</a:t>
            </a:r>
            <a:endParaRPr lang="en-US" sz="700" dirty="0">
              <a:solidFill>
                <a:schemeClr val="bg2">
                  <a:lumMod val="75000"/>
                </a:schemeClr>
              </a:solidFill>
              <a:cs typeface="Segoe UI" panose="020B0502040204020203" pitchFamily="34" charset="0"/>
            </a:endParaRPr>
          </a:p>
        </p:txBody>
      </p:sp>
      <p:sp>
        <p:nvSpPr>
          <p:cNvPr id="8" name="Rectangle: Rounded Corners 7">
            <a:extLst>
              <a:ext uri="{FF2B5EF4-FFF2-40B4-BE49-F238E27FC236}">
                <a16:creationId xmlns:a16="http://schemas.microsoft.com/office/drawing/2014/main" id="{4241DDF9-8326-B02F-50DE-700281331FDB}"/>
              </a:ext>
            </a:extLst>
          </p:cNvPr>
          <p:cNvSpPr/>
          <p:nvPr/>
        </p:nvSpPr>
        <p:spPr>
          <a:xfrm>
            <a:off x="8235091" y="3656685"/>
            <a:ext cx="2137870" cy="1985165"/>
          </a:xfrm>
          <a:prstGeom prst="round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Aft>
                <a:spcPts val="600"/>
              </a:spcAft>
            </a:pPr>
            <a:r>
              <a:rPr lang="en-US" sz="4000" b="1" dirty="0">
                <a:solidFill>
                  <a:schemeClr val="tx2"/>
                </a:solidFill>
              </a:rPr>
              <a:t>46.9%</a:t>
            </a:r>
          </a:p>
          <a:p>
            <a:pPr algn="ctr"/>
            <a:r>
              <a:rPr lang="en-US" sz="1400" b="1" i="1" dirty="0">
                <a:solidFill>
                  <a:schemeClr val="tx1"/>
                </a:solidFill>
              </a:rPr>
              <a:t>Female employment rate across all labor industries</a:t>
            </a:r>
            <a:endParaRPr lang="en-US" sz="3600" b="1" dirty="0">
              <a:solidFill>
                <a:schemeClr val="tx1"/>
              </a:solidFill>
            </a:endParaRPr>
          </a:p>
        </p:txBody>
      </p:sp>
    </p:spTree>
    <p:extLst>
      <p:ext uri="{BB962C8B-B14F-4D97-AF65-F5344CB8AC3E}">
        <p14:creationId xmlns:p14="http://schemas.microsoft.com/office/powerpoint/2010/main" val="23578101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8BCEA7-DBFD-989B-DBBE-C5D3C4CCD2A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02BEC6C-B5EB-BB97-DEDD-DA9A18A8974E}"/>
              </a:ext>
            </a:extLst>
          </p:cNvPr>
          <p:cNvSpPr>
            <a:spLocks noGrp="1"/>
          </p:cNvSpPr>
          <p:nvPr>
            <p:ph type="title"/>
          </p:nvPr>
        </p:nvSpPr>
        <p:spPr/>
        <p:txBody>
          <a:bodyPr/>
          <a:lstStyle/>
          <a:p>
            <a:r>
              <a:rPr lang="en-US" sz="3200" b="1" dirty="0">
                <a:latin typeface="+mj-lt"/>
              </a:rPr>
              <a:t>Racial Demographics in the Public Works Transportation Workforce, 2023</a:t>
            </a:r>
          </a:p>
        </p:txBody>
      </p:sp>
      <p:graphicFrame>
        <p:nvGraphicFramePr>
          <p:cNvPr id="5" name="Chart 4">
            <a:extLst>
              <a:ext uri="{FF2B5EF4-FFF2-40B4-BE49-F238E27FC236}">
                <a16:creationId xmlns:a16="http://schemas.microsoft.com/office/drawing/2014/main" id="{007CA75B-8813-301E-682C-45FD9EAD0DD8}"/>
              </a:ext>
            </a:extLst>
          </p:cNvPr>
          <p:cNvGraphicFramePr/>
          <p:nvPr>
            <p:extLst>
              <p:ext uri="{D42A27DB-BD31-4B8C-83A1-F6EECF244321}">
                <p14:modId xmlns:p14="http://schemas.microsoft.com/office/powerpoint/2010/main" val="4074249919"/>
              </p:ext>
            </p:extLst>
          </p:nvPr>
        </p:nvGraphicFramePr>
        <p:xfrm>
          <a:off x="1668774" y="2311995"/>
          <a:ext cx="8551481" cy="5021361"/>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Rounded Corners 5">
            <a:extLst>
              <a:ext uri="{FF2B5EF4-FFF2-40B4-BE49-F238E27FC236}">
                <a16:creationId xmlns:a16="http://schemas.microsoft.com/office/drawing/2014/main" id="{01E0B5F8-1C9B-91E8-40B2-237BAA11FB42}"/>
              </a:ext>
            </a:extLst>
          </p:cNvPr>
          <p:cNvSpPr/>
          <p:nvPr/>
        </p:nvSpPr>
        <p:spPr>
          <a:xfrm>
            <a:off x="1668774" y="2579886"/>
            <a:ext cx="6446660" cy="4876522"/>
          </a:xfrm>
          <a:prstGeom prst="roundRect">
            <a:avLst>
              <a:gd name="adj" fmla="val 4264"/>
            </a:avLst>
          </a:prstGeom>
          <a:noFill/>
          <a:ln>
            <a:solidFill>
              <a:srgbClr val="003F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592"/>
          </a:p>
        </p:txBody>
      </p:sp>
      <p:sp>
        <p:nvSpPr>
          <p:cNvPr id="7" name="TextBox 6">
            <a:extLst>
              <a:ext uri="{FF2B5EF4-FFF2-40B4-BE49-F238E27FC236}">
                <a16:creationId xmlns:a16="http://schemas.microsoft.com/office/drawing/2014/main" id="{75B4FA02-B609-2729-53DB-BBA37FC59A74}"/>
              </a:ext>
            </a:extLst>
          </p:cNvPr>
          <p:cNvSpPr txBox="1"/>
          <p:nvPr/>
        </p:nvSpPr>
        <p:spPr>
          <a:xfrm>
            <a:off x="1024903" y="2118220"/>
            <a:ext cx="8029302" cy="461665"/>
          </a:xfrm>
          <a:prstGeom prst="rect">
            <a:avLst/>
          </a:prstGeom>
          <a:noFill/>
        </p:spPr>
        <p:txBody>
          <a:bodyPr wrap="square">
            <a:spAutoFit/>
          </a:bodyPr>
          <a:lstStyle/>
          <a:p>
            <a:r>
              <a:rPr kumimoji="0" lang="en-US" sz="2400" b="1" i="0" u="none" strike="noStrike" kern="1200" cap="none" spc="0" normalizeH="0" baseline="0" noProof="0" dirty="0">
                <a:ln>
                  <a:noFill/>
                </a:ln>
                <a:solidFill>
                  <a:schemeClr val="tx2"/>
                </a:solidFill>
                <a:effectLst/>
                <a:uLnTx/>
                <a:uFillTx/>
                <a:ea typeface="Arial"/>
                <a:cs typeface="Arial"/>
                <a:sym typeface="Arial"/>
              </a:rPr>
              <a:t>■</a:t>
            </a:r>
            <a:r>
              <a:rPr kumimoji="0" lang="en-US" sz="1400" b="1" i="0" u="none" strike="noStrike" kern="1200" cap="none" spc="0" normalizeH="0" baseline="0" noProof="0" dirty="0">
                <a:ln>
                  <a:noFill/>
                </a:ln>
                <a:solidFill>
                  <a:schemeClr val="accent1">
                    <a:lumMod val="60000"/>
                    <a:lumOff val="40000"/>
                  </a:schemeClr>
                </a:solidFill>
                <a:effectLst/>
                <a:uLnTx/>
                <a:uFillTx/>
                <a:ea typeface="Arial"/>
                <a:cs typeface="Arial"/>
                <a:sym typeface="Arial"/>
              </a:rPr>
              <a:t> </a:t>
            </a:r>
            <a:r>
              <a:rPr lang="en-US" sz="1400" dirty="0">
                <a:cs typeface="Arial"/>
                <a:sym typeface="Arial"/>
              </a:rPr>
              <a:t> Black/African American        </a:t>
            </a:r>
            <a:r>
              <a:rPr kumimoji="0" lang="en-US" sz="2400" b="1" i="0" u="none" strike="noStrike" kern="1200" cap="none" spc="0" normalizeH="0" baseline="0" noProof="0" dirty="0">
                <a:ln>
                  <a:noFill/>
                </a:ln>
                <a:solidFill>
                  <a:schemeClr val="accent2">
                    <a:lumMod val="90000"/>
                  </a:schemeClr>
                </a:solidFill>
                <a:effectLst/>
                <a:uLnTx/>
                <a:uFillTx/>
                <a:ea typeface="Arial"/>
                <a:cs typeface="Arial"/>
                <a:sym typeface="Arial"/>
              </a:rPr>
              <a:t>■</a:t>
            </a:r>
            <a:r>
              <a:rPr kumimoji="0" lang="en-US" sz="1400" b="1" i="0" u="none" strike="noStrike" kern="1200" cap="none" spc="0" normalizeH="0" baseline="0" noProof="0" dirty="0">
                <a:ln>
                  <a:noFill/>
                </a:ln>
                <a:solidFill>
                  <a:schemeClr val="accent1">
                    <a:lumMod val="60000"/>
                    <a:lumOff val="40000"/>
                  </a:schemeClr>
                </a:solidFill>
                <a:effectLst/>
                <a:uLnTx/>
                <a:uFillTx/>
                <a:ea typeface="Arial"/>
                <a:cs typeface="Arial"/>
                <a:sym typeface="Arial"/>
              </a:rPr>
              <a:t> </a:t>
            </a:r>
            <a:r>
              <a:rPr lang="en-US" sz="1400" dirty="0">
                <a:cs typeface="Arial"/>
                <a:sym typeface="Arial"/>
              </a:rPr>
              <a:t> Asian</a:t>
            </a:r>
            <a:r>
              <a:rPr kumimoji="0" lang="en-US" sz="2400" b="1" i="0" u="none" strike="noStrike" kern="1200" cap="none" spc="0" normalizeH="0" baseline="0" noProof="0" dirty="0">
                <a:ln>
                  <a:noFill/>
                </a:ln>
                <a:solidFill>
                  <a:schemeClr val="tx2">
                    <a:lumMod val="20000"/>
                    <a:lumOff val="80000"/>
                  </a:schemeClr>
                </a:solidFill>
                <a:effectLst/>
                <a:uLnTx/>
                <a:uFillTx/>
                <a:ea typeface="Arial"/>
                <a:cs typeface="Arial"/>
                <a:sym typeface="Arial"/>
              </a:rPr>
              <a:t>     </a:t>
            </a:r>
            <a:r>
              <a:rPr kumimoji="0" lang="en-US" sz="2400" b="1" i="0" u="none" strike="noStrike" kern="1200" cap="none" spc="0" normalizeH="0" baseline="0" noProof="0" dirty="0">
                <a:ln>
                  <a:noFill/>
                </a:ln>
                <a:solidFill>
                  <a:schemeClr val="accent3"/>
                </a:solidFill>
                <a:effectLst/>
                <a:uLnTx/>
                <a:uFillTx/>
                <a:ea typeface="Arial"/>
                <a:cs typeface="Arial"/>
                <a:sym typeface="Arial"/>
              </a:rPr>
              <a:t>■</a:t>
            </a:r>
            <a:r>
              <a:rPr kumimoji="0" lang="en-US" sz="1400" b="1" i="0" u="none" strike="noStrike" kern="1200" cap="none" spc="0" normalizeH="0" baseline="0" noProof="0" dirty="0">
                <a:ln>
                  <a:noFill/>
                </a:ln>
                <a:solidFill>
                  <a:schemeClr val="tx2">
                    <a:lumMod val="60000"/>
                    <a:lumOff val="40000"/>
                  </a:schemeClr>
                </a:solidFill>
                <a:effectLst/>
                <a:uLnTx/>
                <a:uFillTx/>
                <a:ea typeface="Arial"/>
                <a:cs typeface="Arial"/>
                <a:sym typeface="Arial"/>
              </a:rPr>
              <a:t> </a:t>
            </a:r>
            <a:r>
              <a:rPr lang="en-US" sz="1400" dirty="0">
                <a:cs typeface="Arial"/>
                <a:sym typeface="Arial"/>
              </a:rPr>
              <a:t> Hispanic/Latino</a:t>
            </a:r>
            <a:endParaRPr lang="en-US" sz="1400" dirty="0"/>
          </a:p>
        </p:txBody>
      </p:sp>
      <p:sp>
        <p:nvSpPr>
          <p:cNvPr id="8" name="Rectangle: Rounded Corners 7">
            <a:extLst>
              <a:ext uri="{FF2B5EF4-FFF2-40B4-BE49-F238E27FC236}">
                <a16:creationId xmlns:a16="http://schemas.microsoft.com/office/drawing/2014/main" id="{7D11BAF7-CE73-C7B4-AD3B-977DA5E4D847}"/>
              </a:ext>
            </a:extLst>
          </p:cNvPr>
          <p:cNvSpPr/>
          <p:nvPr/>
        </p:nvSpPr>
        <p:spPr>
          <a:xfrm>
            <a:off x="8584821" y="2579886"/>
            <a:ext cx="1832461" cy="1534914"/>
          </a:xfrm>
          <a:prstGeom prst="round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Aft>
                <a:spcPts val="600"/>
              </a:spcAft>
            </a:pPr>
            <a:r>
              <a:rPr lang="en-US" sz="3600" b="1" dirty="0">
                <a:solidFill>
                  <a:schemeClr val="tx2"/>
                </a:solidFill>
              </a:rPr>
              <a:t>12.8%</a:t>
            </a:r>
          </a:p>
          <a:p>
            <a:pPr algn="ctr"/>
            <a:r>
              <a:rPr lang="en-US" sz="1200" b="1" i="1" dirty="0">
                <a:solidFill>
                  <a:schemeClr val="tx1"/>
                </a:solidFill>
              </a:rPr>
              <a:t>Black/African American employment rate across all labor industries</a:t>
            </a:r>
            <a:endParaRPr lang="en-US" sz="3200" b="1" dirty="0">
              <a:solidFill>
                <a:schemeClr val="tx1"/>
              </a:solidFill>
            </a:endParaRPr>
          </a:p>
        </p:txBody>
      </p:sp>
      <p:sp>
        <p:nvSpPr>
          <p:cNvPr id="10" name="Rectangle: Rounded Corners 9">
            <a:extLst>
              <a:ext uri="{FF2B5EF4-FFF2-40B4-BE49-F238E27FC236}">
                <a16:creationId xmlns:a16="http://schemas.microsoft.com/office/drawing/2014/main" id="{AABB01E3-1F2C-A912-8C38-415292953649}"/>
              </a:ext>
            </a:extLst>
          </p:cNvPr>
          <p:cNvSpPr/>
          <p:nvPr/>
        </p:nvSpPr>
        <p:spPr>
          <a:xfrm>
            <a:off x="8584819" y="4254621"/>
            <a:ext cx="1832461" cy="1534914"/>
          </a:xfrm>
          <a:prstGeom prst="round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Aft>
                <a:spcPts val="600"/>
              </a:spcAft>
            </a:pPr>
            <a:r>
              <a:rPr lang="en-US" sz="3600" b="1" dirty="0">
                <a:solidFill>
                  <a:schemeClr val="tx2"/>
                </a:solidFill>
              </a:rPr>
              <a:t>6.9%</a:t>
            </a:r>
          </a:p>
          <a:p>
            <a:pPr algn="ctr"/>
            <a:r>
              <a:rPr lang="en-US" sz="1200" b="1" i="1" dirty="0">
                <a:solidFill>
                  <a:schemeClr val="tx1"/>
                </a:solidFill>
              </a:rPr>
              <a:t>Asian employment rate across all labor industries</a:t>
            </a:r>
            <a:endParaRPr lang="en-US" sz="3200" b="1" dirty="0">
              <a:solidFill>
                <a:schemeClr val="tx1"/>
              </a:solidFill>
            </a:endParaRPr>
          </a:p>
        </p:txBody>
      </p:sp>
      <p:sp>
        <p:nvSpPr>
          <p:cNvPr id="11" name="Rectangle: Rounded Corners 10">
            <a:extLst>
              <a:ext uri="{FF2B5EF4-FFF2-40B4-BE49-F238E27FC236}">
                <a16:creationId xmlns:a16="http://schemas.microsoft.com/office/drawing/2014/main" id="{6CF8777F-C106-1F6B-8D27-003920F5C788}"/>
              </a:ext>
            </a:extLst>
          </p:cNvPr>
          <p:cNvSpPr/>
          <p:nvPr/>
        </p:nvSpPr>
        <p:spPr>
          <a:xfrm>
            <a:off x="8584819" y="5917605"/>
            <a:ext cx="1832461" cy="1534914"/>
          </a:xfrm>
          <a:prstGeom prst="round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Aft>
                <a:spcPts val="600"/>
              </a:spcAft>
            </a:pPr>
            <a:r>
              <a:rPr lang="en-US" sz="3600" b="1" dirty="0">
                <a:solidFill>
                  <a:schemeClr val="tx2"/>
                </a:solidFill>
              </a:rPr>
              <a:t>18.8%</a:t>
            </a:r>
          </a:p>
          <a:p>
            <a:pPr algn="ctr"/>
            <a:r>
              <a:rPr lang="en-US" sz="1200" b="1" i="1" dirty="0">
                <a:solidFill>
                  <a:schemeClr val="tx1"/>
                </a:solidFill>
              </a:rPr>
              <a:t>Hispanic/Latino employment rate across all labor industries</a:t>
            </a:r>
            <a:endParaRPr lang="en-US" sz="3200" b="1" dirty="0">
              <a:solidFill>
                <a:schemeClr val="tx1"/>
              </a:solidFill>
            </a:endParaRPr>
          </a:p>
        </p:txBody>
      </p:sp>
      <p:sp>
        <p:nvSpPr>
          <p:cNvPr id="12" name="TextBox 11">
            <a:extLst>
              <a:ext uri="{FF2B5EF4-FFF2-40B4-BE49-F238E27FC236}">
                <a16:creationId xmlns:a16="http://schemas.microsoft.com/office/drawing/2014/main" id="{9E44DA77-C13E-1529-0623-73FA55F44469}"/>
              </a:ext>
            </a:extLst>
          </p:cNvPr>
          <p:cNvSpPr txBox="1"/>
          <p:nvPr/>
        </p:nvSpPr>
        <p:spPr>
          <a:xfrm>
            <a:off x="1347229" y="7696213"/>
            <a:ext cx="7668025" cy="200055"/>
          </a:xfrm>
          <a:prstGeom prst="rect">
            <a:avLst/>
          </a:prstGeom>
          <a:noFill/>
        </p:spPr>
        <p:txBody>
          <a:bodyPr wrap="square" rtlCol="0">
            <a:spAutoFit/>
          </a:bodyPr>
          <a:lstStyle/>
          <a:p>
            <a:r>
              <a:rPr lang="en-US" sz="700" spc="200" dirty="0">
                <a:solidFill>
                  <a:schemeClr val="bg2">
                    <a:lumMod val="50000"/>
                  </a:schemeClr>
                </a:solidFill>
                <a:cs typeface="Segoe UI" panose="020B0502040204020203" pitchFamily="34" charset="0"/>
              </a:rPr>
              <a:t>SOURCE</a:t>
            </a:r>
            <a:r>
              <a:rPr lang="en-US" sz="700" spc="200" dirty="0">
                <a:solidFill>
                  <a:schemeClr val="accent2"/>
                </a:solidFill>
                <a:cs typeface="Segoe UI" panose="020B0502040204020203" pitchFamily="34" charset="0"/>
              </a:rPr>
              <a:t> </a:t>
            </a:r>
            <a:r>
              <a:rPr lang="en-US" sz="700" dirty="0">
                <a:solidFill>
                  <a:schemeClr val="bg2">
                    <a:lumMod val="75000"/>
                  </a:schemeClr>
                </a:solidFill>
                <a:cs typeface="Segoe UI" panose="020B0502040204020203" pitchFamily="34" charset="0"/>
                <a:hlinkClick r:id="rId4"/>
              </a:rPr>
              <a:t>U.S. Bureau of Labor Statistics.</a:t>
            </a:r>
            <a:endParaRPr lang="en-US" sz="700" dirty="0">
              <a:solidFill>
                <a:schemeClr val="bg2">
                  <a:lumMod val="75000"/>
                </a:schemeClr>
              </a:solidFill>
              <a:cs typeface="Segoe UI" panose="020B0502040204020203" pitchFamily="34" charset="0"/>
            </a:endParaRPr>
          </a:p>
        </p:txBody>
      </p:sp>
    </p:spTree>
    <p:extLst>
      <p:ext uri="{BB962C8B-B14F-4D97-AF65-F5344CB8AC3E}">
        <p14:creationId xmlns:p14="http://schemas.microsoft.com/office/powerpoint/2010/main" val="21013069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1EACBF-0C75-AABC-3D34-E72365EFA6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813364D-9CD7-3BF4-8592-683DA1C11BA4}"/>
              </a:ext>
            </a:extLst>
          </p:cNvPr>
          <p:cNvSpPr>
            <a:spLocks noGrp="1"/>
          </p:cNvSpPr>
          <p:nvPr>
            <p:ph type="title"/>
          </p:nvPr>
        </p:nvSpPr>
        <p:spPr/>
        <p:txBody>
          <a:bodyPr/>
          <a:lstStyle/>
          <a:p>
            <a:r>
              <a:rPr lang="en-US" sz="3200" b="1" dirty="0"/>
              <a:t>Demographic Changes Over Time in the Public Works Transportation Workforce</a:t>
            </a:r>
          </a:p>
        </p:txBody>
      </p:sp>
      <p:graphicFrame>
        <p:nvGraphicFramePr>
          <p:cNvPr id="5" name="Chart 4">
            <a:extLst>
              <a:ext uri="{FF2B5EF4-FFF2-40B4-BE49-F238E27FC236}">
                <a16:creationId xmlns:a16="http://schemas.microsoft.com/office/drawing/2014/main" id="{BBB1F6C4-A062-8FF6-408E-F9679399EB54}"/>
              </a:ext>
            </a:extLst>
          </p:cNvPr>
          <p:cNvGraphicFramePr/>
          <p:nvPr>
            <p:extLst>
              <p:ext uri="{D42A27DB-BD31-4B8C-83A1-F6EECF244321}">
                <p14:modId xmlns:p14="http://schemas.microsoft.com/office/powerpoint/2010/main" val="835896911"/>
              </p:ext>
            </p:extLst>
          </p:nvPr>
        </p:nvGraphicFramePr>
        <p:xfrm>
          <a:off x="1802619" y="2566169"/>
          <a:ext cx="3873371" cy="222640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2A6AC71C-826A-374B-7053-267862DBC303}"/>
              </a:ext>
            </a:extLst>
          </p:cNvPr>
          <p:cNvGraphicFramePr/>
          <p:nvPr>
            <p:extLst>
              <p:ext uri="{D42A27DB-BD31-4B8C-83A1-F6EECF244321}">
                <p14:modId xmlns:p14="http://schemas.microsoft.com/office/powerpoint/2010/main" val="1444327254"/>
              </p:ext>
            </p:extLst>
          </p:nvPr>
        </p:nvGraphicFramePr>
        <p:xfrm>
          <a:off x="5980096" y="2566169"/>
          <a:ext cx="3877056" cy="223113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Chart 6">
            <a:extLst>
              <a:ext uri="{FF2B5EF4-FFF2-40B4-BE49-F238E27FC236}">
                <a16:creationId xmlns:a16="http://schemas.microsoft.com/office/drawing/2014/main" id="{BCE5ACFC-D282-1055-6789-63FA8C94AAFC}"/>
              </a:ext>
            </a:extLst>
          </p:cNvPr>
          <p:cNvGraphicFramePr/>
          <p:nvPr>
            <p:extLst>
              <p:ext uri="{D42A27DB-BD31-4B8C-83A1-F6EECF244321}">
                <p14:modId xmlns:p14="http://schemas.microsoft.com/office/powerpoint/2010/main" val="337946651"/>
              </p:ext>
            </p:extLst>
          </p:nvPr>
        </p:nvGraphicFramePr>
        <p:xfrm>
          <a:off x="1765965" y="5111530"/>
          <a:ext cx="3877056" cy="2231136"/>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8" name="Chart 7">
            <a:extLst>
              <a:ext uri="{FF2B5EF4-FFF2-40B4-BE49-F238E27FC236}">
                <a16:creationId xmlns:a16="http://schemas.microsoft.com/office/drawing/2014/main" id="{D1FC7AD5-B988-E8A1-8289-9C5543274333}"/>
              </a:ext>
            </a:extLst>
          </p:cNvPr>
          <p:cNvGraphicFramePr/>
          <p:nvPr>
            <p:extLst>
              <p:ext uri="{D42A27DB-BD31-4B8C-83A1-F6EECF244321}">
                <p14:modId xmlns:p14="http://schemas.microsoft.com/office/powerpoint/2010/main" val="1614164386"/>
              </p:ext>
            </p:extLst>
          </p:nvPr>
        </p:nvGraphicFramePr>
        <p:xfrm>
          <a:off x="5861193" y="5020438"/>
          <a:ext cx="3877056" cy="2372320"/>
        </p:xfrm>
        <a:graphic>
          <a:graphicData uri="http://schemas.openxmlformats.org/drawingml/2006/chart">
            <c:chart xmlns:c="http://schemas.openxmlformats.org/drawingml/2006/chart" xmlns:r="http://schemas.openxmlformats.org/officeDocument/2006/relationships" r:id="rId6"/>
          </a:graphicData>
        </a:graphic>
      </p:graphicFrame>
      <p:sp>
        <p:nvSpPr>
          <p:cNvPr id="9" name="Rectangle: Rounded Corners 8">
            <a:extLst>
              <a:ext uri="{FF2B5EF4-FFF2-40B4-BE49-F238E27FC236}">
                <a16:creationId xmlns:a16="http://schemas.microsoft.com/office/drawing/2014/main" id="{CD35FF9E-AD52-2D53-783C-0A9C0016ECD8}"/>
              </a:ext>
            </a:extLst>
          </p:cNvPr>
          <p:cNvSpPr/>
          <p:nvPr/>
        </p:nvSpPr>
        <p:spPr>
          <a:xfrm>
            <a:off x="1769003" y="2435045"/>
            <a:ext cx="3915240" cy="2411195"/>
          </a:xfrm>
          <a:prstGeom prst="roundRect">
            <a:avLst>
              <a:gd name="adj" fmla="val 4264"/>
            </a:avLst>
          </a:prstGeom>
          <a:noFill/>
          <a:ln>
            <a:solidFill>
              <a:srgbClr val="003F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592"/>
          </a:p>
        </p:txBody>
      </p:sp>
      <p:sp>
        <p:nvSpPr>
          <p:cNvPr id="12" name="Rectangle: Rounded Corners 11">
            <a:extLst>
              <a:ext uri="{FF2B5EF4-FFF2-40B4-BE49-F238E27FC236}">
                <a16:creationId xmlns:a16="http://schemas.microsoft.com/office/drawing/2014/main" id="{8752254C-E7F5-6A9E-2EA3-3F7AF0310B4B}"/>
              </a:ext>
            </a:extLst>
          </p:cNvPr>
          <p:cNvSpPr/>
          <p:nvPr/>
        </p:nvSpPr>
        <p:spPr>
          <a:xfrm>
            <a:off x="5941912" y="2435044"/>
            <a:ext cx="3915240" cy="2411195"/>
          </a:xfrm>
          <a:prstGeom prst="roundRect">
            <a:avLst>
              <a:gd name="adj" fmla="val 4264"/>
            </a:avLst>
          </a:prstGeom>
          <a:noFill/>
          <a:ln>
            <a:solidFill>
              <a:srgbClr val="003F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592"/>
          </a:p>
        </p:txBody>
      </p:sp>
      <p:sp>
        <p:nvSpPr>
          <p:cNvPr id="13" name="Rectangle: Rounded Corners 12">
            <a:extLst>
              <a:ext uri="{FF2B5EF4-FFF2-40B4-BE49-F238E27FC236}">
                <a16:creationId xmlns:a16="http://schemas.microsoft.com/office/drawing/2014/main" id="{C174694F-101D-BE8E-E7BF-A8DD5F6D21C6}"/>
              </a:ext>
            </a:extLst>
          </p:cNvPr>
          <p:cNvSpPr/>
          <p:nvPr/>
        </p:nvSpPr>
        <p:spPr>
          <a:xfrm>
            <a:off x="1769003" y="5020438"/>
            <a:ext cx="3915240" cy="2411195"/>
          </a:xfrm>
          <a:prstGeom prst="roundRect">
            <a:avLst>
              <a:gd name="adj" fmla="val 4264"/>
            </a:avLst>
          </a:prstGeom>
          <a:noFill/>
          <a:ln>
            <a:solidFill>
              <a:srgbClr val="003F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592"/>
          </a:p>
        </p:txBody>
      </p:sp>
      <p:sp>
        <p:nvSpPr>
          <p:cNvPr id="14" name="Rectangle: Rounded Corners 13">
            <a:extLst>
              <a:ext uri="{FF2B5EF4-FFF2-40B4-BE49-F238E27FC236}">
                <a16:creationId xmlns:a16="http://schemas.microsoft.com/office/drawing/2014/main" id="{00F16FA7-0820-FF16-E5B3-D3CB7EE7619A}"/>
              </a:ext>
            </a:extLst>
          </p:cNvPr>
          <p:cNvSpPr/>
          <p:nvPr/>
        </p:nvSpPr>
        <p:spPr>
          <a:xfrm>
            <a:off x="5941912" y="5020438"/>
            <a:ext cx="3915240" cy="2411195"/>
          </a:xfrm>
          <a:prstGeom prst="roundRect">
            <a:avLst>
              <a:gd name="adj" fmla="val 4264"/>
            </a:avLst>
          </a:prstGeom>
          <a:noFill/>
          <a:ln>
            <a:solidFill>
              <a:srgbClr val="003F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592"/>
          </a:p>
        </p:txBody>
      </p:sp>
      <p:sp>
        <p:nvSpPr>
          <p:cNvPr id="15" name="TextBox 14">
            <a:extLst>
              <a:ext uri="{FF2B5EF4-FFF2-40B4-BE49-F238E27FC236}">
                <a16:creationId xmlns:a16="http://schemas.microsoft.com/office/drawing/2014/main" id="{56E54424-A4B6-E062-BCC2-C69D7183DD70}"/>
              </a:ext>
            </a:extLst>
          </p:cNvPr>
          <p:cNvSpPr txBox="1"/>
          <p:nvPr/>
        </p:nvSpPr>
        <p:spPr>
          <a:xfrm>
            <a:off x="1347229" y="7696213"/>
            <a:ext cx="7668025" cy="200055"/>
          </a:xfrm>
          <a:prstGeom prst="rect">
            <a:avLst/>
          </a:prstGeom>
          <a:noFill/>
        </p:spPr>
        <p:txBody>
          <a:bodyPr wrap="square" rtlCol="0">
            <a:spAutoFit/>
          </a:bodyPr>
          <a:lstStyle/>
          <a:p>
            <a:r>
              <a:rPr lang="en-US" sz="700" spc="200" dirty="0">
                <a:solidFill>
                  <a:schemeClr val="bg2">
                    <a:lumMod val="50000"/>
                  </a:schemeClr>
                </a:solidFill>
                <a:cs typeface="Segoe UI" panose="020B0502040204020203" pitchFamily="34" charset="0"/>
              </a:rPr>
              <a:t>SOURCE</a:t>
            </a:r>
            <a:r>
              <a:rPr lang="en-US" sz="700" spc="200" dirty="0">
                <a:solidFill>
                  <a:schemeClr val="accent2"/>
                </a:solidFill>
                <a:cs typeface="Segoe UI" panose="020B0502040204020203" pitchFamily="34" charset="0"/>
              </a:rPr>
              <a:t> </a:t>
            </a:r>
            <a:r>
              <a:rPr lang="en-US" sz="700" dirty="0">
                <a:solidFill>
                  <a:schemeClr val="bg2">
                    <a:lumMod val="75000"/>
                  </a:schemeClr>
                </a:solidFill>
                <a:cs typeface="Segoe UI" panose="020B0502040204020203" pitchFamily="34" charset="0"/>
                <a:hlinkClick r:id="rId7"/>
              </a:rPr>
              <a:t>U.S. Bureau of Labor Statistics.</a:t>
            </a:r>
            <a:endParaRPr lang="en-US" sz="700" dirty="0">
              <a:solidFill>
                <a:schemeClr val="bg2">
                  <a:lumMod val="75000"/>
                </a:schemeClr>
              </a:solidFill>
              <a:cs typeface="Segoe UI" panose="020B0502040204020203" pitchFamily="34" charset="0"/>
            </a:endParaRPr>
          </a:p>
        </p:txBody>
      </p:sp>
    </p:spTree>
    <p:extLst>
      <p:ext uri="{BB962C8B-B14F-4D97-AF65-F5344CB8AC3E}">
        <p14:creationId xmlns:p14="http://schemas.microsoft.com/office/powerpoint/2010/main" val="12669619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E8835E-7DCB-2C31-DE69-0B30AAF7EAC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771657B-5260-89D9-F477-11E83FE91E20}"/>
              </a:ext>
            </a:extLst>
          </p:cNvPr>
          <p:cNvSpPr>
            <a:spLocks noGrp="1"/>
          </p:cNvSpPr>
          <p:nvPr>
            <p:ph type="title"/>
          </p:nvPr>
        </p:nvSpPr>
        <p:spPr/>
        <p:txBody>
          <a:bodyPr/>
          <a:lstStyle/>
          <a:p>
            <a:r>
              <a:rPr lang="en-US" sz="3200" b="1" dirty="0">
                <a:latin typeface="+mj-lt"/>
              </a:rPr>
              <a:t>Age Breakdown for Key Public Works Transportation Subsectors, 2023</a:t>
            </a:r>
          </a:p>
        </p:txBody>
      </p:sp>
      <p:graphicFrame>
        <p:nvGraphicFramePr>
          <p:cNvPr id="8" name="Chart 7">
            <a:extLst>
              <a:ext uri="{FF2B5EF4-FFF2-40B4-BE49-F238E27FC236}">
                <a16:creationId xmlns:a16="http://schemas.microsoft.com/office/drawing/2014/main" id="{BEB6D59A-30C5-1247-6608-C3BC33638C5B}"/>
              </a:ext>
            </a:extLst>
          </p:cNvPr>
          <p:cNvGraphicFramePr/>
          <p:nvPr>
            <p:extLst>
              <p:ext uri="{D42A27DB-BD31-4B8C-83A1-F6EECF244321}">
                <p14:modId xmlns:p14="http://schemas.microsoft.com/office/powerpoint/2010/main" val="3675576856"/>
              </p:ext>
            </p:extLst>
          </p:nvPr>
        </p:nvGraphicFramePr>
        <p:xfrm>
          <a:off x="1956015" y="2640089"/>
          <a:ext cx="8246070" cy="5344675"/>
        </p:xfrm>
        <a:graphic>
          <a:graphicData uri="http://schemas.openxmlformats.org/drawingml/2006/chart">
            <c:chart xmlns:c="http://schemas.openxmlformats.org/drawingml/2006/chart" xmlns:r="http://schemas.openxmlformats.org/officeDocument/2006/relationships" r:id="rId3"/>
          </a:graphicData>
        </a:graphic>
      </p:graphicFrame>
      <p:sp>
        <p:nvSpPr>
          <p:cNvPr id="9" name="Rectangle: Rounded Corners 8">
            <a:extLst>
              <a:ext uri="{FF2B5EF4-FFF2-40B4-BE49-F238E27FC236}">
                <a16:creationId xmlns:a16="http://schemas.microsoft.com/office/drawing/2014/main" id="{CAABF566-F6A3-6274-9BB7-E03C126338AA}"/>
              </a:ext>
            </a:extLst>
          </p:cNvPr>
          <p:cNvSpPr/>
          <p:nvPr/>
        </p:nvSpPr>
        <p:spPr>
          <a:xfrm>
            <a:off x="1664006" y="2526436"/>
            <a:ext cx="8704186" cy="4947874"/>
          </a:xfrm>
          <a:prstGeom prst="roundRect">
            <a:avLst>
              <a:gd name="adj" fmla="val 4264"/>
            </a:avLst>
          </a:prstGeom>
          <a:noFill/>
          <a:ln>
            <a:solidFill>
              <a:srgbClr val="003F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592"/>
          </a:p>
        </p:txBody>
      </p:sp>
      <p:sp>
        <p:nvSpPr>
          <p:cNvPr id="10" name="TextBox 9">
            <a:extLst>
              <a:ext uri="{FF2B5EF4-FFF2-40B4-BE49-F238E27FC236}">
                <a16:creationId xmlns:a16="http://schemas.microsoft.com/office/drawing/2014/main" id="{2E246F9A-EA99-5306-0AAB-BD005F175E5E}"/>
              </a:ext>
            </a:extLst>
          </p:cNvPr>
          <p:cNvSpPr txBox="1"/>
          <p:nvPr/>
        </p:nvSpPr>
        <p:spPr>
          <a:xfrm>
            <a:off x="1347229" y="7696213"/>
            <a:ext cx="7668025" cy="200055"/>
          </a:xfrm>
          <a:prstGeom prst="rect">
            <a:avLst/>
          </a:prstGeom>
          <a:noFill/>
        </p:spPr>
        <p:txBody>
          <a:bodyPr wrap="square" rtlCol="0">
            <a:spAutoFit/>
          </a:bodyPr>
          <a:lstStyle/>
          <a:p>
            <a:r>
              <a:rPr lang="en-US" sz="700" spc="200" dirty="0">
                <a:solidFill>
                  <a:schemeClr val="bg2">
                    <a:lumMod val="50000"/>
                  </a:schemeClr>
                </a:solidFill>
                <a:cs typeface="Segoe UI" panose="020B0502040204020203" pitchFamily="34" charset="0"/>
              </a:rPr>
              <a:t>SOURCE</a:t>
            </a:r>
            <a:r>
              <a:rPr lang="en-US" sz="700" spc="200" dirty="0">
                <a:solidFill>
                  <a:schemeClr val="accent2"/>
                </a:solidFill>
                <a:cs typeface="Segoe UI" panose="020B0502040204020203" pitchFamily="34" charset="0"/>
              </a:rPr>
              <a:t> </a:t>
            </a:r>
            <a:r>
              <a:rPr lang="en-US" sz="700" dirty="0">
                <a:solidFill>
                  <a:schemeClr val="bg2">
                    <a:lumMod val="75000"/>
                  </a:schemeClr>
                </a:solidFill>
                <a:cs typeface="Segoe UI" panose="020B0502040204020203" pitchFamily="34" charset="0"/>
                <a:hlinkClick r:id="rId4"/>
              </a:rPr>
              <a:t>U.S. Bureau of Labor Statistics.</a:t>
            </a:r>
            <a:endParaRPr lang="en-US" sz="700" dirty="0">
              <a:solidFill>
                <a:schemeClr val="bg2">
                  <a:lumMod val="75000"/>
                </a:schemeClr>
              </a:solidFill>
              <a:cs typeface="Segoe UI" panose="020B0502040204020203" pitchFamily="34" charset="0"/>
            </a:endParaRPr>
          </a:p>
        </p:txBody>
      </p:sp>
    </p:spTree>
    <p:extLst>
      <p:ext uri="{BB962C8B-B14F-4D97-AF65-F5344CB8AC3E}">
        <p14:creationId xmlns:p14="http://schemas.microsoft.com/office/powerpoint/2010/main" val="6131748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E76860-D975-B070-562F-65C8774679F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2C2780-98D7-209B-CB5F-58691D959939}"/>
              </a:ext>
            </a:extLst>
          </p:cNvPr>
          <p:cNvSpPr>
            <a:spLocks noGrp="1"/>
          </p:cNvSpPr>
          <p:nvPr>
            <p:ph type="title"/>
          </p:nvPr>
        </p:nvSpPr>
        <p:spPr/>
        <p:txBody>
          <a:bodyPr/>
          <a:lstStyle/>
          <a:p>
            <a:r>
              <a:rPr lang="en-US" sz="3200" b="1" dirty="0">
                <a:latin typeface="+mj-lt"/>
              </a:rPr>
              <a:t>Median Age Among Employed Individuals by Industry, 2023</a:t>
            </a:r>
          </a:p>
        </p:txBody>
      </p:sp>
      <p:graphicFrame>
        <p:nvGraphicFramePr>
          <p:cNvPr id="5" name="Chart 4">
            <a:extLst>
              <a:ext uri="{FF2B5EF4-FFF2-40B4-BE49-F238E27FC236}">
                <a16:creationId xmlns:a16="http://schemas.microsoft.com/office/drawing/2014/main" id="{495E84E1-63DD-D5F0-BFA7-02629AE8C1BF}"/>
              </a:ext>
            </a:extLst>
          </p:cNvPr>
          <p:cNvGraphicFramePr/>
          <p:nvPr>
            <p:extLst>
              <p:ext uri="{D42A27DB-BD31-4B8C-83A1-F6EECF244321}">
                <p14:modId xmlns:p14="http://schemas.microsoft.com/office/powerpoint/2010/main" val="2445617097"/>
              </p:ext>
            </p:extLst>
          </p:nvPr>
        </p:nvGraphicFramePr>
        <p:xfrm>
          <a:off x="1664005" y="2526436"/>
          <a:ext cx="9167070" cy="4987365"/>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Rounded Corners 5">
            <a:extLst>
              <a:ext uri="{FF2B5EF4-FFF2-40B4-BE49-F238E27FC236}">
                <a16:creationId xmlns:a16="http://schemas.microsoft.com/office/drawing/2014/main" id="{8B92531F-476D-C917-1DC8-2E6006121B5A}"/>
              </a:ext>
            </a:extLst>
          </p:cNvPr>
          <p:cNvSpPr/>
          <p:nvPr/>
        </p:nvSpPr>
        <p:spPr>
          <a:xfrm>
            <a:off x="1664006" y="2526436"/>
            <a:ext cx="8704186" cy="4947874"/>
          </a:xfrm>
          <a:prstGeom prst="roundRect">
            <a:avLst>
              <a:gd name="adj" fmla="val 4264"/>
            </a:avLst>
          </a:prstGeom>
          <a:noFill/>
          <a:ln>
            <a:solidFill>
              <a:srgbClr val="003F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592"/>
          </a:p>
        </p:txBody>
      </p:sp>
      <p:sp>
        <p:nvSpPr>
          <p:cNvPr id="8" name="TextBox 7">
            <a:extLst>
              <a:ext uri="{FF2B5EF4-FFF2-40B4-BE49-F238E27FC236}">
                <a16:creationId xmlns:a16="http://schemas.microsoft.com/office/drawing/2014/main" id="{83CE0740-F317-243B-25F5-565A5A61554D}"/>
              </a:ext>
            </a:extLst>
          </p:cNvPr>
          <p:cNvSpPr txBox="1"/>
          <p:nvPr/>
        </p:nvSpPr>
        <p:spPr>
          <a:xfrm>
            <a:off x="1347229" y="7696213"/>
            <a:ext cx="7668025" cy="200055"/>
          </a:xfrm>
          <a:prstGeom prst="rect">
            <a:avLst/>
          </a:prstGeom>
          <a:noFill/>
        </p:spPr>
        <p:txBody>
          <a:bodyPr wrap="square" rtlCol="0">
            <a:spAutoFit/>
          </a:bodyPr>
          <a:lstStyle/>
          <a:p>
            <a:r>
              <a:rPr lang="en-US" sz="700" spc="200" dirty="0">
                <a:solidFill>
                  <a:schemeClr val="bg2">
                    <a:lumMod val="50000"/>
                  </a:schemeClr>
                </a:solidFill>
                <a:cs typeface="Segoe UI" panose="020B0502040204020203" pitchFamily="34" charset="0"/>
              </a:rPr>
              <a:t>SOURCE</a:t>
            </a:r>
            <a:r>
              <a:rPr lang="en-US" sz="700" spc="200" dirty="0">
                <a:solidFill>
                  <a:schemeClr val="accent2"/>
                </a:solidFill>
                <a:cs typeface="Segoe UI" panose="020B0502040204020203" pitchFamily="34" charset="0"/>
              </a:rPr>
              <a:t> </a:t>
            </a:r>
            <a:r>
              <a:rPr lang="en-US" sz="700" dirty="0">
                <a:solidFill>
                  <a:schemeClr val="bg2">
                    <a:lumMod val="75000"/>
                  </a:schemeClr>
                </a:solidFill>
                <a:cs typeface="Segoe UI" panose="020B0502040204020203" pitchFamily="34" charset="0"/>
                <a:hlinkClick r:id="rId4"/>
              </a:rPr>
              <a:t>U.S. Bureau of Labor Statistics.</a:t>
            </a:r>
            <a:endParaRPr lang="en-US" sz="700" dirty="0">
              <a:solidFill>
                <a:schemeClr val="bg2">
                  <a:lumMod val="75000"/>
                </a:schemeClr>
              </a:solidFill>
              <a:cs typeface="Segoe UI" panose="020B0502040204020203" pitchFamily="34" charset="0"/>
            </a:endParaRPr>
          </a:p>
        </p:txBody>
      </p:sp>
    </p:spTree>
    <p:extLst>
      <p:ext uri="{BB962C8B-B14F-4D97-AF65-F5344CB8AC3E}">
        <p14:creationId xmlns:p14="http://schemas.microsoft.com/office/powerpoint/2010/main" val="767196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B49988-BEC7-7B0C-3F8E-A4B2D46DC6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F0B2790-B6A7-B193-2405-4A72DE5F58FC}"/>
              </a:ext>
            </a:extLst>
          </p:cNvPr>
          <p:cNvSpPr>
            <a:spLocks noGrp="1"/>
          </p:cNvSpPr>
          <p:nvPr>
            <p:ph type="title"/>
          </p:nvPr>
        </p:nvSpPr>
        <p:spPr/>
        <p:txBody>
          <a:bodyPr/>
          <a:lstStyle/>
          <a:p>
            <a:r>
              <a:rPr lang="en-US" sz="4000" b="1" dirty="0">
                <a:latin typeface="+mj-lt"/>
              </a:rPr>
              <a:t>Definitions</a:t>
            </a:r>
          </a:p>
        </p:txBody>
      </p:sp>
      <p:sp>
        <p:nvSpPr>
          <p:cNvPr id="4" name="Title 1">
            <a:extLst>
              <a:ext uri="{FF2B5EF4-FFF2-40B4-BE49-F238E27FC236}">
                <a16:creationId xmlns:a16="http://schemas.microsoft.com/office/drawing/2014/main" id="{927B105B-9FDF-877A-F24B-0457BAFBE5BA}"/>
              </a:ext>
            </a:extLst>
          </p:cNvPr>
          <p:cNvSpPr txBox="1">
            <a:spLocks/>
          </p:cNvSpPr>
          <p:nvPr/>
        </p:nvSpPr>
        <p:spPr>
          <a:xfrm>
            <a:off x="1821480" y="3107179"/>
            <a:ext cx="8398775" cy="4354126"/>
          </a:xfrm>
          <a:prstGeom prst="rect">
            <a:avLst/>
          </a:prstGeom>
          <a:noFill/>
          <a:ln w="57150">
            <a:noFill/>
          </a:ln>
        </p:spPr>
        <p:txBody>
          <a:bodyPr vert="horz" lIns="91440" tIns="45720" rIns="91440" bIns="45720" rtlCol="0" anchor="t" anchorCtr="0">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marL="285750" indent="-230188">
              <a:spcAft>
                <a:spcPts val="500"/>
              </a:spcAft>
              <a:buFont typeface="Arial" panose="020B0604020202020204" pitchFamily="34" charset="0"/>
              <a:buChar char="•"/>
            </a:pPr>
            <a:r>
              <a:rPr lang="en-US" sz="1600" b="1" dirty="0">
                <a:cs typeface="Segoe UI" panose="020B0502040204020203" pitchFamily="34" charset="0"/>
              </a:rPr>
              <a:t>Services related to transportation: </a:t>
            </a:r>
            <a:r>
              <a:rPr lang="en-US" sz="1600" dirty="0">
                <a:cs typeface="Segoe UI" panose="020B0502040204020203" pitchFamily="34" charset="0"/>
              </a:rPr>
              <a:t>Jobs that support the transportation industry but aren't necessarily specific to it. i.e. tow truck operators, mechanics, dispatchers, etc.</a:t>
            </a:r>
          </a:p>
          <a:p>
            <a:pPr marL="285750" indent="-230188">
              <a:spcAft>
                <a:spcPts val="500"/>
              </a:spcAft>
              <a:buFont typeface="Arial" panose="020B0604020202020204" pitchFamily="34" charset="0"/>
              <a:buChar char="•"/>
            </a:pPr>
            <a:r>
              <a:rPr lang="en-US" sz="1600" b="1" dirty="0">
                <a:cs typeface="Segoe UI" panose="020B0502040204020203" pitchFamily="34" charset="0"/>
              </a:rPr>
              <a:t>Warehousing and storage: </a:t>
            </a:r>
            <a:r>
              <a:rPr lang="en-US" sz="1600" dirty="0">
                <a:cs typeface="Segoe UI" panose="020B0502040204020203" pitchFamily="34" charset="0"/>
              </a:rPr>
              <a:t>Industries primarily engaged in operating warehousing and storage facilities for general merchandise; they may also provide a range of services, often referred to as logistics services, related to the distribution of goods including labeling, breaking bulk, inventory control and management, light assembly, order entry and fulfillment, packaging, pick and pack, price marking and ticketing, and transportation arrangement</a:t>
            </a:r>
            <a:endParaRPr lang="en-US" sz="1600" b="1" dirty="0">
              <a:cs typeface="Segoe UI" panose="020B0502040204020203" pitchFamily="34" charset="0"/>
            </a:endParaRPr>
          </a:p>
          <a:p>
            <a:pPr marL="285750" indent="-230188">
              <a:spcAft>
                <a:spcPts val="500"/>
              </a:spcAft>
              <a:buFont typeface="Arial" panose="020B0604020202020204" pitchFamily="34" charset="0"/>
              <a:buChar char="•"/>
            </a:pPr>
            <a:r>
              <a:rPr lang="en-US" sz="1600" b="1" dirty="0">
                <a:cs typeface="Segoe UI" panose="020B0502040204020203" pitchFamily="34" charset="0"/>
              </a:rPr>
              <a:t>All industries: </a:t>
            </a:r>
            <a:r>
              <a:rPr lang="en-US" sz="1600" dirty="0">
                <a:cs typeface="Segoe UI" panose="020B0502040204020203" pitchFamily="34" charset="0"/>
              </a:rPr>
              <a:t>The ‘all industries’ category takes the median value of employees across the various industries; an umbrella category containing the data of all workforces in the US Bureau of Labor Statistics dataset; the national average</a:t>
            </a:r>
          </a:p>
          <a:p>
            <a:pPr marL="285750" indent="-230188">
              <a:spcAft>
                <a:spcPts val="500"/>
              </a:spcAft>
              <a:buFont typeface="Arial" panose="020B0604020202020204" pitchFamily="34" charset="0"/>
              <a:buChar char="•"/>
            </a:pPr>
            <a:r>
              <a:rPr lang="en-US" sz="1600" b="1" dirty="0">
                <a:cs typeface="Segoe UI" panose="020B0502040204020203" pitchFamily="34" charset="0"/>
              </a:rPr>
              <a:t>Median: </a:t>
            </a:r>
            <a:r>
              <a:rPr lang="en-US" sz="1600" dirty="0">
                <a:cs typeface="Segoe UI" panose="020B0502040204020203" pitchFamily="34" charset="0"/>
              </a:rPr>
              <a:t>calculated by taking the “middle” value, the value for which half of the observations are larger and half are smaller; the advantage of the median is that it removes extreme measurements from a data set (</a:t>
            </a:r>
            <a:r>
              <a:rPr lang="en-US" sz="1600" dirty="0" err="1">
                <a:cs typeface="Segoe UI" panose="020B0502040204020203" pitchFamily="34" charset="0"/>
              </a:rPr>
              <a:t>i.e</a:t>
            </a:r>
            <a:r>
              <a:rPr lang="en-US" sz="1600" dirty="0">
                <a:cs typeface="Segoe UI" panose="020B0502040204020203" pitchFamily="34" charset="0"/>
              </a:rPr>
              <a:t> CEO salary)</a:t>
            </a:r>
          </a:p>
        </p:txBody>
      </p:sp>
      <p:sp>
        <p:nvSpPr>
          <p:cNvPr id="5" name="Rectangle: Rounded Corners 4">
            <a:extLst>
              <a:ext uri="{FF2B5EF4-FFF2-40B4-BE49-F238E27FC236}">
                <a16:creationId xmlns:a16="http://schemas.microsoft.com/office/drawing/2014/main" id="{CDC9BB06-BDB6-B1E4-3754-A93E5823E76F}"/>
              </a:ext>
            </a:extLst>
          </p:cNvPr>
          <p:cNvSpPr/>
          <p:nvPr/>
        </p:nvSpPr>
        <p:spPr>
          <a:xfrm>
            <a:off x="1668775" y="2893160"/>
            <a:ext cx="8704186" cy="3573529"/>
          </a:xfrm>
          <a:prstGeom prst="roundRect">
            <a:avLst>
              <a:gd name="adj" fmla="val 4264"/>
            </a:avLst>
          </a:prstGeom>
          <a:noFill/>
          <a:ln>
            <a:solidFill>
              <a:srgbClr val="003F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592"/>
          </a:p>
        </p:txBody>
      </p:sp>
    </p:spTree>
    <p:extLst>
      <p:ext uri="{BB962C8B-B14F-4D97-AF65-F5344CB8AC3E}">
        <p14:creationId xmlns:p14="http://schemas.microsoft.com/office/powerpoint/2010/main" val="3207755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8C6B688-A317-830C-4B0F-9D8979EA8919}"/>
              </a:ext>
            </a:extLst>
          </p:cNvPr>
          <p:cNvSpPr>
            <a:spLocks noGrp="1"/>
          </p:cNvSpPr>
          <p:nvPr>
            <p:ph type="title"/>
          </p:nvPr>
        </p:nvSpPr>
        <p:spPr/>
        <p:txBody>
          <a:bodyPr/>
          <a:lstStyle/>
          <a:p>
            <a:r>
              <a:rPr lang="en-US" sz="3600" b="1" dirty="0">
                <a:latin typeface="+mn-lt"/>
              </a:rPr>
              <a:t>Key Public Works Transportation Subsectors</a:t>
            </a:r>
            <a:endParaRPr lang="en-US" sz="3600" dirty="0">
              <a:latin typeface="+mn-lt"/>
            </a:endParaRPr>
          </a:p>
        </p:txBody>
      </p:sp>
      <p:sp>
        <p:nvSpPr>
          <p:cNvPr id="6" name="Rectangle: Rounded Corners 5">
            <a:extLst>
              <a:ext uri="{FF2B5EF4-FFF2-40B4-BE49-F238E27FC236}">
                <a16:creationId xmlns:a16="http://schemas.microsoft.com/office/drawing/2014/main" id="{BF83D594-5491-F7C7-D1DA-4A669A28F4AA}"/>
              </a:ext>
            </a:extLst>
          </p:cNvPr>
          <p:cNvSpPr/>
          <p:nvPr/>
        </p:nvSpPr>
        <p:spPr>
          <a:xfrm>
            <a:off x="1922340" y="2853442"/>
            <a:ext cx="3600334" cy="851139"/>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itle 1">
            <a:extLst>
              <a:ext uri="{FF2B5EF4-FFF2-40B4-BE49-F238E27FC236}">
                <a16:creationId xmlns:a16="http://schemas.microsoft.com/office/drawing/2014/main" id="{84A9FE0D-419B-4036-3053-5A9D60F4762B}"/>
              </a:ext>
            </a:extLst>
          </p:cNvPr>
          <p:cNvSpPr txBox="1">
            <a:spLocks/>
          </p:cNvSpPr>
          <p:nvPr/>
        </p:nvSpPr>
        <p:spPr>
          <a:xfrm>
            <a:off x="2956677" y="3117037"/>
            <a:ext cx="2565997" cy="323949"/>
          </a:xfrm>
          <a:prstGeom prst="rect">
            <a:avLst/>
          </a:prstGeom>
        </p:spPr>
        <p:txBody>
          <a:bodyPr vert="horz" lIns="91440" tIns="45720" rIns="91440" bIns="45720" rtlCol="0" anchor="ctr" anchorCtr="0">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1400" dirty="0">
                <a:solidFill>
                  <a:schemeClr val="bg1"/>
                </a:solidFill>
                <a:latin typeface="+mn-lt"/>
                <a:ea typeface="Verdana" panose="020B0604030504040204" pitchFamily="34" charset="0"/>
                <a:cs typeface="Segoe UI" panose="020B0502040204020203" pitchFamily="34" charset="0"/>
              </a:rPr>
              <a:t>Construction</a:t>
            </a:r>
          </a:p>
        </p:txBody>
      </p:sp>
      <p:pic>
        <p:nvPicPr>
          <p:cNvPr id="8" name="Picture 7" descr="A picture containing logo&#10;&#10;Description automatically generated">
            <a:extLst>
              <a:ext uri="{FF2B5EF4-FFF2-40B4-BE49-F238E27FC236}">
                <a16:creationId xmlns:a16="http://schemas.microsoft.com/office/drawing/2014/main" id="{F8C5BAB2-A716-DB59-AB32-D35600166234}"/>
              </a:ext>
            </a:extLst>
          </p:cNvPr>
          <p:cNvPicPr>
            <a:picLocks noChangeAspect="1"/>
          </p:cNvPicPr>
          <p:nvPr/>
        </p:nvPicPr>
        <p:blipFill rotWithShape="1">
          <a:blip r:embed="rId3" cstate="print">
            <a:biLevel thresh="50000"/>
            <a:extLst>
              <a:ext uri="{28A0092B-C50C-407E-A947-70E740481C1C}">
                <a14:useLocalDpi xmlns:a14="http://schemas.microsoft.com/office/drawing/2010/main"/>
              </a:ext>
            </a:extLst>
          </a:blip>
          <a:srcRect/>
          <a:stretch/>
        </p:blipFill>
        <p:spPr>
          <a:xfrm>
            <a:off x="2120055" y="2960478"/>
            <a:ext cx="638907" cy="637066"/>
          </a:xfrm>
          <a:prstGeom prst="rect">
            <a:avLst/>
          </a:prstGeom>
        </p:spPr>
      </p:pic>
      <p:sp>
        <p:nvSpPr>
          <p:cNvPr id="9" name="Rectangle: Rounded Corners 8">
            <a:extLst>
              <a:ext uri="{FF2B5EF4-FFF2-40B4-BE49-F238E27FC236}">
                <a16:creationId xmlns:a16="http://schemas.microsoft.com/office/drawing/2014/main" id="{05F7F779-B02B-A022-2F0A-DC4529412068}"/>
              </a:ext>
            </a:extLst>
          </p:cNvPr>
          <p:cNvSpPr/>
          <p:nvPr/>
        </p:nvSpPr>
        <p:spPr>
          <a:xfrm>
            <a:off x="1922340" y="3881846"/>
            <a:ext cx="3600334" cy="851139"/>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Rounded Corners 9">
            <a:extLst>
              <a:ext uri="{FF2B5EF4-FFF2-40B4-BE49-F238E27FC236}">
                <a16:creationId xmlns:a16="http://schemas.microsoft.com/office/drawing/2014/main" id="{74FF8601-4EF4-B532-AADE-155790D75599}"/>
              </a:ext>
            </a:extLst>
          </p:cNvPr>
          <p:cNvSpPr/>
          <p:nvPr/>
        </p:nvSpPr>
        <p:spPr>
          <a:xfrm>
            <a:off x="1922340" y="4910250"/>
            <a:ext cx="3600334" cy="851139"/>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1" name="Rectangle: Rounded Corners 10">
            <a:extLst>
              <a:ext uri="{FF2B5EF4-FFF2-40B4-BE49-F238E27FC236}">
                <a16:creationId xmlns:a16="http://schemas.microsoft.com/office/drawing/2014/main" id="{F5514BF6-307C-E17F-E66F-584BF2417730}"/>
              </a:ext>
            </a:extLst>
          </p:cNvPr>
          <p:cNvSpPr/>
          <p:nvPr/>
        </p:nvSpPr>
        <p:spPr>
          <a:xfrm>
            <a:off x="1922340" y="5938654"/>
            <a:ext cx="3600334" cy="851139"/>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Rounded Corners 11">
            <a:extLst>
              <a:ext uri="{FF2B5EF4-FFF2-40B4-BE49-F238E27FC236}">
                <a16:creationId xmlns:a16="http://schemas.microsoft.com/office/drawing/2014/main" id="{39EFBDEF-E932-0E00-6DF9-949AF847F125}"/>
              </a:ext>
            </a:extLst>
          </p:cNvPr>
          <p:cNvSpPr/>
          <p:nvPr/>
        </p:nvSpPr>
        <p:spPr>
          <a:xfrm>
            <a:off x="6293314" y="2853442"/>
            <a:ext cx="3602736" cy="851139"/>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Rounded Corners 12">
            <a:extLst>
              <a:ext uri="{FF2B5EF4-FFF2-40B4-BE49-F238E27FC236}">
                <a16:creationId xmlns:a16="http://schemas.microsoft.com/office/drawing/2014/main" id="{CE48CF90-6FC7-94C0-1151-084979665784}"/>
              </a:ext>
            </a:extLst>
          </p:cNvPr>
          <p:cNvSpPr/>
          <p:nvPr/>
        </p:nvSpPr>
        <p:spPr>
          <a:xfrm>
            <a:off x="6293314" y="3881846"/>
            <a:ext cx="3602736" cy="851139"/>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Rounded Corners 13">
            <a:extLst>
              <a:ext uri="{FF2B5EF4-FFF2-40B4-BE49-F238E27FC236}">
                <a16:creationId xmlns:a16="http://schemas.microsoft.com/office/drawing/2014/main" id="{DD40B831-E1AB-F1D0-DEE7-5A64EEE8BC24}"/>
              </a:ext>
            </a:extLst>
          </p:cNvPr>
          <p:cNvSpPr/>
          <p:nvPr/>
        </p:nvSpPr>
        <p:spPr>
          <a:xfrm>
            <a:off x="6293314" y="4910250"/>
            <a:ext cx="3602736" cy="851139"/>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5" name="Rectangle: Rounded Corners 14">
            <a:extLst>
              <a:ext uri="{FF2B5EF4-FFF2-40B4-BE49-F238E27FC236}">
                <a16:creationId xmlns:a16="http://schemas.microsoft.com/office/drawing/2014/main" id="{A3CD0CDB-DF48-C4F9-335B-EEDD94D38735}"/>
              </a:ext>
            </a:extLst>
          </p:cNvPr>
          <p:cNvSpPr/>
          <p:nvPr/>
        </p:nvSpPr>
        <p:spPr>
          <a:xfrm>
            <a:off x="6293314" y="5938654"/>
            <a:ext cx="3602736" cy="851139"/>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itle 1">
            <a:extLst>
              <a:ext uri="{FF2B5EF4-FFF2-40B4-BE49-F238E27FC236}">
                <a16:creationId xmlns:a16="http://schemas.microsoft.com/office/drawing/2014/main" id="{51070F9E-7054-EF20-14A8-DA610E36946D}"/>
              </a:ext>
            </a:extLst>
          </p:cNvPr>
          <p:cNvSpPr txBox="1">
            <a:spLocks/>
          </p:cNvSpPr>
          <p:nvPr/>
        </p:nvSpPr>
        <p:spPr>
          <a:xfrm>
            <a:off x="2956677" y="4145441"/>
            <a:ext cx="2565997" cy="323949"/>
          </a:xfrm>
          <a:prstGeom prst="rect">
            <a:avLst/>
          </a:prstGeom>
        </p:spPr>
        <p:txBody>
          <a:bodyPr vert="horz" lIns="91440" tIns="45720" rIns="91440" bIns="45720" rtlCol="0" anchor="ctr" anchorCtr="0">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1400" dirty="0">
                <a:solidFill>
                  <a:schemeClr val="bg1"/>
                </a:solidFill>
                <a:latin typeface="+mn-lt"/>
                <a:ea typeface="Verdana" panose="020B0604030504040204" pitchFamily="34" charset="0"/>
                <a:cs typeface="Segoe UI" panose="020B0502040204020203" pitchFamily="34" charset="0"/>
              </a:rPr>
              <a:t>Air transportation</a:t>
            </a:r>
          </a:p>
        </p:txBody>
      </p:sp>
      <p:pic>
        <p:nvPicPr>
          <p:cNvPr id="17" name="Picture 16" descr="A picture containing icon&#10;&#10;Description automatically generated">
            <a:extLst>
              <a:ext uri="{FF2B5EF4-FFF2-40B4-BE49-F238E27FC236}">
                <a16:creationId xmlns:a16="http://schemas.microsoft.com/office/drawing/2014/main" id="{18FE7032-0043-3731-5299-E07AA2F3A855}"/>
              </a:ext>
            </a:extLst>
          </p:cNvPr>
          <p:cNvPicPr>
            <a:picLocks noChangeAspect="1"/>
          </p:cNvPicPr>
          <p:nvPr/>
        </p:nvPicPr>
        <p:blipFill rotWithShape="1">
          <a:blip r:embed="rId4" cstate="print">
            <a:biLevel thresh="50000"/>
            <a:extLst>
              <a:ext uri="{28A0092B-C50C-407E-A947-70E740481C1C}">
                <a14:useLocalDpi xmlns:a14="http://schemas.microsoft.com/office/drawing/2010/main"/>
              </a:ext>
            </a:extLst>
          </a:blip>
          <a:srcRect/>
          <a:stretch/>
        </p:blipFill>
        <p:spPr>
          <a:xfrm>
            <a:off x="2102019" y="3982914"/>
            <a:ext cx="674979" cy="649002"/>
          </a:xfrm>
          <a:prstGeom prst="rect">
            <a:avLst/>
          </a:prstGeom>
        </p:spPr>
      </p:pic>
      <p:sp>
        <p:nvSpPr>
          <p:cNvPr id="18" name="Title 1">
            <a:extLst>
              <a:ext uri="{FF2B5EF4-FFF2-40B4-BE49-F238E27FC236}">
                <a16:creationId xmlns:a16="http://schemas.microsoft.com/office/drawing/2014/main" id="{5AE5AC1A-42A9-3869-307E-6ECACDD27C68}"/>
              </a:ext>
            </a:extLst>
          </p:cNvPr>
          <p:cNvSpPr txBox="1">
            <a:spLocks/>
          </p:cNvSpPr>
          <p:nvPr/>
        </p:nvSpPr>
        <p:spPr>
          <a:xfrm>
            <a:off x="2956677" y="5173845"/>
            <a:ext cx="2565997" cy="323949"/>
          </a:xfrm>
          <a:prstGeom prst="rect">
            <a:avLst/>
          </a:prstGeom>
        </p:spPr>
        <p:txBody>
          <a:bodyPr vert="horz" lIns="91440" tIns="45720" rIns="91440" bIns="45720" rtlCol="0" anchor="ctr" anchorCtr="0">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1400" dirty="0">
                <a:latin typeface="+mn-lt"/>
                <a:ea typeface="Verdana" panose="020B0604030504040204" pitchFamily="34" charset="0"/>
                <a:cs typeface="Segoe UI" panose="020B0502040204020203" pitchFamily="34" charset="0"/>
              </a:rPr>
              <a:t>Water transportation</a:t>
            </a:r>
          </a:p>
        </p:txBody>
      </p:sp>
      <p:pic>
        <p:nvPicPr>
          <p:cNvPr id="19" name="Picture 18" descr="Icon&#10;&#10;Description automatically generated">
            <a:extLst>
              <a:ext uri="{FF2B5EF4-FFF2-40B4-BE49-F238E27FC236}">
                <a16:creationId xmlns:a16="http://schemas.microsoft.com/office/drawing/2014/main" id="{000F7B76-537F-272C-EC3F-681EE86C54BE}"/>
              </a:ext>
            </a:extLst>
          </p:cNvPr>
          <p:cNvPicPr>
            <a:picLocks noChangeAspect="1"/>
          </p:cNvPicPr>
          <p:nvPr/>
        </p:nvPicPr>
        <p:blipFill rotWithShape="1">
          <a:blip r:embed="rId5" cstate="print">
            <a:biLevel thresh="75000"/>
            <a:extLst>
              <a:ext uri="{28A0092B-C50C-407E-A947-70E740481C1C}">
                <a14:useLocalDpi xmlns:a14="http://schemas.microsoft.com/office/drawing/2010/main"/>
              </a:ext>
            </a:extLst>
          </a:blip>
          <a:srcRect/>
          <a:stretch/>
        </p:blipFill>
        <p:spPr>
          <a:xfrm>
            <a:off x="2102019" y="4998471"/>
            <a:ext cx="674979" cy="674697"/>
          </a:xfrm>
          <a:prstGeom prst="rect">
            <a:avLst/>
          </a:prstGeom>
        </p:spPr>
      </p:pic>
      <p:sp>
        <p:nvSpPr>
          <p:cNvPr id="20" name="Title 1">
            <a:extLst>
              <a:ext uri="{FF2B5EF4-FFF2-40B4-BE49-F238E27FC236}">
                <a16:creationId xmlns:a16="http://schemas.microsoft.com/office/drawing/2014/main" id="{42D3C1A4-1100-E816-B80B-03CC85850CA3}"/>
              </a:ext>
            </a:extLst>
          </p:cNvPr>
          <p:cNvSpPr txBox="1">
            <a:spLocks/>
          </p:cNvSpPr>
          <p:nvPr/>
        </p:nvSpPr>
        <p:spPr>
          <a:xfrm>
            <a:off x="2956677" y="6202249"/>
            <a:ext cx="2565997" cy="323949"/>
          </a:xfrm>
          <a:prstGeom prst="rect">
            <a:avLst/>
          </a:prstGeom>
        </p:spPr>
        <p:txBody>
          <a:bodyPr vert="horz" lIns="91440" tIns="45720" rIns="91440" bIns="45720" rtlCol="0" anchor="ctr" anchorCtr="0">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1400" dirty="0">
                <a:latin typeface="+mn-lt"/>
                <a:ea typeface="Verdana" panose="020B0604030504040204" pitchFamily="34" charset="0"/>
                <a:cs typeface="Segoe UI" panose="020B0502040204020203" pitchFamily="34" charset="0"/>
              </a:rPr>
              <a:t>Rail transportation</a:t>
            </a:r>
          </a:p>
        </p:txBody>
      </p:sp>
      <p:pic>
        <p:nvPicPr>
          <p:cNvPr id="21" name="Picture 20">
            <a:extLst>
              <a:ext uri="{FF2B5EF4-FFF2-40B4-BE49-F238E27FC236}">
                <a16:creationId xmlns:a16="http://schemas.microsoft.com/office/drawing/2014/main" id="{D6A5A78D-E57F-4C45-AC9D-4AB02D44F1A6}"/>
              </a:ext>
            </a:extLst>
          </p:cNvPr>
          <p:cNvPicPr>
            <a:picLocks noChangeAspect="1"/>
          </p:cNvPicPr>
          <p:nvPr/>
        </p:nvPicPr>
        <p:blipFill>
          <a:blip r:embed="rId6" cstate="email">
            <a:biLevel thresh="75000"/>
            <a:extLst>
              <a:ext uri="{28A0092B-C50C-407E-A947-70E740481C1C}">
                <a14:useLocalDpi xmlns:a14="http://schemas.microsoft.com/office/drawing/2010/main"/>
              </a:ext>
            </a:extLst>
          </a:blip>
          <a:stretch>
            <a:fillRect/>
          </a:stretch>
        </p:blipFill>
        <p:spPr>
          <a:xfrm>
            <a:off x="2146215" y="5974851"/>
            <a:ext cx="586587" cy="778745"/>
          </a:xfrm>
          <a:prstGeom prst="rect">
            <a:avLst/>
          </a:prstGeom>
        </p:spPr>
      </p:pic>
      <p:pic>
        <p:nvPicPr>
          <p:cNvPr id="22" name="Picture 21">
            <a:extLst>
              <a:ext uri="{FF2B5EF4-FFF2-40B4-BE49-F238E27FC236}">
                <a16:creationId xmlns:a16="http://schemas.microsoft.com/office/drawing/2014/main" id="{B2A528F3-C030-16E3-23FC-96A1131EBE49}"/>
              </a:ext>
            </a:extLst>
          </p:cNvPr>
          <p:cNvPicPr>
            <a:picLocks noChangeAspect="1"/>
          </p:cNvPicPr>
          <p:nvPr/>
        </p:nvPicPr>
        <p:blipFill>
          <a:blip r:embed="rId7" cstate="email">
            <a:biLevel thresh="50000"/>
            <a:extLst>
              <a:ext uri="{28A0092B-C50C-407E-A947-70E740481C1C}">
                <a14:useLocalDpi xmlns:a14="http://schemas.microsoft.com/office/drawing/2010/main"/>
              </a:ext>
            </a:extLst>
          </a:blip>
          <a:stretch>
            <a:fillRect/>
          </a:stretch>
        </p:blipFill>
        <p:spPr>
          <a:xfrm>
            <a:off x="6378037" y="3043934"/>
            <a:ext cx="926540" cy="470155"/>
          </a:xfrm>
          <a:prstGeom prst="rect">
            <a:avLst/>
          </a:prstGeom>
        </p:spPr>
      </p:pic>
      <p:sp>
        <p:nvSpPr>
          <p:cNvPr id="23" name="Title 1">
            <a:extLst>
              <a:ext uri="{FF2B5EF4-FFF2-40B4-BE49-F238E27FC236}">
                <a16:creationId xmlns:a16="http://schemas.microsoft.com/office/drawing/2014/main" id="{F22F9969-0F35-CA86-2AB4-B646F9A70231}"/>
              </a:ext>
            </a:extLst>
          </p:cNvPr>
          <p:cNvSpPr txBox="1">
            <a:spLocks/>
          </p:cNvSpPr>
          <p:nvPr/>
        </p:nvSpPr>
        <p:spPr>
          <a:xfrm>
            <a:off x="7330053" y="3117037"/>
            <a:ext cx="2565997" cy="323949"/>
          </a:xfrm>
          <a:prstGeom prst="rect">
            <a:avLst/>
          </a:prstGeom>
        </p:spPr>
        <p:txBody>
          <a:bodyPr vert="horz" lIns="91440" tIns="45720" rIns="91440" bIns="45720" rtlCol="0" anchor="ctr" anchorCtr="0">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1400" dirty="0">
                <a:solidFill>
                  <a:schemeClr val="bg1"/>
                </a:solidFill>
                <a:latin typeface="+mn-lt"/>
                <a:ea typeface="Verdana" panose="020B0604030504040204" pitchFamily="34" charset="0"/>
                <a:cs typeface="Segoe UI" panose="020B0502040204020203" pitchFamily="34" charset="0"/>
              </a:rPr>
              <a:t>Bus service and urban transit</a:t>
            </a:r>
          </a:p>
        </p:txBody>
      </p:sp>
      <p:sp>
        <p:nvSpPr>
          <p:cNvPr id="24" name="Title 1">
            <a:extLst>
              <a:ext uri="{FF2B5EF4-FFF2-40B4-BE49-F238E27FC236}">
                <a16:creationId xmlns:a16="http://schemas.microsoft.com/office/drawing/2014/main" id="{7C362097-95C3-F1EB-0709-07CD2315A2A7}"/>
              </a:ext>
            </a:extLst>
          </p:cNvPr>
          <p:cNvSpPr txBox="1">
            <a:spLocks/>
          </p:cNvSpPr>
          <p:nvPr/>
        </p:nvSpPr>
        <p:spPr>
          <a:xfrm>
            <a:off x="7330053" y="4145441"/>
            <a:ext cx="2565997" cy="323949"/>
          </a:xfrm>
          <a:prstGeom prst="rect">
            <a:avLst/>
          </a:prstGeom>
        </p:spPr>
        <p:txBody>
          <a:bodyPr vert="horz" lIns="91440" tIns="45720" rIns="91440" bIns="45720" rtlCol="0" anchor="ctr" anchorCtr="0">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1400" dirty="0">
                <a:solidFill>
                  <a:schemeClr val="bg1"/>
                </a:solidFill>
                <a:latin typeface="+mn-lt"/>
                <a:ea typeface="Verdana" panose="020B0604030504040204" pitchFamily="34" charset="0"/>
                <a:cs typeface="Segoe UI" panose="020B0502040204020203" pitchFamily="34" charset="0"/>
              </a:rPr>
              <a:t>Services related to transportation</a:t>
            </a:r>
          </a:p>
        </p:txBody>
      </p:sp>
      <p:pic>
        <p:nvPicPr>
          <p:cNvPr id="25" name="Picture 24" descr="Icon&#10;&#10;Description automatically generated with medium confidence">
            <a:extLst>
              <a:ext uri="{FF2B5EF4-FFF2-40B4-BE49-F238E27FC236}">
                <a16:creationId xmlns:a16="http://schemas.microsoft.com/office/drawing/2014/main" id="{E01684DF-DE9C-1788-94EC-46B8FF01AC77}"/>
              </a:ext>
            </a:extLst>
          </p:cNvPr>
          <p:cNvPicPr>
            <a:picLocks noChangeAspect="1"/>
          </p:cNvPicPr>
          <p:nvPr/>
        </p:nvPicPr>
        <p:blipFill rotWithShape="1">
          <a:blip r:embed="rId8" cstate="print">
            <a:biLevel thresh="50000"/>
            <a:extLst>
              <a:ext uri="{28A0092B-C50C-407E-A947-70E740481C1C}">
                <a14:useLocalDpi xmlns:a14="http://schemas.microsoft.com/office/drawing/2010/main"/>
              </a:ext>
            </a:extLst>
          </a:blip>
          <a:srcRect/>
          <a:stretch/>
        </p:blipFill>
        <p:spPr>
          <a:xfrm>
            <a:off x="6481792" y="4020438"/>
            <a:ext cx="719030" cy="573954"/>
          </a:xfrm>
          <a:prstGeom prst="rect">
            <a:avLst/>
          </a:prstGeom>
        </p:spPr>
      </p:pic>
      <p:sp>
        <p:nvSpPr>
          <p:cNvPr id="26" name="Title 1">
            <a:extLst>
              <a:ext uri="{FF2B5EF4-FFF2-40B4-BE49-F238E27FC236}">
                <a16:creationId xmlns:a16="http://schemas.microsoft.com/office/drawing/2014/main" id="{BB9EDFCC-9713-02B4-83E4-C8FF6073ACA8}"/>
              </a:ext>
            </a:extLst>
          </p:cNvPr>
          <p:cNvSpPr txBox="1">
            <a:spLocks/>
          </p:cNvSpPr>
          <p:nvPr/>
        </p:nvSpPr>
        <p:spPr>
          <a:xfrm>
            <a:off x="7330053" y="5173845"/>
            <a:ext cx="2565997" cy="323949"/>
          </a:xfrm>
          <a:prstGeom prst="rect">
            <a:avLst/>
          </a:prstGeom>
        </p:spPr>
        <p:txBody>
          <a:bodyPr vert="horz" lIns="91440" tIns="45720" rIns="91440" bIns="45720" rtlCol="0" anchor="ctr" anchorCtr="0">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1400" dirty="0">
                <a:latin typeface="+mn-lt"/>
                <a:ea typeface="Verdana" panose="020B0604030504040204" pitchFamily="34" charset="0"/>
                <a:cs typeface="Segoe UI" panose="020B0502040204020203" pitchFamily="34" charset="0"/>
              </a:rPr>
              <a:t>Warehousing and storage</a:t>
            </a:r>
          </a:p>
        </p:txBody>
      </p:sp>
      <p:sp>
        <p:nvSpPr>
          <p:cNvPr id="27" name="Title 1">
            <a:extLst>
              <a:ext uri="{FF2B5EF4-FFF2-40B4-BE49-F238E27FC236}">
                <a16:creationId xmlns:a16="http://schemas.microsoft.com/office/drawing/2014/main" id="{22709473-9A74-0EC7-EF04-AD9F57154111}"/>
              </a:ext>
            </a:extLst>
          </p:cNvPr>
          <p:cNvSpPr txBox="1">
            <a:spLocks/>
          </p:cNvSpPr>
          <p:nvPr/>
        </p:nvSpPr>
        <p:spPr>
          <a:xfrm>
            <a:off x="7330053" y="6202249"/>
            <a:ext cx="2565997" cy="323949"/>
          </a:xfrm>
          <a:prstGeom prst="rect">
            <a:avLst/>
          </a:prstGeom>
        </p:spPr>
        <p:txBody>
          <a:bodyPr vert="horz" lIns="91440" tIns="45720" rIns="91440" bIns="45720" rtlCol="0" anchor="ctr" anchorCtr="0">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1400" dirty="0">
                <a:latin typeface="+mn-lt"/>
                <a:ea typeface="Verdana" panose="020B0604030504040204" pitchFamily="34" charset="0"/>
                <a:cs typeface="Segoe UI" panose="020B0502040204020203" pitchFamily="34" charset="0"/>
              </a:rPr>
              <a:t>Architectural, engineering, and related services</a:t>
            </a:r>
          </a:p>
        </p:txBody>
      </p:sp>
      <p:pic>
        <p:nvPicPr>
          <p:cNvPr id="28" name="Picture 27">
            <a:extLst>
              <a:ext uri="{FF2B5EF4-FFF2-40B4-BE49-F238E27FC236}">
                <a16:creationId xmlns:a16="http://schemas.microsoft.com/office/drawing/2014/main" id="{54231C9D-36C7-2616-E959-BE0D1323243B}"/>
              </a:ext>
            </a:extLst>
          </p:cNvPr>
          <p:cNvPicPr>
            <a:picLocks noChangeAspect="1"/>
          </p:cNvPicPr>
          <p:nvPr/>
        </p:nvPicPr>
        <p:blipFill>
          <a:blip r:embed="rId9" cstate="email">
            <a:biLevel thresh="75000"/>
            <a:extLst>
              <a:ext uri="{28A0092B-C50C-407E-A947-70E740481C1C}">
                <a14:useLocalDpi xmlns:a14="http://schemas.microsoft.com/office/drawing/2010/main"/>
              </a:ext>
            </a:extLst>
          </a:blip>
          <a:stretch>
            <a:fillRect/>
          </a:stretch>
        </p:blipFill>
        <p:spPr>
          <a:xfrm>
            <a:off x="6509597" y="6017471"/>
            <a:ext cx="663421" cy="693505"/>
          </a:xfrm>
          <a:prstGeom prst="rect">
            <a:avLst/>
          </a:prstGeom>
        </p:spPr>
      </p:pic>
      <p:pic>
        <p:nvPicPr>
          <p:cNvPr id="29" name="Picture 28" descr="Icon&#10;&#10;Description automatically generated">
            <a:extLst>
              <a:ext uri="{FF2B5EF4-FFF2-40B4-BE49-F238E27FC236}">
                <a16:creationId xmlns:a16="http://schemas.microsoft.com/office/drawing/2014/main" id="{15CE95A0-1BD5-29BE-D669-6CED26476562}"/>
              </a:ext>
            </a:extLst>
          </p:cNvPr>
          <p:cNvPicPr>
            <a:picLocks noChangeAspect="1"/>
          </p:cNvPicPr>
          <p:nvPr/>
        </p:nvPicPr>
        <p:blipFill rotWithShape="1">
          <a:blip r:embed="rId10" cstate="print">
            <a:biLevel thresh="75000"/>
            <a:extLst>
              <a:ext uri="{28A0092B-C50C-407E-A947-70E740481C1C}">
                <a14:useLocalDpi xmlns:a14="http://schemas.microsoft.com/office/drawing/2010/main"/>
              </a:ext>
            </a:extLst>
          </a:blip>
          <a:srcRect/>
          <a:stretch/>
        </p:blipFill>
        <p:spPr>
          <a:xfrm>
            <a:off x="6550932" y="5062568"/>
            <a:ext cx="580750" cy="546502"/>
          </a:xfrm>
          <a:prstGeom prst="rect">
            <a:avLst/>
          </a:prstGeom>
        </p:spPr>
      </p:pic>
      <p:sp>
        <p:nvSpPr>
          <p:cNvPr id="30" name="TextBox 29">
            <a:extLst>
              <a:ext uri="{FF2B5EF4-FFF2-40B4-BE49-F238E27FC236}">
                <a16:creationId xmlns:a16="http://schemas.microsoft.com/office/drawing/2014/main" id="{A1CEBA2C-BAF9-4EB0-1E2B-36F1F2DA4029}"/>
              </a:ext>
            </a:extLst>
          </p:cNvPr>
          <p:cNvSpPr txBox="1"/>
          <p:nvPr/>
        </p:nvSpPr>
        <p:spPr>
          <a:xfrm>
            <a:off x="1347229" y="7696213"/>
            <a:ext cx="7668025" cy="200055"/>
          </a:xfrm>
          <a:prstGeom prst="rect">
            <a:avLst/>
          </a:prstGeom>
          <a:noFill/>
        </p:spPr>
        <p:txBody>
          <a:bodyPr wrap="square" rtlCol="0">
            <a:spAutoFit/>
          </a:bodyPr>
          <a:lstStyle/>
          <a:p>
            <a:r>
              <a:rPr lang="en-US" sz="700" spc="200" dirty="0">
                <a:solidFill>
                  <a:schemeClr val="bg2">
                    <a:lumMod val="50000"/>
                  </a:schemeClr>
                </a:solidFill>
                <a:cs typeface="Segoe UI" panose="020B0502040204020203" pitchFamily="34" charset="0"/>
              </a:rPr>
              <a:t>SOURCE</a:t>
            </a:r>
            <a:r>
              <a:rPr lang="en-US" sz="700" spc="200" dirty="0">
                <a:solidFill>
                  <a:schemeClr val="accent2"/>
                </a:solidFill>
                <a:cs typeface="Segoe UI" panose="020B0502040204020203" pitchFamily="34" charset="0"/>
              </a:rPr>
              <a:t> </a:t>
            </a:r>
            <a:r>
              <a:rPr lang="en-US" sz="700" dirty="0">
                <a:solidFill>
                  <a:schemeClr val="bg2">
                    <a:lumMod val="75000"/>
                  </a:schemeClr>
                </a:solidFill>
                <a:cs typeface="Segoe UI" panose="020B0502040204020203" pitchFamily="34" charset="0"/>
                <a:hlinkClick r:id="rId11"/>
              </a:rPr>
              <a:t>U.S. Bureau of Labor Statistics.</a:t>
            </a:r>
            <a:endParaRPr lang="en-US" sz="700" dirty="0">
              <a:solidFill>
                <a:schemeClr val="bg2">
                  <a:lumMod val="75000"/>
                </a:schemeClr>
              </a:solidFill>
              <a:cs typeface="Segoe UI" panose="020B0502040204020203" pitchFamily="34" charset="0"/>
            </a:endParaRPr>
          </a:p>
        </p:txBody>
      </p:sp>
    </p:spTree>
    <p:extLst>
      <p:ext uri="{BB962C8B-B14F-4D97-AF65-F5344CB8AC3E}">
        <p14:creationId xmlns:p14="http://schemas.microsoft.com/office/powerpoint/2010/main" val="4276723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Rounded Corners 12">
            <a:extLst>
              <a:ext uri="{FF2B5EF4-FFF2-40B4-BE49-F238E27FC236}">
                <a16:creationId xmlns:a16="http://schemas.microsoft.com/office/drawing/2014/main" id="{478A3786-4628-AF1F-74CF-FFCA31137CF7}"/>
              </a:ext>
            </a:extLst>
          </p:cNvPr>
          <p:cNvSpPr/>
          <p:nvPr/>
        </p:nvSpPr>
        <p:spPr>
          <a:xfrm>
            <a:off x="1668774" y="2587751"/>
            <a:ext cx="3910355" cy="4868656"/>
          </a:xfrm>
          <a:prstGeom prst="roundRect">
            <a:avLst>
              <a:gd name="adj" fmla="val 4264"/>
            </a:avLst>
          </a:prstGeom>
          <a:solidFill>
            <a:srgbClr val="D1E1F4">
              <a:alpha val="4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592"/>
          </a:p>
        </p:txBody>
      </p:sp>
      <p:sp>
        <p:nvSpPr>
          <p:cNvPr id="2" name="Title 1">
            <a:extLst>
              <a:ext uri="{FF2B5EF4-FFF2-40B4-BE49-F238E27FC236}">
                <a16:creationId xmlns:a16="http://schemas.microsoft.com/office/drawing/2014/main" id="{3B9A664C-8A02-6B25-D396-142238729E78}"/>
              </a:ext>
            </a:extLst>
          </p:cNvPr>
          <p:cNvSpPr>
            <a:spLocks noGrp="1"/>
          </p:cNvSpPr>
          <p:nvPr>
            <p:ph type="title"/>
          </p:nvPr>
        </p:nvSpPr>
        <p:spPr/>
        <p:txBody>
          <a:bodyPr/>
          <a:lstStyle/>
          <a:p>
            <a:r>
              <a:rPr lang="en-US" sz="3200" b="1" dirty="0">
                <a:latin typeface="+mj-lt"/>
              </a:rPr>
              <a:t>Key Transportation Workforce Challenges: Retirements and Separations</a:t>
            </a:r>
          </a:p>
        </p:txBody>
      </p:sp>
      <p:sp>
        <p:nvSpPr>
          <p:cNvPr id="5" name="Title 1">
            <a:extLst>
              <a:ext uri="{FF2B5EF4-FFF2-40B4-BE49-F238E27FC236}">
                <a16:creationId xmlns:a16="http://schemas.microsoft.com/office/drawing/2014/main" id="{3C482187-AC1D-C761-763A-1402F820CBF3}"/>
              </a:ext>
            </a:extLst>
          </p:cNvPr>
          <p:cNvSpPr txBox="1">
            <a:spLocks/>
          </p:cNvSpPr>
          <p:nvPr/>
        </p:nvSpPr>
        <p:spPr>
          <a:xfrm>
            <a:off x="1834955" y="2780758"/>
            <a:ext cx="3651446" cy="4482642"/>
          </a:xfrm>
          <a:prstGeom prst="rect">
            <a:avLst/>
          </a:prstGeom>
          <a:noFill/>
          <a:ln w="57150">
            <a:noFill/>
          </a:ln>
        </p:spPr>
        <p:txBody>
          <a:bodyPr vert="horz" lIns="91440" tIns="45720" rIns="91440" bIns="45720" rtlCol="0" anchor="t" anchorCtr="0">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marL="55562">
              <a:spcAft>
                <a:spcPts val="500"/>
              </a:spcAft>
            </a:pPr>
            <a:r>
              <a:rPr lang="en-US" sz="1800" b="1" dirty="0">
                <a:solidFill>
                  <a:schemeClr val="tx2"/>
                </a:solidFill>
                <a:cs typeface="Segoe UI" panose="020B0502040204020203" pitchFamily="34" charset="0"/>
              </a:rPr>
              <a:t>Key Separation Statistics</a:t>
            </a:r>
          </a:p>
          <a:p>
            <a:pPr marL="285750" indent="-230188">
              <a:spcAft>
                <a:spcPts val="500"/>
              </a:spcAft>
              <a:buFont typeface="Arial" panose="020B0604020202020204" pitchFamily="34" charset="0"/>
              <a:buChar char="•"/>
            </a:pPr>
            <a:r>
              <a:rPr lang="en-US" sz="1600" b="1" dirty="0">
                <a:cs typeface="Segoe UI" panose="020B0502040204020203" pitchFamily="34" charset="0"/>
              </a:rPr>
              <a:t>96% </a:t>
            </a:r>
            <a:r>
              <a:rPr lang="en-US" sz="1600" dirty="0">
                <a:cs typeface="Segoe UI" panose="020B0502040204020203" pitchFamily="34" charset="0"/>
              </a:rPr>
              <a:t>of public transit agencies have reported a workforce shortage, </a:t>
            </a:r>
            <a:r>
              <a:rPr lang="en-US" sz="1600" b="1" dirty="0">
                <a:cs typeface="Segoe UI" panose="020B0502040204020203" pitchFamily="34" charset="0"/>
              </a:rPr>
              <a:t>84% </a:t>
            </a:r>
            <a:r>
              <a:rPr lang="en-US" sz="1600" dirty="0">
                <a:cs typeface="Segoe UI" panose="020B0502040204020203" pitchFamily="34" charset="0"/>
              </a:rPr>
              <a:t>of which have experienced disrupted service </a:t>
            </a:r>
          </a:p>
          <a:p>
            <a:pPr marL="285750" indent="-230188">
              <a:spcAft>
                <a:spcPts val="500"/>
              </a:spcAft>
              <a:buFont typeface="Arial" panose="020B0604020202020204" pitchFamily="34" charset="0"/>
              <a:buChar char="•"/>
            </a:pPr>
            <a:r>
              <a:rPr lang="en-US" sz="1600" b="1" dirty="0">
                <a:cs typeface="Segoe UI" panose="020B0502040204020203" pitchFamily="34" charset="0"/>
              </a:rPr>
              <a:t>43% </a:t>
            </a:r>
            <a:r>
              <a:rPr lang="en-US" sz="1600" dirty="0">
                <a:cs typeface="Segoe UI" panose="020B0502040204020203" pitchFamily="34" charset="0"/>
              </a:rPr>
              <a:t>of transit workers are over 55, nearly double the percentage of the broader transportation sector</a:t>
            </a:r>
          </a:p>
          <a:p>
            <a:pPr marL="285750" indent="-230188">
              <a:spcAft>
                <a:spcPts val="500"/>
              </a:spcAft>
              <a:buFont typeface="Arial" panose="020B0604020202020204" pitchFamily="34" charset="0"/>
              <a:buChar char="•"/>
            </a:pPr>
            <a:r>
              <a:rPr lang="en-US" sz="1600" dirty="0">
                <a:cs typeface="Segoe UI" panose="020B0502040204020203" pitchFamily="34" charset="0"/>
              </a:rPr>
              <a:t>Only </a:t>
            </a:r>
            <a:r>
              <a:rPr lang="en-US" sz="1600" b="1" dirty="0">
                <a:cs typeface="Segoe UI" panose="020B0502040204020203" pitchFamily="34" charset="0"/>
              </a:rPr>
              <a:t>36% </a:t>
            </a:r>
            <a:r>
              <a:rPr lang="en-US" sz="1600" dirty="0">
                <a:cs typeface="Segoe UI" panose="020B0502040204020203" pitchFamily="34" charset="0"/>
              </a:rPr>
              <a:t>of current transit workers feel their pay is competitive with similar jobs; compensation and scheduling are the leading reasons why workers quit </a:t>
            </a:r>
          </a:p>
          <a:p>
            <a:pPr marL="55562">
              <a:spcAft>
                <a:spcPts val="500"/>
              </a:spcAft>
            </a:pPr>
            <a:endParaRPr lang="en-US" sz="300" dirty="0">
              <a:cs typeface="Segoe UI" panose="020B0502040204020203" pitchFamily="34" charset="0"/>
            </a:endParaRPr>
          </a:p>
          <a:p>
            <a:pPr marL="55563">
              <a:spcAft>
                <a:spcPts val="500"/>
              </a:spcAft>
            </a:pPr>
            <a:r>
              <a:rPr lang="en-US" sz="1600" b="1" i="1" dirty="0">
                <a:cs typeface="Segoe UI" panose="020B0502040204020203" pitchFamily="34" charset="0"/>
              </a:rPr>
              <a:t>Contributing factors to vacancy in the transportation workforce:</a:t>
            </a:r>
          </a:p>
          <a:p>
            <a:pPr marL="234950" indent="-171450">
              <a:spcAft>
                <a:spcPts val="500"/>
              </a:spcAft>
              <a:buFont typeface="Arial" panose="020B0604020202020204" pitchFamily="34" charset="0"/>
              <a:buChar char="•"/>
            </a:pPr>
            <a:r>
              <a:rPr lang="en-US" sz="1600" dirty="0">
                <a:cs typeface="Segoe UI" panose="020B0502040204020203" pitchFamily="34" charset="0"/>
              </a:rPr>
              <a:t>Occupational transfers (28%)</a:t>
            </a:r>
          </a:p>
          <a:p>
            <a:pPr marL="234950" indent="-171450">
              <a:spcAft>
                <a:spcPts val="500"/>
              </a:spcAft>
              <a:buFont typeface="Arial" panose="020B0604020202020204" pitchFamily="34" charset="0"/>
              <a:buChar char="•"/>
            </a:pPr>
            <a:r>
              <a:rPr lang="en-US" sz="1600" dirty="0">
                <a:cs typeface="Segoe UI" panose="020B0502040204020203" pitchFamily="34" charset="0"/>
              </a:rPr>
              <a:t>Retirements (17%)</a:t>
            </a:r>
          </a:p>
          <a:p>
            <a:pPr marL="234950" indent="-171450">
              <a:spcAft>
                <a:spcPts val="500"/>
              </a:spcAft>
              <a:buFont typeface="Arial" panose="020B0604020202020204" pitchFamily="34" charset="0"/>
              <a:buChar char="•"/>
            </a:pPr>
            <a:r>
              <a:rPr lang="en-US" sz="1600" dirty="0">
                <a:cs typeface="Segoe UI" panose="020B0502040204020203" pitchFamily="34" charset="0"/>
              </a:rPr>
              <a:t>Other exits</a:t>
            </a:r>
          </a:p>
        </p:txBody>
      </p:sp>
      <p:sp>
        <p:nvSpPr>
          <p:cNvPr id="6" name="Title 1">
            <a:extLst>
              <a:ext uri="{FF2B5EF4-FFF2-40B4-BE49-F238E27FC236}">
                <a16:creationId xmlns:a16="http://schemas.microsoft.com/office/drawing/2014/main" id="{C7F330CC-27B3-2A50-DC23-A4ED2CCEFD71}"/>
              </a:ext>
            </a:extLst>
          </p:cNvPr>
          <p:cNvSpPr txBox="1">
            <a:spLocks/>
          </p:cNvSpPr>
          <p:nvPr/>
        </p:nvSpPr>
        <p:spPr>
          <a:xfrm>
            <a:off x="6586415" y="3363555"/>
            <a:ext cx="3136666" cy="302784"/>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ctr"/>
            <a:r>
              <a:rPr lang="en-US" sz="1800" b="1" dirty="0">
                <a:solidFill>
                  <a:srgbClr val="002855"/>
                </a:solidFill>
                <a:cs typeface="Segoe UI" panose="020B0502040204020203" pitchFamily="34" charset="0"/>
              </a:rPr>
              <a:t>Unique subsectors:</a:t>
            </a:r>
          </a:p>
        </p:txBody>
      </p:sp>
      <p:pic>
        <p:nvPicPr>
          <p:cNvPr id="7" name="Picture 6" descr="Icon&#10;&#10;Description automatically generated">
            <a:extLst>
              <a:ext uri="{FF2B5EF4-FFF2-40B4-BE49-F238E27FC236}">
                <a16:creationId xmlns:a16="http://schemas.microsoft.com/office/drawing/2014/main" id="{6CB7BDC0-8214-8687-8E90-5E04C06C3B67}"/>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8137754" y="4112403"/>
            <a:ext cx="928259" cy="927871"/>
          </a:xfrm>
          <a:prstGeom prst="rect">
            <a:avLst/>
          </a:prstGeom>
        </p:spPr>
      </p:pic>
      <p:pic>
        <p:nvPicPr>
          <p:cNvPr id="8" name="Picture 7">
            <a:extLst>
              <a:ext uri="{FF2B5EF4-FFF2-40B4-BE49-F238E27FC236}">
                <a16:creationId xmlns:a16="http://schemas.microsoft.com/office/drawing/2014/main" id="{766712BB-9C8D-7FE1-AE85-CC1E5F1F9EFD}"/>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243481" y="4061492"/>
            <a:ext cx="775612" cy="1029692"/>
          </a:xfrm>
          <a:prstGeom prst="rect">
            <a:avLst/>
          </a:prstGeom>
        </p:spPr>
      </p:pic>
      <p:sp>
        <p:nvSpPr>
          <p:cNvPr id="9" name="Title 1">
            <a:extLst>
              <a:ext uri="{FF2B5EF4-FFF2-40B4-BE49-F238E27FC236}">
                <a16:creationId xmlns:a16="http://schemas.microsoft.com/office/drawing/2014/main" id="{90672DE8-7CD2-138D-2510-1371842E5B79}"/>
              </a:ext>
            </a:extLst>
          </p:cNvPr>
          <p:cNvSpPr txBox="1">
            <a:spLocks/>
          </p:cNvSpPr>
          <p:nvPr/>
        </p:nvSpPr>
        <p:spPr>
          <a:xfrm>
            <a:off x="6586414" y="5319242"/>
            <a:ext cx="3136667" cy="1488146"/>
          </a:xfrm>
          <a:prstGeom prst="rect">
            <a:avLst/>
          </a:prstGeom>
        </p:spPr>
        <p:txBody>
          <a:bodyPr vert="horz" wrap="square" lIns="91440" tIns="45720" rIns="91440" bIns="45720" rtlCol="0" anchor="ctr" anchorCtr="0">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ctr"/>
            <a:r>
              <a:rPr lang="en-US" sz="1600" dirty="0">
                <a:ea typeface="Verdana" panose="020B0604030504040204" pitchFamily="34" charset="0"/>
                <a:cs typeface="Segoe UI" panose="020B0502040204020203" pitchFamily="34" charset="0"/>
              </a:rPr>
              <a:t>Due to their smaller size, the </a:t>
            </a:r>
            <a:r>
              <a:rPr lang="en-US" sz="1600" b="1" dirty="0">
                <a:ea typeface="Verdana" panose="020B0604030504040204" pitchFamily="34" charset="0"/>
                <a:cs typeface="Segoe UI" panose="020B0502040204020203" pitchFamily="34" charset="0"/>
              </a:rPr>
              <a:t>railroad and maritime subsectors </a:t>
            </a:r>
            <a:r>
              <a:rPr lang="en-US" sz="1600" dirty="0">
                <a:ea typeface="Verdana" panose="020B0604030504040204" pitchFamily="34" charset="0"/>
                <a:cs typeface="Segoe UI" panose="020B0502040204020203" pitchFamily="34" charset="0"/>
              </a:rPr>
              <a:t>could be particularly affected by significant portions of retiring workers</a:t>
            </a:r>
          </a:p>
        </p:txBody>
      </p:sp>
      <p:sp>
        <p:nvSpPr>
          <p:cNvPr id="10" name="Title 1">
            <a:extLst>
              <a:ext uri="{FF2B5EF4-FFF2-40B4-BE49-F238E27FC236}">
                <a16:creationId xmlns:a16="http://schemas.microsoft.com/office/drawing/2014/main" id="{20E0616B-CADF-D149-FF50-D9355D6832CA}"/>
              </a:ext>
            </a:extLst>
          </p:cNvPr>
          <p:cNvSpPr txBox="1">
            <a:spLocks/>
          </p:cNvSpPr>
          <p:nvPr/>
        </p:nvSpPr>
        <p:spPr>
          <a:xfrm>
            <a:off x="6249925" y="3169587"/>
            <a:ext cx="3910355" cy="3704983"/>
          </a:xfrm>
          <a:prstGeom prst="roundRect">
            <a:avLst/>
          </a:prstGeom>
          <a:noFill/>
          <a:ln w="57150">
            <a:solidFill>
              <a:schemeClr val="accent1"/>
            </a:solidFill>
          </a:ln>
        </p:spPr>
        <p:txBody>
          <a:bodyPr vert="horz" lIns="91440" tIns="45720" rIns="91440" bIns="45720" rtlCol="0" anchor="ctr" anchorCtr="0">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marL="55562">
              <a:spcAft>
                <a:spcPts val="500"/>
              </a:spcAft>
            </a:pPr>
            <a:endParaRPr lang="en-US" sz="1600" dirty="0">
              <a:cs typeface="Segoe UI" panose="020B0502040204020203" pitchFamily="34" charset="0"/>
            </a:endParaRPr>
          </a:p>
        </p:txBody>
      </p:sp>
      <p:sp>
        <p:nvSpPr>
          <p:cNvPr id="14" name="TextBox 13">
            <a:extLst>
              <a:ext uri="{FF2B5EF4-FFF2-40B4-BE49-F238E27FC236}">
                <a16:creationId xmlns:a16="http://schemas.microsoft.com/office/drawing/2014/main" id="{A244B07B-D83D-26EE-BDF2-5DE77901CE0D}"/>
              </a:ext>
            </a:extLst>
          </p:cNvPr>
          <p:cNvSpPr txBox="1"/>
          <p:nvPr/>
        </p:nvSpPr>
        <p:spPr>
          <a:xfrm>
            <a:off x="1347229" y="7696213"/>
            <a:ext cx="7668025" cy="200055"/>
          </a:xfrm>
          <a:prstGeom prst="rect">
            <a:avLst/>
          </a:prstGeom>
          <a:noFill/>
        </p:spPr>
        <p:txBody>
          <a:bodyPr wrap="square" rtlCol="0">
            <a:spAutoFit/>
          </a:bodyPr>
          <a:lstStyle/>
          <a:p>
            <a:r>
              <a:rPr lang="en-US" sz="700" spc="200" dirty="0">
                <a:solidFill>
                  <a:schemeClr val="bg2">
                    <a:lumMod val="50000"/>
                  </a:schemeClr>
                </a:solidFill>
                <a:latin typeface="+mj-lt"/>
                <a:cs typeface="Segoe UI" panose="020B0502040204020203" pitchFamily="34" charset="0"/>
              </a:rPr>
              <a:t>SOURCE</a:t>
            </a:r>
            <a:r>
              <a:rPr lang="en-US" sz="700" spc="200" dirty="0">
                <a:solidFill>
                  <a:schemeClr val="accent2"/>
                </a:solidFill>
                <a:latin typeface="+mj-lt"/>
                <a:cs typeface="Segoe UI" panose="020B0502040204020203" pitchFamily="34" charset="0"/>
              </a:rPr>
              <a:t> </a:t>
            </a:r>
            <a:r>
              <a:rPr lang="en-US" sz="700" dirty="0">
                <a:solidFill>
                  <a:schemeClr val="bg2">
                    <a:lumMod val="75000"/>
                  </a:schemeClr>
                </a:solidFill>
                <a:latin typeface="+mj-lt"/>
                <a:cs typeface="Segoe UI" panose="020B0502040204020203" pitchFamily="34" charset="0"/>
                <a:hlinkClick r:id="rId5"/>
              </a:rPr>
              <a:t>American Public Transportation Association</a:t>
            </a:r>
            <a:r>
              <a:rPr lang="en-US" sz="700" dirty="0">
                <a:solidFill>
                  <a:schemeClr val="bg2">
                    <a:lumMod val="75000"/>
                  </a:schemeClr>
                </a:solidFill>
                <a:latin typeface="+mj-lt"/>
                <a:cs typeface="Segoe UI" panose="020B0502040204020203" pitchFamily="34" charset="0"/>
              </a:rPr>
              <a:t>.</a:t>
            </a:r>
          </a:p>
        </p:txBody>
      </p:sp>
    </p:spTree>
    <p:extLst>
      <p:ext uri="{BB962C8B-B14F-4D97-AF65-F5344CB8AC3E}">
        <p14:creationId xmlns:p14="http://schemas.microsoft.com/office/powerpoint/2010/main" val="30089621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DD007F-C7FB-0EFA-D482-51BD1A76BA3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8C2B1E-18E4-8A2B-0E5F-87EF762293DC}"/>
              </a:ext>
            </a:extLst>
          </p:cNvPr>
          <p:cNvSpPr>
            <a:spLocks noGrp="1"/>
          </p:cNvSpPr>
          <p:nvPr>
            <p:ph type="title"/>
          </p:nvPr>
        </p:nvSpPr>
        <p:spPr/>
        <p:txBody>
          <a:bodyPr/>
          <a:lstStyle/>
          <a:p>
            <a:r>
              <a:rPr lang="en-US" sz="3200" b="1" dirty="0">
                <a:latin typeface="+mj-lt"/>
              </a:rPr>
              <a:t>Key Transportation Workforce Challenges: Recruitment, Training and Onboarding</a:t>
            </a:r>
          </a:p>
        </p:txBody>
      </p:sp>
      <p:sp>
        <p:nvSpPr>
          <p:cNvPr id="5" name="Title 1">
            <a:extLst>
              <a:ext uri="{FF2B5EF4-FFF2-40B4-BE49-F238E27FC236}">
                <a16:creationId xmlns:a16="http://schemas.microsoft.com/office/drawing/2014/main" id="{174FF04C-6D21-E729-6D21-5E7626578E1D}"/>
              </a:ext>
            </a:extLst>
          </p:cNvPr>
          <p:cNvSpPr txBox="1">
            <a:spLocks/>
          </p:cNvSpPr>
          <p:nvPr/>
        </p:nvSpPr>
        <p:spPr>
          <a:xfrm>
            <a:off x="1924818" y="2824913"/>
            <a:ext cx="3648456" cy="1970676"/>
          </a:xfrm>
          <a:prstGeom prst="roundRect">
            <a:avLst/>
          </a:prstGeom>
          <a:solidFill>
            <a:srgbClr val="D1E1F4">
              <a:alpha val="4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sz="2592">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endParaRPr lang="en-US" dirty="0"/>
          </a:p>
        </p:txBody>
      </p:sp>
      <p:sp>
        <p:nvSpPr>
          <p:cNvPr id="6" name="Title 1">
            <a:extLst>
              <a:ext uri="{FF2B5EF4-FFF2-40B4-BE49-F238E27FC236}">
                <a16:creationId xmlns:a16="http://schemas.microsoft.com/office/drawing/2014/main" id="{1DC0BDB9-276B-527A-BA5C-9099F9AB80D4}"/>
              </a:ext>
            </a:extLst>
          </p:cNvPr>
          <p:cNvSpPr txBox="1">
            <a:spLocks/>
          </p:cNvSpPr>
          <p:nvPr/>
        </p:nvSpPr>
        <p:spPr>
          <a:xfrm>
            <a:off x="1924818" y="5099161"/>
            <a:ext cx="3648456" cy="1970676"/>
          </a:xfrm>
          <a:prstGeom prst="roundRect">
            <a:avLst/>
          </a:prstGeom>
          <a:solidFill>
            <a:srgbClr val="D1E1F4">
              <a:alpha val="4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sz="2592">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endParaRPr lang="en-US" dirty="0"/>
          </a:p>
        </p:txBody>
      </p:sp>
      <p:sp>
        <p:nvSpPr>
          <p:cNvPr id="7" name="Title 1">
            <a:extLst>
              <a:ext uri="{FF2B5EF4-FFF2-40B4-BE49-F238E27FC236}">
                <a16:creationId xmlns:a16="http://schemas.microsoft.com/office/drawing/2014/main" id="{0A60F712-C45B-97D5-F4DF-7BAC0792D467}"/>
              </a:ext>
            </a:extLst>
          </p:cNvPr>
          <p:cNvSpPr txBox="1">
            <a:spLocks/>
          </p:cNvSpPr>
          <p:nvPr/>
        </p:nvSpPr>
        <p:spPr>
          <a:xfrm>
            <a:off x="6249925" y="2824912"/>
            <a:ext cx="3648603" cy="1970676"/>
          </a:xfrm>
          <a:prstGeom prst="roundRect">
            <a:avLst/>
          </a:prstGeom>
          <a:solidFill>
            <a:srgbClr val="D1E1F4">
              <a:alpha val="4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sz="2592">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endParaRPr lang="en-US" dirty="0"/>
          </a:p>
        </p:txBody>
      </p:sp>
      <p:sp>
        <p:nvSpPr>
          <p:cNvPr id="8" name="Title 1">
            <a:extLst>
              <a:ext uri="{FF2B5EF4-FFF2-40B4-BE49-F238E27FC236}">
                <a16:creationId xmlns:a16="http://schemas.microsoft.com/office/drawing/2014/main" id="{F85310E1-4DBA-2C4B-2667-D1A0C9666D79}"/>
              </a:ext>
            </a:extLst>
          </p:cNvPr>
          <p:cNvSpPr txBox="1">
            <a:spLocks/>
          </p:cNvSpPr>
          <p:nvPr/>
        </p:nvSpPr>
        <p:spPr>
          <a:xfrm>
            <a:off x="6249925" y="5099161"/>
            <a:ext cx="3648603" cy="1970676"/>
          </a:xfrm>
          <a:prstGeom prst="roundRect">
            <a:avLst/>
          </a:prstGeom>
          <a:solidFill>
            <a:srgbClr val="D1E1F4">
              <a:alpha val="4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sz="2592">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endParaRPr lang="en-US" dirty="0"/>
          </a:p>
        </p:txBody>
      </p:sp>
      <p:sp>
        <p:nvSpPr>
          <p:cNvPr id="9" name="Title 1">
            <a:extLst>
              <a:ext uri="{FF2B5EF4-FFF2-40B4-BE49-F238E27FC236}">
                <a16:creationId xmlns:a16="http://schemas.microsoft.com/office/drawing/2014/main" id="{40B30115-6A93-2AD9-ACA5-0CEB3802D83F}"/>
              </a:ext>
            </a:extLst>
          </p:cNvPr>
          <p:cNvSpPr txBox="1">
            <a:spLocks/>
          </p:cNvSpPr>
          <p:nvPr/>
        </p:nvSpPr>
        <p:spPr>
          <a:xfrm>
            <a:off x="3169566" y="3147115"/>
            <a:ext cx="2297692" cy="1410847"/>
          </a:xfrm>
          <a:prstGeom prst="roundRect">
            <a:avLst/>
          </a:prstGeom>
          <a:solidFill>
            <a:schemeClr val="bg1"/>
          </a:solidFill>
        </p:spPr>
        <p:txBody>
          <a:bodyPr vert="horz" wrap="square" lIns="91440" tIns="45720" rIns="91440" bIns="45720" rtlCol="0" anchor="ctr" anchorCtr="0">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1400" dirty="0">
                <a:ea typeface="Verdana" panose="020B0604030504040204" pitchFamily="34" charset="0"/>
                <a:cs typeface="Segoe UI" panose="020B0502040204020203" pitchFamily="34" charset="0"/>
              </a:rPr>
              <a:t>Jobs in </a:t>
            </a:r>
            <a:r>
              <a:rPr lang="en-US" sz="1400" b="1" dirty="0">
                <a:ea typeface="Verdana" panose="020B0604030504040204" pitchFamily="34" charset="0"/>
                <a:cs typeface="Segoe UI" panose="020B0502040204020203" pitchFamily="34" charset="0"/>
              </a:rPr>
              <a:t>operations and maintenance</a:t>
            </a:r>
            <a:r>
              <a:rPr lang="en-US" sz="1400" dirty="0">
                <a:ea typeface="Verdana" panose="020B0604030504040204" pitchFamily="34" charset="0"/>
                <a:cs typeface="Segoe UI" panose="020B0502040204020203" pitchFamily="34" charset="0"/>
              </a:rPr>
              <a:t> are in particularly high demand</a:t>
            </a:r>
          </a:p>
        </p:txBody>
      </p:sp>
      <p:sp>
        <p:nvSpPr>
          <p:cNvPr id="10" name="Title 1">
            <a:extLst>
              <a:ext uri="{FF2B5EF4-FFF2-40B4-BE49-F238E27FC236}">
                <a16:creationId xmlns:a16="http://schemas.microsoft.com/office/drawing/2014/main" id="{5A0D84FA-FF91-C1E7-31B8-5068359DABEC}"/>
              </a:ext>
            </a:extLst>
          </p:cNvPr>
          <p:cNvSpPr txBox="1">
            <a:spLocks/>
          </p:cNvSpPr>
          <p:nvPr/>
        </p:nvSpPr>
        <p:spPr>
          <a:xfrm>
            <a:off x="3169566" y="5421363"/>
            <a:ext cx="2297692" cy="1410847"/>
          </a:xfrm>
          <a:prstGeom prst="roundRect">
            <a:avLst/>
          </a:prstGeom>
          <a:solidFill>
            <a:schemeClr val="bg1"/>
          </a:solidFill>
        </p:spPr>
        <p:txBody>
          <a:bodyPr vert="horz" wrap="square" lIns="91440" tIns="45720" rIns="91440" bIns="45720" rtlCol="0" anchor="ctr" anchorCtr="0">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1400" b="1" dirty="0">
                <a:ea typeface="Verdana" panose="020B0604030504040204" pitchFamily="34" charset="0"/>
                <a:cs typeface="Segoe UI" panose="020B0502040204020203" pitchFamily="34" charset="0"/>
              </a:rPr>
              <a:t>Nearly 50% </a:t>
            </a:r>
            <a:r>
              <a:rPr lang="en-US" sz="1400" dirty="0">
                <a:ea typeface="Verdana" panose="020B0604030504040204" pitchFamily="34" charset="0"/>
                <a:cs typeface="Segoe UI" panose="020B0502040204020203" pitchFamily="34" charset="0"/>
              </a:rPr>
              <a:t>of transit agencies noted that </a:t>
            </a:r>
            <a:r>
              <a:rPr lang="en-US" sz="1400" b="1" dirty="0">
                <a:ea typeface="Verdana" panose="020B0604030504040204" pitchFamily="34" charset="0"/>
                <a:cs typeface="Segoe UI" panose="020B0502040204020203" pitchFamily="34" charset="0"/>
              </a:rPr>
              <a:t>drug and alcohol testing</a:t>
            </a:r>
            <a:r>
              <a:rPr lang="en-US" sz="1400" dirty="0">
                <a:ea typeface="Verdana" panose="020B0604030504040204" pitchFamily="34" charset="0"/>
                <a:cs typeface="Segoe UI" panose="020B0502040204020203" pitchFamily="34" charset="0"/>
              </a:rPr>
              <a:t> was a barrier to hiring and retention </a:t>
            </a:r>
            <a:endParaRPr lang="en-US" sz="1400" b="1" dirty="0">
              <a:ea typeface="Verdana" panose="020B0604030504040204" pitchFamily="34" charset="0"/>
              <a:cs typeface="Segoe UI" panose="020B0502040204020203" pitchFamily="34" charset="0"/>
            </a:endParaRPr>
          </a:p>
        </p:txBody>
      </p:sp>
      <p:sp>
        <p:nvSpPr>
          <p:cNvPr id="11" name="Title 1">
            <a:extLst>
              <a:ext uri="{FF2B5EF4-FFF2-40B4-BE49-F238E27FC236}">
                <a16:creationId xmlns:a16="http://schemas.microsoft.com/office/drawing/2014/main" id="{EDB6A1F3-E651-2DD8-E905-AA646748E9EA}"/>
              </a:ext>
            </a:extLst>
          </p:cNvPr>
          <p:cNvSpPr txBox="1">
            <a:spLocks/>
          </p:cNvSpPr>
          <p:nvPr/>
        </p:nvSpPr>
        <p:spPr>
          <a:xfrm>
            <a:off x="7494820" y="5244622"/>
            <a:ext cx="2297692" cy="1679754"/>
          </a:xfrm>
          <a:prstGeom prst="roundRect">
            <a:avLst/>
          </a:prstGeom>
          <a:solidFill>
            <a:schemeClr val="bg1"/>
          </a:solidFill>
        </p:spPr>
        <p:txBody>
          <a:bodyPr vert="horz" wrap="square" lIns="91440" tIns="45720" rIns="91440" bIns="45720" rtlCol="0" anchor="ctr" anchorCtr="0">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1400" b="1" dirty="0">
                <a:ea typeface="Verdana" panose="020B0604030504040204" pitchFamily="34" charset="0"/>
                <a:cs typeface="Segoe UI" panose="020B0502040204020203" pitchFamily="34" charset="0"/>
              </a:rPr>
              <a:t>The COVID-19 pandemic </a:t>
            </a:r>
            <a:r>
              <a:rPr lang="en-US" sz="1400" dirty="0">
                <a:ea typeface="Verdana" panose="020B0604030504040204" pitchFamily="34" charset="0"/>
                <a:cs typeface="Segoe UI" panose="020B0502040204020203" pitchFamily="34" charset="0"/>
              </a:rPr>
              <a:t>forced agencies to shift </a:t>
            </a:r>
            <a:r>
              <a:rPr lang="en-US" sz="1400" b="1" dirty="0">
                <a:ea typeface="Verdana" panose="020B0604030504040204" pitchFamily="34" charset="0"/>
                <a:cs typeface="Segoe UI" panose="020B0502040204020203" pitchFamily="34" charset="0"/>
              </a:rPr>
              <a:t>training and onboarding programs </a:t>
            </a:r>
            <a:r>
              <a:rPr lang="en-US" sz="1400" dirty="0">
                <a:ea typeface="Verdana" panose="020B0604030504040204" pitchFamily="34" charset="0"/>
                <a:cs typeface="Segoe UI" panose="020B0502040204020203" pitchFamily="34" charset="0"/>
              </a:rPr>
              <a:t>as well as shifted worker priorities, with </a:t>
            </a:r>
            <a:r>
              <a:rPr lang="en-US" sz="1400" b="1" dirty="0">
                <a:ea typeface="Verdana" panose="020B0604030504040204" pitchFamily="34" charset="0"/>
                <a:cs typeface="Segoe UI" panose="020B0502040204020203" pitchFamily="34" charset="0"/>
              </a:rPr>
              <a:t>more importance placed on work-life balance</a:t>
            </a:r>
          </a:p>
        </p:txBody>
      </p:sp>
      <p:sp>
        <p:nvSpPr>
          <p:cNvPr id="12" name="Title 1">
            <a:extLst>
              <a:ext uri="{FF2B5EF4-FFF2-40B4-BE49-F238E27FC236}">
                <a16:creationId xmlns:a16="http://schemas.microsoft.com/office/drawing/2014/main" id="{1EE3B41B-2D7B-B6AB-E01E-4A68F74D52F6}"/>
              </a:ext>
            </a:extLst>
          </p:cNvPr>
          <p:cNvSpPr txBox="1">
            <a:spLocks/>
          </p:cNvSpPr>
          <p:nvPr/>
        </p:nvSpPr>
        <p:spPr>
          <a:xfrm>
            <a:off x="7494820" y="3147115"/>
            <a:ext cx="2297692" cy="1410847"/>
          </a:xfrm>
          <a:prstGeom prst="roundRect">
            <a:avLst/>
          </a:prstGeom>
          <a:solidFill>
            <a:schemeClr val="bg1"/>
          </a:solidFill>
        </p:spPr>
        <p:txBody>
          <a:bodyPr vert="horz" wrap="square" lIns="91440" tIns="45720" rIns="91440" bIns="45720" rtlCol="0" anchor="ctr" anchorCtr="0">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1400" b="1" dirty="0">
                <a:ea typeface="Verdana" panose="020B0604030504040204" pitchFamily="34" charset="0"/>
                <a:cs typeface="Segoe UI" panose="020B0502040204020203" pitchFamily="34" charset="0"/>
              </a:rPr>
              <a:t>36% </a:t>
            </a:r>
            <a:r>
              <a:rPr lang="en-US" sz="1400" dirty="0">
                <a:ea typeface="Verdana" panose="020B0604030504040204" pitchFamily="34" charset="0"/>
                <a:cs typeface="Segoe UI" panose="020B0502040204020203" pitchFamily="34" charset="0"/>
              </a:rPr>
              <a:t>of transit hires </a:t>
            </a:r>
            <a:r>
              <a:rPr lang="en-US" sz="1400" b="1" dirty="0">
                <a:ea typeface="Verdana" panose="020B0604030504040204" pitchFamily="34" charset="0"/>
                <a:cs typeface="Segoe UI" panose="020B0502040204020203" pitchFamily="34" charset="0"/>
              </a:rPr>
              <a:t>leave the agency during the training and probationary period </a:t>
            </a:r>
          </a:p>
        </p:txBody>
      </p:sp>
      <p:pic>
        <p:nvPicPr>
          <p:cNvPr id="13" name="Picture 12">
            <a:extLst>
              <a:ext uri="{FF2B5EF4-FFF2-40B4-BE49-F238E27FC236}">
                <a16:creationId xmlns:a16="http://schemas.microsoft.com/office/drawing/2014/main" id="{2D5C1812-B6AE-FAF3-7025-A0CAF47DE05A}"/>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2094860" y="3338897"/>
            <a:ext cx="914400" cy="914400"/>
          </a:xfrm>
          <a:prstGeom prst="rect">
            <a:avLst/>
          </a:prstGeom>
        </p:spPr>
      </p:pic>
      <p:pic>
        <p:nvPicPr>
          <p:cNvPr id="14" name="Picture 13">
            <a:extLst>
              <a:ext uri="{FF2B5EF4-FFF2-40B4-BE49-F238E27FC236}">
                <a16:creationId xmlns:a16="http://schemas.microsoft.com/office/drawing/2014/main" id="{FF0249CF-8E73-9930-C5CB-DD7A79E86631}"/>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165652" y="5691855"/>
            <a:ext cx="822960" cy="822960"/>
          </a:xfrm>
          <a:prstGeom prst="rect">
            <a:avLst/>
          </a:prstGeom>
        </p:spPr>
      </p:pic>
      <p:pic>
        <p:nvPicPr>
          <p:cNvPr id="15" name="Picture 14">
            <a:extLst>
              <a:ext uri="{FF2B5EF4-FFF2-40B4-BE49-F238E27FC236}">
                <a16:creationId xmlns:a16="http://schemas.microsoft.com/office/drawing/2014/main" id="{ECB8296E-E2D5-02F8-F9D7-28F5E0D04F5B}"/>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a:off x="6460893" y="3441058"/>
            <a:ext cx="822960" cy="822960"/>
          </a:xfrm>
          <a:prstGeom prst="rect">
            <a:avLst/>
          </a:prstGeom>
        </p:spPr>
      </p:pic>
      <p:pic>
        <p:nvPicPr>
          <p:cNvPr id="16" name="Picture 15">
            <a:extLst>
              <a:ext uri="{FF2B5EF4-FFF2-40B4-BE49-F238E27FC236}">
                <a16:creationId xmlns:a16="http://schemas.microsoft.com/office/drawing/2014/main" id="{D8A1BBE5-B62C-D894-9311-FEEF8143F953}"/>
              </a:ext>
            </a:extLst>
          </p:cNvPr>
          <p:cNvPicPr>
            <a:picLocks noChangeAspect="1"/>
          </p:cNvPicPr>
          <p:nvPr/>
        </p:nvPicPr>
        <p:blipFill>
          <a:blip r:embed="rId9">
            <a:extLst>
              <a:ext uri="{96DAC541-7B7A-43D3-8B79-37D633B846F1}">
                <asvg:svgBlip xmlns:asvg="http://schemas.microsoft.com/office/drawing/2016/SVG/main" r:embed="rId10"/>
              </a:ext>
            </a:extLst>
          </a:blip>
          <a:srcRect/>
          <a:stretch/>
        </p:blipFill>
        <p:spPr>
          <a:xfrm>
            <a:off x="6445501" y="5666302"/>
            <a:ext cx="874065" cy="874065"/>
          </a:xfrm>
          <a:prstGeom prst="rect">
            <a:avLst/>
          </a:prstGeom>
        </p:spPr>
      </p:pic>
      <p:sp>
        <p:nvSpPr>
          <p:cNvPr id="23" name="TextBox 22">
            <a:extLst>
              <a:ext uri="{FF2B5EF4-FFF2-40B4-BE49-F238E27FC236}">
                <a16:creationId xmlns:a16="http://schemas.microsoft.com/office/drawing/2014/main" id="{04CE7021-200A-6DB6-486C-E5797FE19932}"/>
              </a:ext>
            </a:extLst>
          </p:cNvPr>
          <p:cNvSpPr txBox="1"/>
          <p:nvPr/>
        </p:nvSpPr>
        <p:spPr>
          <a:xfrm>
            <a:off x="1347229" y="7696213"/>
            <a:ext cx="7668025" cy="200055"/>
          </a:xfrm>
          <a:prstGeom prst="rect">
            <a:avLst/>
          </a:prstGeom>
          <a:noFill/>
        </p:spPr>
        <p:txBody>
          <a:bodyPr wrap="square" rtlCol="0">
            <a:spAutoFit/>
          </a:bodyPr>
          <a:lstStyle/>
          <a:p>
            <a:r>
              <a:rPr lang="en-US" sz="700" spc="200" dirty="0">
                <a:solidFill>
                  <a:schemeClr val="bg2">
                    <a:lumMod val="50000"/>
                  </a:schemeClr>
                </a:solidFill>
                <a:latin typeface="+mj-lt"/>
                <a:cs typeface="Segoe UI" panose="020B0502040204020203" pitchFamily="34" charset="0"/>
              </a:rPr>
              <a:t>SOURCE</a:t>
            </a:r>
            <a:r>
              <a:rPr lang="en-US" sz="700" spc="200" dirty="0">
                <a:solidFill>
                  <a:schemeClr val="accent2"/>
                </a:solidFill>
                <a:latin typeface="+mj-lt"/>
                <a:cs typeface="Segoe UI" panose="020B0502040204020203" pitchFamily="34" charset="0"/>
              </a:rPr>
              <a:t> </a:t>
            </a:r>
            <a:r>
              <a:rPr lang="en-US" sz="700" dirty="0">
                <a:solidFill>
                  <a:schemeClr val="bg2">
                    <a:lumMod val="75000"/>
                  </a:schemeClr>
                </a:solidFill>
                <a:latin typeface="+mj-lt"/>
                <a:cs typeface="Segoe UI" panose="020B0502040204020203" pitchFamily="34" charset="0"/>
                <a:hlinkClick r:id="rId11"/>
              </a:rPr>
              <a:t>American Public Transportation Association</a:t>
            </a:r>
            <a:r>
              <a:rPr lang="en-US" sz="700" dirty="0">
                <a:solidFill>
                  <a:schemeClr val="bg2">
                    <a:lumMod val="75000"/>
                  </a:schemeClr>
                </a:solidFill>
                <a:latin typeface="+mj-lt"/>
                <a:cs typeface="Segoe UI" panose="020B0502040204020203" pitchFamily="34" charset="0"/>
              </a:rPr>
              <a:t>.</a:t>
            </a:r>
          </a:p>
        </p:txBody>
      </p:sp>
    </p:spTree>
    <p:extLst>
      <p:ext uri="{BB962C8B-B14F-4D97-AF65-F5344CB8AC3E}">
        <p14:creationId xmlns:p14="http://schemas.microsoft.com/office/powerpoint/2010/main" val="3992664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563A31-2826-E24C-E1A0-73748DCB4DC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C3E995-A560-052E-0E4B-64CCA4802D3B}"/>
              </a:ext>
            </a:extLst>
          </p:cNvPr>
          <p:cNvSpPr>
            <a:spLocks noGrp="1"/>
          </p:cNvSpPr>
          <p:nvPr>
            <p:ph type="title"/>
          </p:nvPr>
        </p:nvSpPr>
        <p:spPr/>
        <p:txBody>
          <a:bodyPr/>
          <a:lstStyle/>
          <a:p>
            <a:r>
              <a:rPr lang="en-US" sz="3200" b="1" dirty="0">
                <a:latin typeface="+mj-lt"/>
              </a:rPr>
              <a:t>Key Transportation Workforce Challenges: Career Pathways</a:t>
            </a:r>
          </a:p>
        </p:txBody>
      </p:sp>
      <p:sp>
        <p:nvSpPr>
          <p:cNvPr id="3" name="Title 1">
            <a:extLst>
              <a:ext uri="{FF2B5EF4-FFF2-40B4-BE49-F238E27FC236}">
                <a16:creationId xmlns:a16="http://schemas.microsoft.com/office/drawing/2014/main" id="{33787D60-D52B-7667-4CBC-AA6B79459A3C}"/>
              </a:ext>
            </a:extLst>
          </p:cNvPr>
          <p:cNvSpPr txBox="1">
            <a:spLocks/>
          </p:cNvSpPr>
          <p:nvPr/>
        </p:nvSpPr>
        <p:spPr>
          <a:xfrm>
            <a:off x="6258137" y="6093417"/>
            <a:ext cx="3585757" cy="985166"/>
          </a:xfrm>
          <a:prstGeom prst="roundRect">
            <a:avLst/>
          </a:prstGeom>
          <a:solidFill>
            <a:schemeClr val="accent2"/>
          </a:solidFill>
          <a:ln w="57150">
            <a:solidFill>
              <a:schemeClr val="accent2"/>
            </a:solidFill>
          </a:ln>
        </p:spPr>
        <p:txBody>
          <a:bodyPr vert="horz" lIns="91440" tIns="45720" rIns="91440" bIns="45720" rtlCol="0" anchor="ctr" anchorCtr="0">
            <a:noAutofit/>
          </a:bodyPr>
          <a:lstStyle>
            <a:defPPr>
              <a:defRPr lang="en-US"/>
            </a:defPPr>
            <a:lvl1pPr defTabSz="914400">
              <a:lnSpc>
                <a:spcPct val="90000"/>
              </a:lnSpc>
              <a:spcBef>
                <a:spcPct val="0"/>
              </a:spcBef>
              <a:spcAft>
                <a:spcPts val="500"/>
              </a:spcAft>
              <a:buNone/>
              <a:defRPr sz="1400">
                <a:latin typeface="Segoe UI" panose="020B0502040204020203" pitchFamily="34" charset="0"/>
                <a:ea typeface="+mj-ea"/>
                <a:cs typeface="Segoe UI" panose="020B0502040204020203" pitchFamily="34" charset="0"/>
              </a:defRPr>
            </a:lvl1pPr>
          </a:lstStyle>
          <a:p>
            <a:endParaRPr lang="en-US" dirty="0"/>
          </a:p>
        </p:txBody>
      </p:sp>
      <p:sp>
        <p:nvSpPr>
          <p:cNvPr id="4" name="Title 1">
            <a:extLst>
              <a:ext uri="{FF2B5EF4-FFF2-40B4-BE49-F238E27FC236}">
                <a16:creationId xmlns:a16="http://schemas.microsoft.com/office/drawing/2014/main" id="{CB18F528-0276-5AFD-5CCA-DD79605BC2DD}"/>
              </a:ext>
            </a:extLst>
          </p:cNvPr>
          <p:cNvSpPr txBox="1">
            <a:spLocks/>
          </p:cNvSpPr>
          <p:nvPr/>
        </p:nvSpPr>
        <p:spPr>
          <a:xfrm>
            <a:off x="6252216" y="4940390"/>
            <a:ext cx="3581432" cy="980745"/>
          </a:xfrm>
          <a:prstGeom prst="roundRect">
            <a:avLst/>
          </a:prstGeom>
          <a:solidFill>
            <a:schemeClr val="accent2"/>
          </a:solidFill>
          <a:ln w="57150">
            <a:solidFill>
              <a:schemeClr val="accent2"/>
            </a:solidFill>
          </a:ln>
        </p:spPr>
        <p:txBody>
          <a:bodyPr vert="horz" lIns="91440" tIns="45720" rIns="91440" bIns="45720" rtlCol="0" anchor="ctr" anchorCtr="0">
            <a:noAutofit/>
          </a:bodyPr>
          <a:lstStyle>
            <a:defPPr>
              <a:defRPr lang="en-US"/>
            </a:defPPr>
            <a:lvl1pPr defTabSz="914400">
              <a:lnSpc>
                <a:spcPct val="90000"/>
              </a:lnSpc>
              <a:spcBef>
                <a:spcPct val="0"/>
              </a:spcBef>
              <a:spcAft>
                <a:spcPts val="500"/>
              </a:spcAft>
              <a:buNone/>
              <a:defRPr sz="1400">
                <a:latin typeface="Segoe UI" panose="020B0502040204020203" pitchFamily="34" charset="0"/>
                <a:ea typeface="+mj-ea"/>
                <a:cs typeface="Segoe UI" panose="020B0502040204020203" pitchFamily="34" charset="0"/>
              </a:defRPr>
            </a:lvl1pPr>
          </a:lstStyle>
          <a:p>
            <a:endParaRPr lang="en-US" dirty="0"/>
          </a:p>
        </p:txBody>
      </p:sp>
      <p:sp>
        <p:nvSpPr>
          <p:cNvPr id="5" name="Title 1">
            <a:extLst>
              <a:ext uri="{FF2B5EF4-FFF2-40B4-BE49-F238E27FC236}">
                <a16:creationId xmlns:a16="http://schemas.microsoft.com/office/drawing/2014/main" id="{D7B7560D-F0F4-B873-FA0C-8CD66C525840}"/>
              </a:ext>
            </a:extLst>
          </p:cNvPr>
          <p:cNvSpPr txBox="1">
            <a:spLocks/>
          </p:cNvSpPr>
          <p:nvPr/>
        </p:nvSpPr>
        <p:spPr>
          <a:xfrm>
            <a:off x="6256541" y="3784543"/>
            <a:ext cx="3581432" cy="983566"/>
          </a:xfrm>
          <a:prstGeom prst="roundRect">
            <a:avLst/>
          </a:prstGeom>
          <a:solidFill>
            <a:schemeClr val="accent2"/>
          </a:solidFill>
          <a:ln w="57150">
            <a:solidFill>
              <a:schemeClr val="accent2"/>
            </a:solidFill>
          </a:ln>
        </p:spPr>
        <p:txBody>
          <a:bodyPr vert="horz" lIns="91440" tIns="45720" rIns="91440" bIns="45720" rtlCol="0" anchor="ctr" anchorCtr="0">
            <a:noAutofit/>
          </a:bodyPr>
          <a:lstStyle>
            <a:defPPr>
              <a:defRPr lang="en-US"/>
            </a:defPPr>
            <a:lvl1pPr defTabSz="914400">
              <a:lnSpc>
                <a:spcPct val="90000"/>
              </a:lnSpc>
              <a:spcBef>
                <a:spcPct val="0"/>
              </a:spcBef>
              <a:spcAft>
                <a:spcPts val="500"/>
              </a:spcAft>
              <a:buNone/>
              <a:defRPr sz="1400">
                <a:latin typeface="Segoe UI" panose="020B0502040204020203" pitchFamily="34" charset="0"/>
                <a:ea typeface="+mj-ea"/>
                <a:cs typeface="Segoe UI" panose="020B0502040204020203" pitchFamily="34" charset="0"/>
              </a:defRPr>
            </a:lvl1pPr>
          </a:lstStyle>
          <a:p>
            <a:endParaRPr lang="en-US" dirty="0"/>
          </a:p>
        </p:txBody>
      </p:sp>
      <p:sp>
        <p:nvSpPr>
          <p:cNvPr id="6" name="Title 1">
            <a:extLst>
              <a:ext uri="{FF2B5EF4-FFF2-40B4-BE49-F238E27FC236}">
                <a16:creationId xmlns:a16="http://schemas.microsoft.com/office/drawing/2014/main" id="{8F6F9F7D-3FC0-C8C2-48B5-C9171CBE5F75}"/>
              </a:ext>
            </a:extLst>
          </p:cNvPr>
          <p:cNvSpPr txBox="1">
            <a:spLocks/>
          </p:cNvSpPr>
          <p:nvPr/>
        </p:nvSpPr>
        <p:spPr>
          <a:xfrm>
            <a:off x="2126890" y="3782943"/>
            <a:ext cx="3585757" cy="985166"/>
          </a:xfrm>
          <a:prstGeom prst="roundRect">
            <a:avLst/>
          </a:prstGeom>
          <a:solidFill>
            <a:schemeClr val="accent2"/>
          </a:solidFill>
          <a:ln w="57150">
            <a:solidFill>
              <a:schemeClr val="accent2"/>
            </a:solidFill>
          </a:ln>
        </p:spPr>
        <p:txBody>
          <a:bodyPr vert="horz" lIns="91440" tIns="45720" rIns="91440" bIns="45720" rtlCol="0" anchor="ctr" anchorCtr="0">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spcAft>
                <a:spcPts val="500"/>
              </a:spcAft>
            </a:pPr>
            <a:endParaRPr lang="en-US" sz="1400" dirty="0">
              <a:latin typeface="Segoe UI" panose="020B0502040204020203" pitchFamily="34" charset="0"/>
              <a:cs typeface="Segoe UI" panose="020B0502040204020203" pitchFamily="34" charset="0"/>
            </a:endParaRPr>
          </a:p>
        </p:txBody>
      </p:sp>
      <p:sp>
        <p:nvSpPr>
          <p:cNvPr id="7" name="Title 1">
            <a:extLst>
              <a:ext uri="{FF2B5EF4-FFF2-40B4-BE49-F238E27FC236}">
                <a16:creationId xmlns:a16="http://schemas.microsoft.com/office/drawing/2014/main" id="{4A380F02-BDC9-955C-B05A-C116CAFC4E4A}"/>
              </a:ext>
            </a:extLst>
          </p:cNvPr>
          <p:cNvSpPr txBox="1">
            <a:spLocks/>
          </p:cNvSpPr>
          <p:nvPr/>
        </p:nvSpPr>
        <p:spPr>
          <a:xfrm>
            <a:off x="2126085" y="4937668"/>
            <a:ext cx="3585757" cy="985166"/>
          </a:xfrm>
          <a:prstGeom prst="roundRect">
            <a:avLst/>
          </a:prstGeom>
          <a:solidFill>
            <a:schemeClr val="accent2"/>
          </a:solidFill>
          <a:ln w="57150">
            <a:solidFill>
              <a:schemeClr val="accent2"/>
            </a:solidFill>
          </a:ln>
        </p:spPr>
        <p:txBody>
          <a:bodyPr vert="horz" lIns="91440" tIns="45720" rIns="91440" bIns="45720" rtlCol="0" anchor="ctr" anchorCtr="0">
            <a:noAutofit/>
          </a:bodyPr>
          <a:lstStyle>
            <a:defPPr>
              <a:defRPr lang="en-US"/>
            </a:defPPr>
            <a:lvl1pPr defTabSz="914400">
              <a:lnSpc>
                <a:spcPct val="90000"/>
              </a:lnSpc>
              <a:spcBef>
                <a:spcPct val="0"/>
              </a:spcBef>
              <a:spcAft>
                <a:spcPts val="500"/>
              </a:spcAft>
              <a:buNone/>
              <a:defRPr sz="1400">
                <a:latin typeface="Segoe UI" panose="020B0502040204020203" pitchFamily="34" charset="0"/>
                <a:ea typeface="+mj-ea"/>
                <a:cs typeface="Segoe UI" panose="020B0502040204020203" pitchFamily="34" charset="0"/>
              </a:defRPr>
            </a:lvl1pPr>
          </a:lstStyle>
          <a:p>
            <a:endParaRPr lang="en-US" dirty="0"/>
          </a:p>
        </p:txBody>
      </p:sp>
      <p:sp>
        <p:nvSpPr>
          <p:cNvPr id="8" name="Title 1">
            <a:extLst>
              <a:ext uri="{FF2B5EF4-FFF2-40B4-BE49-F238E27FC236}">
                <a16:creationId xmlns:a16="http://schemas.microsoft.com/office/drawing/2014/main" id="{B023990D-32FA-25C5-3611-F2BB66DF9D6E}"/>
              </a:ext>
            </a:extLst>
          </p:cNvPr>
          <p:cNvSpPr txBox="1">
            <a:spLocks/>
          </p:cNvSpPr>
          <p:nvPr/>
        </p:nvSpPr>
        <p:spPr>
          <a:xfrm>
            <a:off x="2126890" y="6092394"/>
            <a:ext cx="3585757" cy="985166"/>
          </a:xfrm>
          <a:prstGeom prst="roundRect">
            <a:avLst/>
          </a:prstGeom>
          <a:solidFill>
            <a:schemeClr val="accent2"/>
          </a:solidFill>
          <a:ln w="57150">
            <a:solidFill>
              <a:schemeClr val="accent2"/>
            </a:solidFill>
          </a:ln>
        </p:spPr>
        <p:txBody>
          <a:bodyPr vert="horz" lIns="91440" tIns="45720" rIns="91440" bIns="45720" rtlCol="0" anchor="ctr" anchorCtr="0">
            <a:noAutofit/>
          </a:bodyPr>
          <a:lstStyle>
            <a:defPPr>
              <a:defRPr lang="en-US"/>
            </a:defPPr>
            <a:lvl1pPr defTabSz="914400">
              <a:lnSpc>
                <a:spcPct val="90000"/>
              </a:lnSpc>
              <a:spcBef>
                <a:spcPct val="0"/>
              </a:spcBef>
              <a:spcAft>
                <a:spcPts val="500"/>
              </a:spcAft>
              <a:buNone/>
              <a:defRPr sz="1400">
                <a:latin typeface="Segoe UI" panose="020B0502040204020203" pitchFamily="34" charset="0"/>
                <a:ea typeface="+mj-ea"/>
                <a:cs typeface="Segoe UI" panose="020B0502040204020203" pitchFamily="34" charset="0"/>
              </a:defRPr>
            </a:lvl1pPr>
          </a:lstStyle>
          <a:p>
            <a:endParaRPr lang="en-US" dirty="0"/>
          </a:p>
        </p:txBody>
      </p:sp>
      <p:sp>
        <p:nvSpPr>
          <p:cNvPr id="12" name="Title 1">
            <a:extLst>
              <a:ext uri="{FF2B5EF4-FFF2-40B4-BE49-F238E27FC236}">
                <a16:creationId xmlns:a16="http://schemas.microsoft.com/office/drawing/2014/main" id="{9ECE62F3-BAC4-049E-F14A-E7D32CDC95D9}"/>
              </a:ext>
            </a:extLst>
          </p:cNvPr>
          <p:cNvSpPr txBox="1">
            <a:spLocks/>
          </p:cNvSpPr>
          <p:nvPr/>
        </p:nvSpPr>
        <p:spPr>
          <a:xfrm>
            <a:off x="2090685" y="3856287"/>
            <a:ext cx="466034" cy="301310"/>
          </a:xfrm>
          <a:prstGeom prst="rect">
            <a:avLst/>
          </a:prstGeom>
        </p:spPr>
        <p:txBody>
          <a:bodyPr vert="horz" lIns="91440" tIns="45720" rIns="91440" bIns="45720" rtlCol="0" anchor="ctr" anchorCtr="0">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ctr"/>
            <a:r>
              <a:rPr lang="en-US" sz="2500" b="1" dirty="0">
                <a:solidFill>
                  <a:srgbClr val="002855"/>
                </a:solidFill>
                <a:latin typeface="Segoe UI" panose="020B0502040204020203" pitchFamily="34" charset="0"/>
                <a:cs typeface="Segoe UI" panose="020B0502040204020203" pitchFamily="34" charset="0"/>
              </a:rPr>
              <a:t>1</a:t>
            </a:r>
          </a:p>
        </p:txBody>
      </p:sp>
      <p:sp>
        <p:nvSpPr>
          <p:cNvPr id="13" name="Title 1">
            <a:extLst>
              <a:ext uri="{FF2B5EF4-FFF2-40B4-BE49-F238E27FC236}">
                <a16:creationId xmlns:a16="http://schemas.microsoft.com/office/drawing/2014/main" id="{9A9F7803-1E67-FB77-BEFE-632C083D4C64}"/>
              </a:ext>
            </a:extLst>
          </p:cNvPr>
          <p:cNvSpPr txBox="1">
            <a:spLocks/>
          </p:cNvSpPr>
          <p:nvPr/>
        </p:nvSpPr>
        <p:spPr>
          <a:xfrm>
            <a:off x="3764543" y="3991459"/>
            <a:ext cx="1901182" cy="575046"/>
          </a:xfrm>
          <a:prstGeom prst="rect">
            <a:avLst/>
          </a:prstGeom>
          <a:noFill/>
        </p:spPr>
        <p:txBody>
          <a:bodyPr vert="horz" wrap="square" lIns="91440" tIns="45720" rIns="91440" bIns="45720" rtlCol="0" anchor="ctr" anchorCtr="0">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1400" b="1" dirty="0">
                <a:latin typeface="Segoe UI" panose="020B0502040204020203" pitchFamily="34" charset="0"/>
                <a:ea typeface="Verdana" panose="020B0604030504040204" pitchFamily="34" charset="0"/>
                <a:cs typeface="Segoe UI" panose="020B0502040204020203" pitchFamily="34" charset="0"/>
              </a:rPr>
              <a:t>Cross-agency partnerships and role clarity</a:t>
            </a:r>
          </a:p>
        </p:txBody>
      </p:sp>
      <p:sp>
        <p:nvSpPr>
          <p:cNvPr id="14" name="Title 1">
            <a:extLst>
              <a:ext uri="{FF2B5EF4-FFF2-40B4-BE49-F238E27FC236}">
                <a16:creationId xmlns:a16="http://schemas.microsoft.com/office/drawing/2014/main" id="{8C7DEB9B-28B4-A845-29F2-BFB9F0585964}"/>
              </a:ext>
            </a:extLst>
          </p:cNvPr>
          <p:cNvSpPr txBox="1">
            <a:spLocks/>
          </p:cNvSpPr>
          <p:nvPr/>
        </p:nvSpPr>
        <p:spPr>
          <a:xfrm>
            <a:off x="2086777" y="5002881"/>
            <a:ext cx="466034" cy="301310"/>
          </a:xfrm>
          <a:prstGeom prst="rect">
            <a:avLst/>
          </a:prstGeom>
        </p:spPr>
        <p:txBody>
          <a:bodyPr vert="horz" lIns="91440" tIns="45720" rIns="91440" bIns="45720" rtlCol="0" anchor="ctr" anchorCtr="0">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ctr"/>
            <a:r>
              <a:rPr lang="en-US" sz="2500" b="1" dirty="0">
                <a:solidFill>
                  <a:srgbClr val="002855"/>
                </a:solidFill>
                <a:latin typeface="Segoe UI" panose="020B0502040204020203" pitchFamily="34" charset="0"/>
                <a:cs typeface="Segoe UI" panose="020B0502040204020203" pitchFamily="34" charset="0"/>
              </a:rPr>
              <a:t>2</a:t>
            </a:r>
          </a:p>
        </p:txBody>
      </p:sp>
      <p:sp>
        <p:nvSpPr>
          <p:cNvPr id="15" name="Title 1">
            <a:extLst>
              <a:ext uri="{FF2B5EF4-FFF2-40B4-BE49-F238E27FC236}">
                <a16:creationId xmlns:a16="http://schemas.microsoft.com/office/drawing/2014/main" id="{BE20A215-FC8C-02A6-C0A4-0E8D256ED73A}"/>
              </a:ext>
            </a:extLst>
          </p:cNvPr>
          <p:cNvSpPr txBox="1">
            <a:spLocks/>
          </p:cNvSpPr>
          <p:nvPr/>
        </p:nvSpPr>
        <p:spPr>
          <a:xfrm>
            <a:off x="3764543" y="5146758"/>
            <a:ext cx="1896856" cy="575046"/>
          </a:xfrm>
          <a:prstGeom prst="rect">
            <a:avLst/>
          </a:prstGeom>
          <a:noFill/>
        </p:spPr>
        <p:txBody>
          <a:bodyPr vert="horz" wrap="square" lIns="91440" tIns="45720" rIns="91440" bIns="45720" rtlCol="0" anchor="ctr" anchorCtr="0">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1400" b="1" dirty="0">
                <a:latin typeface="Segoe UI" panose="020B0502040204020203" pitchFamily="34" charset="0"/>
                <a:ea typeface="Verdana" panose="020B0604030504040204" pitchFamily="34" charset="0"/>
                <a:cs typeface="Segoe UI" panose="020B0502040204020203" pitchFamily="34" charset="0"/>
              </a:rPr>
              <a:t>Employer engagement</a:t>
            </a:r>
          </a:p>
        </p:txBody>
      </p:sp>
      <p:sp>
        <p:nvSpPr>
          <p:cNvPr id="16" name="Title 1">
            <a:extLst>
              <a:ext uri="{FF2B5EF4-FFF2-40B4-BE49-F238E27FC236}">
                <a16:creationId xmlns:a16="http://schemas.microsoft.com/office/drawing/2014/main" id="{51985420-D57D-4C36-7E0A-25B6AE35790F}"/>
              </a:ext>
            </a:extLst>
          </p:cNvPr>
          <p:cNvSpPr txBox="1">
            <a:spLocks/>
          </p:cNvSpPr>
          <p:nvPr/>
        </p:nvSpPr>
        <p:spPr>
          <a:xfrm>
            <a:off x="2086778" y="6167486"/>
            <a:ext cx="466034" cy="301310"/>
          </a:xfrm>
          <a:prstGeom prst="rect">
            <a:avLst/>
          </a:prstGeom>
        </p:spPr>
        <p:txBody>
          <a:bodyPr vert="horz" lIns="91440" tIns="45720" rIns="91440" bIns="45720" rtlCol="0" anchor="ctr" anchorCtr="0">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ctr"/>
            <a:r>
              <a:rPr lang="en-US" sz="2500" b="1" dirty="0">
                <a:solidFill>
                  <a:srgbClr val="002855"/>
                </a:solidFill>
                <a:latin typeface="Segoe UI" panose="020B0502040204020203" pitchFamily="34" charset="0"/>
                <a:cs typeface="Segoe UI" panose="020B0502040204020203" pitchFamily="34" charset="0"/>
              </a:rPr>
              <a:t>3</a:t>
            </a:r>
          </a:p>
        </p:txBody>
      </p:sp>
      <p:sp>
        <p:nvSpPr>
          <p:cNvPr id="17" name="Title 1">
            <a:extLst>
              <a:ext uri="{FF2B5EF4-FFF2-40B4-BE49-F238E27FC236}">
                <a16:creationId xmlns:a16="http://schemas.microsoft.com/office/drawing/2014/main" id="{C4D735D2-2201-C9BB-A2A7-F05617A5755C}"/>
              </a:ext>
            </a:extLst>
          </p:cNvPr>
          <p:cNvSpPr txBox="1">
            <a:spLocks/>
          </p:cNvSpPr>
          <p:nvPr/>
        </p:nvSpPr>
        <p:spPr>
          <a:xfrm>
            <a:off x="3764543" y="6272309"/>
            <a:ext cx="1896856" cy="575046"/>
          </a:xfrm>
          <a:prstGeom prst="rect">
            <a:avLst/>
          </a:prstGeom>
          <a:noFill/>
        </p:spPr>
        <p:txBody>
          <a:bodyPr vert="horz" wrap="square" lIns="91440" tIns="45720" rIns="91440" bIns="45720" rtlCol="0" anchor="ctr" anchorCtr="0">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1400" b="1" dirty="0">
                <a:latin typeface="Segoe UI" panose="020B0502040204020203" pitchFamily="34" charset="0"/>
                <a:ea typeface="Verdana" panose="020B0604030504040204" pitchFamily="34" charset="0"/>
                <a:cs typeface="Segoe UI" panose="020B0502040204020203" pitchFamily="34" charset="0"/>
              </a:rPr>
              <a:t>Education and training</a:t>
            </a:r>
          </a:p>
        </p:txBody>
      </p:sp>
      <p:sp>
        <p:nvSpPr>
          <p:cNvPr id="18" name="Title 1">
            <a:extLst>
              <a:ext uri="{FF2B5EF4-FFF2-40B4-BE49-F238E27FC236}">
                <a16:creationId xmlns:a16="http://schemas.microsoft.com/office/drawing/2014/main" id="{66104425-094E-808D-46B0-EF8B51802834}"/>
              </a:ext>
            </a:extLst>
          </p:cNvPr>
          <p:cNvSpPr txBox="1">
            <a:spLocks/>
          </p:cNvSpPr>
          <p:nvPr/>
        </p:nvSpPr>
        <p:spPr>
          <a:xfrm>
            <a:off x="6200711" y="3845349"/>
            <a:ext cx="466034" cy="301310"/>
          </a:xfrm>
          <a:prstGeom prst="rect">
            <a:avLst/>
          </a:prstGeom>
        </p:spPr>
        <p:txBody>
          <a:bodyPr vert="horz" lIns="91440" tIns="45720" rIns="91440" bIns="45720" rtlCol="0" anchor="ctr" anchorCtr="0">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ctr"/>
            <a:r>
              <a:rPr lang="en-US" sz="2500" b="1" dirty="0">
                <a:solidFill>
                  <a:srgbClr val="002855"/>
                </a:solidFill>
                <a:latin typeface="Segoe UI" panose="020B0502040204020203" pitchFamily="34" charset="0"/>
                <a:cs typeface="Segoe UI" panose="020B0502040204020203" pitchFamily="34" charset="0"/>
              </a:rPr>
              <a:t>4</a:t>
            </a:r>
          </a:p>
        </p:txBody>
      </p:sp>
      <p:sp>
        <p:nvSpPr>
          <p:cNvPr id="19" name="Title 1">
            <a:extLst>
              <a:ext uri="{FF2B5EF4-FFF2-40B4-BE49-F238E27FC236}">
                <a16:creationId xmlns:a16="http://schemas.microsoft.com/office/drawing/2014/main" id="{B24B06B5-4FB7-ABF2-A160-B064640FDB78}"/>
              </a:ext>
            </a:extLst>
          </p:cNvPr>
          <p:cNvSpPr txBox="1">
            <a:spLocks/>
          </p:cNvSpPr>
          <p:nvPr/>
        </p:nvSpPr>
        <p:spPr>
          <a:xfrm>
            <a:off x="7956147" y="3950530"/>
            <a:ext cx="1805994" cy="575046"/>
          </a:xfrm>
          <a:prstGeom prst="rect">
            <a:avLst/>
          </a:prstGeom>
          <a:noFill/>
        </p:spPr>
        <p:txBody>
          <a:bodyPr vert="horz" wrap="square" lIns="91440" tIns="45720" rIns="91440" bIns="45720" rtlCol="0" anchor="ctr" anchorCtr="0">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1400" b="1" dirty="0">
                <a:latin typeface="Segoe UI" panose="020B0502040204020203" pitchFamily="34" charset="0"/>
                <a:ea typeface="Verdana" panose="020B0604030504040204" pitchFamily="34" charset="0"/>
                <a:cs typeface="Segoe UI" panose="020B0502040204020203" pitchFamily="34" charset="0"/>
              </a:rPr>
              <a:t>Identifying funding needs</a:t>
            </a:r>
          </a:p>
        </p:txBody>
      </p:sp>
      <p:sp>
        <p:nvSpPr>
          <p:cNvPr id="20" name="Title 1">
            <a:extLst>
              <a:ext uri="{FF2B5EF4-FFF2-40B4-BE49-F238E27FC236}">
                <a16:creationId xmlns:a16="http://schemas.microsoft.com/office/drawing/2014/main" id="{6DCD2D42-EE90-3508-2717-D9AAF9E948EE}"/>
              </a:ext>
            </a:extLst>
          </p:cNvPr>
          <p:cNvSpPr txBox="1">
            <a:spLocks/>
          </p:cNvSpPr>
          <p:nvPr/>
        </p:nvSpPr>
        <p:spPr>
          <a:xfrm>
            <a:off x="6200711" y="5024553"/>
            <a:ext cx="466034" cy="301310"/>
          </a:xfrm>
          <a:prstGeom prst="rect">
            <a:avLst/>
          </a:prstGeom>
        </p:spPr>
        <p:txBody>
          <a:bodyPr vert="horz" lIns="91440" tIns="45720" rIns="91440" bIns="45720" rtlCol="0" anchor="ctr" anchorCtr="0">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ctr"/>
            <a:r>
              <a:rPr lang="en-US" sz="2500" b="1" dirty="0">
                <a:solidFill>
                  <a:srgbClr val="002855"/>
                </a:solidFill>
                <a:latin typeface="Segoe UI" panose="020B0502040204020203" pitchFamily="34" charset="0"/>
                <a:cs typeface="Segoe UI" panose="020B0502040204020203" pitchFamily="34" charset="0"/>
              </a:rPr>
              <a:t>5</a:t>
            </a:r>
          </a:p>
        </p:txBody>
      </p:sp>
      <p:sp>
        <p:nvSpPr>
          <p:cNvPr id="21" name="Title 1">
            <a:extLst>
              <a:ext uri="{FF2B5EF4-FFF2-40B4-BE49-F238E27FC236}">
                <a16:creationId xmlns:a16="http://schemas.microsoft.com/office/drawing/2014/main" id="{DC623131-E399-1596-CA9D-B3276391011E}"/>
              </a:ext>
            </a:extLst>
          </p:cNvPr>
          <p:cNvSpPr txBox="1">
            <a:spLocks/>
          </p:cNvSpPr>
          <p:nvPr/>
        </p:nvSpPr>
        <p:spPr>
          <a:xfrm>
            <a:off x="7956145" y="5150104"/>
            <a:ext cx="2513657" cy="575046"/>
          </a:xfrm>
          <a:prstGeom prst="rect">
            <a:avLst/>
          </a:prstGeom>
          <a:noFill/>
        </p:spPr>
        <p:txBody>
          <a:bodyPr vert="horz" wrap="square" lIns="91440" tIns="45720" rIns="91440" bIns="45720" rtlCol="0" anchor="ctr" anchorCtr="0">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1400" b="1" dirty="0">
                <a:latin typeface="Segoe UI" panose="020B0502040204020203" pitchFamily="34" charset="0"/>
                <a:ea typeface="Verdana" panose="020B0604030504040204" pitchFamily="34" charset="0"/>
                <a:cs typeface="Segoe UI" panose="020B0502040204020203" pitchFamily="34" charset="0"/>
              </a:rPr>
              <a:t>Policy and program alignment</a:t>
            </a:r>
          </a:p>
        </p:txBody>
      </p:sp>
      <p:sp>
        <p:nvSpPr>
          <p:cNvPr id="22" name="Title 1">
            <a:extLst>
              <a:ext uri="{FF2B5EF4-FFF2-40B4-BE49-F238E27FC236}">
                <a16:creationId xmlns:a16="http://schemas.microsoft.com/office/drawing/2014/main" id="{57A55B4F-30C9-2E1A-422A-F3F6C6625824}"/>
              </a:ext>
            </a:extLst>
          </p:cNvPr>
          <p:cNvSpPr txBox="1">
            <a:spLocks/>
          </p:cNvSpPr>
          <p:nvPr/>
        </p:nvSpPr>
        <p:spPr>
          <a:xfrm>
            <a:off x="6240821" y="6145874"/>
            <a:ext cx="466034" cy="301310"/>
          </a:xfrm>
          <a:prstGeom prst="rect">
            <a:avLst/>
          </a:prstGeom>
        </p:spPr>
        <p:txBody>
          <a:bodyPr vert="horz" lIns="91440" tIns="45720" rIns="91440" bIns="45720" rtlCol="0" anchor="ctr" anchorCtr="0">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ctr"/>
            <a:r>
              <a:rPr lang="en-US" sz="2500" b="1" dirty="0">
                <a:solidFill>
                  <a:srgbClr val="002855"/>
                </a:solidFill>
                <a:latin typeface="Segoe UI" panose="020B0502040204020203" pitchFamily="34" charset="0"/>
                <a:cs typeface="Segoe UI" panose="020B0502040204020203" pitchFamily="34" charset="0"/>
              </a:rPr>
              <a:t>6</a:t>
            </a:r>
          </a:p>
        </p:txBody>
      </p:sp>
      <p:sp>
        <p:nvSpPr>
          <p:cNvPr id="23" name="Title 1">
            <a:extLst>
              <a:ext uri="{FF2B5EF4-FFF2-40B4-BE49-F238E27FC236}">
                <a16:creationId xmlns:a16="http://schemas.microsoft.com/office/drawing/2014/main" id="{2E5F09FD-2C0B-FD90-BF26-E12090FA6B9C}"/>
              </a:ext>
            </a:extLst>
          </p:cNvPr>
          <p:cNvSpPr txBox="1">
            <a:spLocks/>
          </p:cNvSpPr>
          <p:nvPr/>
        </p:nvSpPr>
        <p:spPr>
          <a:xfrm>
            <a:off x="7986432" y="6303655"/>
            <a:ext cx="2028884" cy="575046"/>
          </a:xfrm>
          <a:prstGeom prst="rect">
            <a:avLst/>
          </a:prstGeom>
          <a:noFill/>
        </p:spPr>
        <p:txBody>
          <a:bodyPr vert="horz" wrap="square" lIns="91440" tIns="45720" rIns="91440" bIns="45720" rtlCol="0" anchor="ctr" anchorCtr="0">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1400" b="1" dirty="0">
                <a:latin typeface="Segoe UI" panose="020B0502040204020203" pitchFamily="34" charset="0"/>
                <a:ea typeface="Verdana" panose="020B0604030504040204" pitchFamily="34" charset="0"/>
                <a:cs typeface="Segoe UI" panose="020B0502040204020203" pitchFamily="34" charset="0"/>
              </a:rPr>
              <a:t>Measurement of change and performance</a:t>
            </a:r>
          </a:p>
        </p:txBody>
      </p:sp>
      <p:sp>
        <p:nvSpPr>
          <p:cNvPr id="24" name="Title 1">
            <a:extLst>
              <a:ext uri="{FF2B5EF4-FFF2-40B4-BE49-F238E27FC236}">
                <a16:creationId xmlns:a16="http://schemas.microsoft.com/office/drawing/2014/main" id="{18A85738-A83D-B02A-E5D3-6A5D633748CF}"/>
              </a:ext>
            </a:extLst>
          </p:cNvPr>
          <p:cNvSpPr txBox="1">
            <a:spLocks/>
          </p:cNvSpPr>
          <p:nvPr/>
        </p:nvSpPr>
        <p:spPr>
          <a:xfrm>
            <a:off x="1668773" y="2306462"/>
            <a:ext cx="8704185" cy="746901"/>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1400" b="1" i="1" dirty="0">
                <a:solidFill>
                  <a:srgbClr val="002855"/>
                </a:solidFill>
                <a:latin typeface="Segoe UI" panose="020B0502040204020203" pitchFamily="34" charset="0"/>
                <a:cs typeface="Segoe UI" panose="020B0502040204020203" pitchFamily="34" charset="0"/>
              </a:rPr>
              <a:t>A key aspect of developing career pathways for the transportation workforce is job training, including technical education programs, apprenticeships, pre-apprenticeship programs, and workplace trainings</a:t>
            </a:r>
          </a:p>
        </p:txBody>
      </p:sp>
      <p:sp>
        <p:nvSpPr>
          <p:cNvPr id="25" name="Rectangle 24">
            <a:extLst>
              <a:ext uri="{FF2B5EF4-FFF2-40B4-BE49-F238E27FC236}">
                <a16:creationId xmlns:a16="http://schemas.microsoft.com/office/drawing/2014/main" id="{8EC5FCE5-6C99-68F3-5B25-6A53E6E48CB8}"/>
              </a:ext>
            </a:extLst>
          </p:cNvPr>
          <p:cNvSpPr/>
          <p:nvPr/>
        </p:nvSpPr>
        <p:spPr>
          <a:xfrm>
            <a:off x="2209944" y="4197680"/>
            <a:ext cx="306665" cy="45719"/>
          </a:xfrm>
          <a:prstGeom prst="rect">
            <a:avLst/>
          </a:prstGeom>
          <a:solidFill>
            <a:srgbClr val="0028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316DD009-F7C0-529D-3EE7-596A90A858A3}"/>
              </a:ext>
            </a:extLst>
          </p:cNvPr>
          <p:cNvSpPr/>
          <p:nvPr/>
        </p:nvSpPr>
        <p:spPr>
          <a:xfrm>
            <a:off x="2206036" y="5348459"/>
            <a:ext cx="306665" cy="45719"/>
          </a:xfrm>
          <a:prstGeom prst="rect">
            <a:avLst/>
          </a:prstGeom>
          <a:solidFill>
            <a:srgbClr val="0028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56929D7D-69DB-1C46-4961-19301AA16ECF}"/>
              </a:ext>
            </a:extLst>
          </p:cNvPr>
          <p:cNvSpPr/>
          <p:nvPr/>
        </p:nvSpPr>
        <p:spPr>
          <a:xfrm>
            <a:off x="2206036" y="6512410"/>
            <a:ext cx="306665" cy="45719"/>
          </a:xfrm>
          <a:prstGeom prst="rect">
            <a:avLst/>
          </a:prstGeom>
          <a:solidFill>
            <a:srgbClr val="0028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7430C4A7-DCDF-AE27-C50B-083A5EE4B900}"/>
              </a:ext>
            </a:extLst>
          </p:cNvPr>
          <p:cNvSpPr/>
          <p:nvPr/>
        </p:nvSpPr>
        <p:spPr>
          <a:xfrm>
            <a:off x="6319970" y="4188693"/>
            <a:ext cx="306665" cy="45719"/>
          </a:xfrm>
          <a:prstGeom prst="rect">
            <a:avLst/>
          </a:prstGeom>
          <a:solidFill>
            <a:srgbClr val="0028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C9A7623F-424D-550F-9030-1083F1459EC4}"/>
              </a:ext>
            </a:extLst>
          </p:cNvPr>
          <p:cNvSpPr/>
          <p:nvPr/>
        </p:nvSpPr>
        <p:spPr>
          <a:xfrm>
            <a:off x="6319968" y="5378129"/>
            <a:ext cx="306665" cy="45719"/>
          </a:xfrm>
          <a:prstGeom prst="rect">
            <a:avLst/>
          </a:prstGeom>
          <a:solidFill>
            <a:srgbClr val="0028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a:extLst>
              <a:ext uri="{FF2B5EF4-FFF2-40B4-BE49-F238E27FC236}">
                <a16:creationId xmlns:a16="http://schemas.microsoft.com/office/drawing/2014/main" id="{F0971F9A-6CEC-20AB-2FBE-762935E9667D}"/>
              </a:ext>
            </a:extLst>
          </p:cNvPr>
          <p:cNvSpPr/>
          <p:nvPr/>
        </p:nvSpPr>
        <p:spPr>
          <a:xfrm>
            <a:off x="6360080" y="6501576"/>
            <a:ext cx="306665" cy="45719"/>
          </a:xfrm>
          <a:prstGeom prst="rect">
            <a:avLst/>
          </a:prstGeom>
          <a:solidFill>
            <a:srgbClr val="0028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1" name="Graphic 30">
            <a:extLst>
              <a:ext uri="{FF2B5EF4-FFF2-40B4-BE49-F238E27FC236}">
                <a16:creationId xmlns:a16="http://schemas.microsoft.com/office/drawing/2014/main" id="{728F7565-81FF-4E21-C651-2CE03E05BE54}"/>
              </a:ext>
            </a:extLst>
          </p:cNvPr>
          <p:cNvPicPr>
            <a:picLocks/>
          </p:cNvPicPr>
          <p:nvPr/>
        </p:nvPicPr>
        <p:blipFill>
          <a:blip r:embed="rId3">
            <a:extLst>
              <a:ext uri="{96DAC541-7B7A-43D3-8B79-37D633B846F1}">
                <asvg:svgBlip xmlns:asvg="http://schemas.microsoft.com/office/drawing/2016/SVG/main" r:embed="rId4"/>
              </a:ext>
            </a:extLst>
          </a:blip>
          <a:stretch>
            <a:fillRect/>
          </a:stretch>
        </p:blipFill>
        <p:spPr>
          <a:xfrm>
            <a:off x="2744020" y="3950530"/>
            <a:ext cx="713186" cy="687721"/>
          </a:xfrm>
          <a:prstGeom prst="rect">
            <a:avLst/>
          </a:prstGeom>
        </p:spPr>
      </p:pic>
      <p:pic>
        <p:nvPicPr>
          <p:cNvPr id="32" name="Graphic 31">
            <a:extLst>
              <a:ext uri="{FF2B5EF4-FFF2-40B4-BE49-F238E27FC236}">
                <a16:creationId xmlns:a16="http://schemas.microsoft.com/office/drawing/2014/main" id="{45DF5FA0-7E39-A3E1-B652-42D06EF5151A}"/>
              </a:ext>
            </a:extLst>
          </p:cNvPr>
          <p:cNvPicPr>
            <a:picLocks/>
          </p:cNvPicPr>
          <p:nvPr/>
        </p:nvPicPr>
        <p:blipFill>
          <a:blip r:embed="rId5">
            <a:extLst>
              <a:ext uri="{96DAC541-7B7A-43D3-8B79-37D633B846F1}">
                <asvg:svgBlip xmlns:asvg="http://schemas.microsoft.com/office/drawing/2016/SVG/main" r:embed="rId6"/>
              </a:ext>
            </a:extLst>
          </a:blip>
          <a:stretch>
            <a:fillRect/>
          </a:stretch>
        </p:blipFill>
        <p:spPr>
          <a:xfrm>
            <a:off x="2716705" y="5063633"/>
            <a:ext cx="805339" cy="755845"/>
          </a:xfrm>
          <a:prstGeom prst="rect">
            <a:avLst/>
          </a:prstGeom>
        </p:spPr>
      </p:pic>
      <p:pic>
        <p:nvPicPr>
          <p:cNvPr id="33" name="Graphic 32">
            <a:extLst>
              <a:ext uri="{FF2B5EF4-FFF2-40B4-BE49-F238E27FC236}">
                <a16:creationId xmlns:a16="http://schemas.microsoft.com/office/drawing/2014/main" id="{1B9A8E94-198E-28C4-5DC4-931F35C97E4E}"/>
              </a:ext>
            </a:extLst>
          </p:cNvPr>
          <p:cNvPicPr>
            <a:picLocks/>
          </p:cNvPicPr>
          <p:nvPr/>
        </p:nvPicPr>
        <p:blipFill>
          <a:blip r:embed="rId7">
            <a:extLst>
              <a:ext uri="{96DAC541-7B7A-43D3-8B79-37D633B846F1}">
                <asvg:svgBlip xmlns:asvg="http://schemas.microsoft.com/office/drawing/2016/SVG/main" r:embed="rId8"/>
              </a:ext>
            </a:extLst>
          </a:blip>
          <a:stretch>
            <a:fillRect/>
          </a:stretch>
        </p:blipFill>
        <p:spPr>
          <a:xfrm>
            <a:off x="2730857" y="6221838"/>
            <a:ext cx="770543" cy="737385"/>
          </a:xfrm>
          <a:prstGeom prst="rect">
            <a:avLst/>
          </a:prstGeom>
        </p:spPr>
      </p:pic>
      <p:pic>
        <p:nvPicPr>
          <p:cNvPr id="34" name="Graphic 33">
            <a:extLst>
              <a:ext uri="{FF2B5EF4-FFF2-40B4-BE49-F238E27FC236}">
                <a16:creationId xmlns:a16="http://schemas.microsoft.com/office/drawing/2014/main" id="{BE2EF75C-76BE-1DB8-B4BD-B2F02FC3170D}"/>
              </a:ext>
            </a:extLst>
          </p:cNvPr>
          <p:cNvPicPr>
            <a:picLocks/>
          </p:cNvPicPr>
          <p:nvPr/>
        </p:nvPicPr>
        <p:blipFill>
          <a:blip r:embed="rId9">
            <a:extLst>
              <a:ext uri="{96DAC541-7B7A-43D3-8B79-37D633B846F1}">
                <asvg:svgBlip xmlns:asvg="http://schemas.microsoft.com/office/drawing/2016/SVG/main" r:embed="rId10"/>
              </a:ext>
            </a:extLst>
          </a:blip>
          <a:stretch>
            <a:fillRect/>
          </a:stretch>
        </p:blipFill>
        <p:spPr>
          <a:xfrm>
            <a:off x="6873233" y="3874771"/>
            <a:ext cx="850055" cy="801510"/>
          </a:xfrm>
          <a:prstGeom prst="rect">
            <a:avLst/>
          </a:prstGeom>
        </p:spPr>
      </p:pic>
      <p:pic>
        <p:nvPicPr>
          <p:cNvPr id="35" name="Graphic 34">
            <a:extLst>
              <a:ext uri="{FF2B5EF4-FFF2-40B4-BE49-F238E27FC236}">
                <a16:creationId xmlns:a16="http://schemas.microsoft.com/office/drawing/2014/main" id="{E86295FB-A163-DF2D-8474-0CC6F28F0A1A}"/>
              </a:ext>
            </a:extLst>
          </p:cNvPr>
          <p:cNvPicPr>
            <a:picLocks/>
          </p:cNvPicPr>
          <p:nvPr/>
        </p:nvPicPr>
        <p:blipFill>
          <a:blip r:embed="rId11">
            <a:extLst>
              <a:ext uri="{96DAC541-7B7A-43D3-8B79-37D633B846F1}">
                <asvg:svgBlip xmlns:asvg="http://schemas.microsoft.com/office/drawing/2016/SVG/main" r:embed="rId12"/>
              </a:ext>
            </a:extLst>
          </a:blip>
          <a:stretch>
            <a:fillRect/>
          </a:stretch>
        </p:blipFill>
        <p:spPr>
          <a:xfrm>
            <a:off x="6970466" y="5104953"/>
            <a:ext cx="750604" cy="746202"/>
          </a:xfrm>
          <a:prstGeom prst="rect">
            <a:avLst/>
          </a:prstGeom>
        </p:spPr>
      </p:pic>
      <p:pic>
        <p:nvPicPr>
          <p:cNvPr id="36" name="Graphic 35">
            <a:extLst>
              <a:ext uri="{FF2B5EF4-FFF2-40B4-BE49-F238E27FC236}">
                <a16:creationId xmlns:a16="http://schemas.microsoft.com/office/drawing/2014/main" id="{7CBA21A0-5A84-B2B8-7107-5B2C4D072C11}"/>
              </a:ext>
            </a:extLst>
          </p:cNvPr>
          <p:cNvPicPr>
            <a:picLocks/>
          </p:cNvPicPr>
          <p:nvPr/>
        </p:nvPicPr>
        <p:blipFill>
          <a:blip r:embed="rId13">
            <a:extLst>
              <a:ext uri="{96DAC541-7B7A-43D3-8B79-37D633B846F1}">
                <asvg:svgBlip xmlns:asvg="http://schemas.microsoft.com/office/drawing/2016/SVG/main" r:embed="rId14"/>
              </a:ext>
            </a:extLst>
          </a:blip>
          <a:stretch>
            <a:fillRect/>
          </a:stretch>
        </p:blipFill>
        <p:spPr>
          <a:xfrm>
            <a:off x="6887773" y="6180086"/>
            <a:ext cx="835516" cy="840265"/>
          </a:xfrm>
          <a:prstGeom prst="rect">
            <a:avLst/>
          </a:prstGeom>
        </p:spPr>
      </p:pic>
      <p:sp>
        <p:nvSpPr>
          <p:cNvPr id="37" name="Rectangle: Rounded Corners 36">
            <a:extLst>
              <a:ext uri="{FF2B5EF4-FFF2-40B4-BE49-F238E27FC236}">
                <a16:creationId xmlns:a16="http://schemas.microsoft.com/office/drawing/2014/main" id="{ECE3A22C-71BF-C3AE-877C-4BD5534AFA56}"/>
              </a:ext>
            </a:extLst>
          </p:cNvPr>
          <p:cNvSpPr/>
          <p:nvPr/>
        </p:nvSpPr>
        <p:spPr>
          <a:xfrm>
            <a:off x="1668774" y="3198569"/>
            <a:ext cx="8704186" cy="4257837"/>
          </a:xfrm>
          <a:prstGeom prst="roundRect">
            <a:avLst>
              <a:gd name="adj" fmla="val 4264"/>
            </a:avLst>
          </a:prstGeom>
          <a:noFill/>
          <a:ln>
            <a:solidFill>
              <a:srgbClr val="003F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592"/>
          </a:p>
        </p:txBody>
      </p:sp>
      <p:sp>
        <p:nvSpPr>
          <p:cNvPr id="38" name="Rectangle 37">
            <a:extLst>
              <a:ext uri="{FF2B5EF4-FFF2-40B4-BE49-F238E27FC236}">
                <a16:creationId xmlns:a16="http://schemas.microsoft.com/office/drawing/2014/main" id="{809E4960-B975-C296-47E8-8C0195C06AEB}"/>
              </a:ext>
            </a:extLst>
          </p:cNvPr>
          <p:cNvSpPr/>
          <p:nvPr/>
        </p:nvSpPr>
        <p:spPr>
          <a:xfrm>
            <a:off x="1668772" y="3053363"/>
            <a:ext cx="8704186" cy="475262"/>
          </a:xfrm>
          <a:prstGeom prst="rect">
            <a:avLst/>
          </a:prstGeom>
          <a:solidFill>
            <a:schemeClr val="tx2"/>
          </a:solid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a:extLst>
              <a:ext uri="{FF2B5EF4-FFF2-40B4-BE49-F238E27FC236}">
                <a16:creationId xmlns:a16="http://schemas.microsoft.com/office/drawing/2014/main" id="{1C92CA0F-3252-80A9-40AE-A111638E2C60}"/>
              </a:ext>
            </a:extLst>
          </p:cNvPr>
          <p:cNvSpPr txBox="1">
            <a:spLocks/>
          </p:cNvSpPr>
          <p:nvPr/>
        </p:nvSpPr>
        <p:spPr>
          <a:xfrm>
            <a:off x="1821480" y="3115420"/>
            <a:ext cx="2944190" cy="301310"/>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1800" b="1" dirty="0">
                <a:solidFill>
                  <a:schemeClr val="bg1"/>
                </a:solidFill>
                <a:latin typeface="Segoe UI" panose="020B0502040204020203" pitchFamily="34" charset="0"/>
                <a:cs typeface="Segoe UI" panose="020B0502040204020203" pitchFamily="34" charset="0"/>
              </a:rPr>
              <a:t>Six key elements</a:t>
            </a:r>
          </a:p>
        </p:txBody>
      </p:sp>
      <p:sp>
        <p:nvSpPr>
          <p:cNvPr id="39" name="TextBox 38">
            <a:extLst>
              <a:ext uri="{FF2B5EF4-FFF2-40B4-BE49-F238E27FC236}">
                <a16:creationId xmlns:a16="http://schemas.microsoft.com/office/drawing/2014/main" id="{6EF85CCB-6FDE-B595-4FFB-BA4B1817ACDC}"/>
              </a:ext>
            </a:extLst>
          </p:cNvPr>
          <p:cNvSpPr txBox="1"/>
          <p:nvPr/>
        </p:nvSpPr>
        <p:spPr>
          <a:xfrm>
            <a:off x="1347229" y="7696213"/>
            <a:ext cx="7668025" cy="200055"/>
          </a:xfrm>
          <a:prstGeom prst="rect">
            <a:avLst/>
          </a:prstGeom>
          <a:noFill/>
        </p:spPr>
        <p:txBody>
          <a:bodyPr wrap="square" rtlCol="0">
            <a:spAutoFit/>
          </a:bodyPr>
          <a:lstStyle/>
          <a:p>
            <a:r>
              <a:rPr lang="en-US" sz="700" spc="200" dirty="0">
                <a:solidFill>
                  <a:schemeClr val="bg2">
                    <a:lumMod val="50000"/>
                  </a:schemeClr>
                </a:solidFill>
                <a:latin typeface="Segoe UI" panose="020B0502040204020203" pitchFamily="34" charset="0"/>
                <a:cs typeface="Segoe UI" panose="020B0502040204020203" pitchFamily="34" charset="0"/>
              </a:rPr>
              <a:t>SOURCE</a:t>
            </a:r>
            <a:r>
              <a:rPr lang="en-US" sz="700" spc="200" dirty="0">
                <a:solidFill>
                  <a:schemeClr val="accent2"/>
                </a:solidFill>
                <a:latin typeface="Segoe UI" panose="020B0502040204020203" pitchFamily="34" charset="0"/>
                <a:cs typeface="Segoe UI" panose="020B0502040204020203" pitchFamily="34" charset="0"/>
              </a:rPr>
              <a:t> </a:t>
            </a:r>
            <a:r>
              <a:rPr lang="en-US" sz="700" dirty="0">
                <a:solidFill>
                  <a:schemeClr val="bg2">
                    <a:lumMod val="75000"/>
                  </a:schemeClr>
                </a:solidFill>
                <a:latin typeface="Segoe UI" panose="020B0502040204020203" pitchFamily="34" charset="0"/>
                <a:cs typeface="Segoe UI" panose="020B0502040204020203" pitchFamily="34" charset="0"/>
                <a:hlinkClick r:id="rId15"/>
              </a:rPr>
              <a:t>U.S. Department of Education, U.S. Department of Transportation, U.S. Department of Labor.</a:t>
            </a:r>
            <a:endParaRPr lang="en-US" sz="700" dirty="0">
              <a:solidFill>
                <a:schemeClr val="bg2">
                  <a:lumMod val="75000"/>
                </a:schemeClr>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3195459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55EA57-E9C2-D00A-0D8B-5B33F6A9F2A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44E0768-912B-EF8E-C7D5-249B7D3C88ED}"/>
              </a:ext>
            </a:extLst>
          </p:cNvPr>
          <p:cNvSpPr>
            <a:spLocks noGrp="1"/>
          </p:cNvSpPr>
          <p:nvPr>
            <p:ph type="title"/>
          </p:nvPr>
        </p:nvSpPr>
        <p:spPr/>
        <p:txBody>
          <a:bodyPr/>
          <a:lstStyle/>
          <a:p>
            <a:r>
              <a:rPr lang="en-US" sz="3200" b="1" dirty="0">
                <a:latin typeface="+mj-lt"/>
              </a:rPr>
              <a:t>Key Transportation Workforce Challenges: Agency Solutions to the Workforce Shortage</a:t>
            </a:r>
          </a:p>
        </p:txBody>
      </p:sp>
      <p:sp>
        <p:nvSpPr>
          <p:cNvPr id="6" name="Title 1">
            <a:extLst>
              <a:ext uri="{FF2B5EF4-FFF2-40B4-BE49-F238E27FC236}">
                <a16:creationId xmlns:a16="http://schemas.microsoft.com/office/drawing/2014/main" id="{8A347ED8-29F8-25DF-1ADA-36EFED7DF581}"/>
              </a:ext>
            </a:extLst>
          </p:cNvPr>
          <p:cNvSpPr txBox="1">
            <a:spLocks/>
          </p:cNvSpPr>
          <p:nvPr/>
        </p:nvSpPr>
        <p:spPr>
          <a:xfrm>
            <a:off x="1907214" y="2407486"/>
            <a:ext cx="7668025" cy="849277"/>
          </a:xfrm>
          <a:prstGeom prst="roundRect">
            <a:avLst/>
          </a:prstGeom>
          <a:solidFill>
            <a:schemeClr val="accent2"/>
          </a:solidFill>
          <a:ln w="57150">
            <a:solidFill>
              <a:schemeClr val="accent2"/>
            </a:solidFill>
          </a:ln>
        </p:spPr>
        <p:txBody>
          <a:bodyPr vert="horz" lIns="91440" tIns="45720" rIns="91440" bIns="45720" rtlCol="0" anchor="ctr" anchorCtr="0">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spcAft>
                <a:spcPts val="500"/>
              </a:spcAft>
            </a:pPr>
            <a:endParaRPr lang="en-US" sz="1400" dirty="0">
              <a:cs typeface="Segoe UI" panose="020B0502040204020203" pitchFamily="34" charset="0"/>
            </a:endParaRPr>
          </a:p>
        </p:txBody>
      </p:sp>
      <p:sp>
        <p:nvSpPr>
          <p:cNvPr id="7" name="Title 1">
            <a:extLst>
              <a:ext uri="{FF2B5EF4-FFF2-40B4-BE49-F238E27FC236}">
                <a16:creationId xmlns:a16="http://schemas.microsoft.com/office/drawing/2014/main" id="{1BD35BA5-92AD-FC0D-FB18-E65E146167E8}"/>
              </a:ext>
            </a:extLst>
          </p:cNvPr>
          <p:cNvSpPr txBox="1">
            <a:spLocks/>
          </p:cNvSpPr>
          <p:nvPr/>
        </p:nvSpPr>
        <p:spPr>
          <a:xfrm>
            <a:off x="1906409" y="3460129"/>
            <a:ext cx="7668025" cy="849277"/>
          </a:xfrm>
          <a:prstGeom prst="roundRect">
            <a:avLst/>
          </a:prstGeom>
          <a:solidFill>
            <a:schemeClr val="accent2"/>
          </a:solidFill>
          <a:ln w="57150">
            <a:solidFill>
              <a:schemeClr val="accent2"/>
            </a:solidFill>
          </a:ln>
        </p:spPr>
        <p:txBody>
          <a:bodyPr vert="horz" lIns="91440" tIns="45720" rIns="91440" bIns="45720" rtlCol="0" anchor="ctr" anchorCtr="0">
            <a:noAutofit/>
          </a:bodyPr>
          <a:lstStyle>
            <a:defPPr>
              <a:defRPr lang="en-US"/>
            </a:defPPr>
            <a:lvl1pPr defTabSz="914400">
              <a:lnSpc>
                <a:spcPct val="90000"/>
              </a:lnSpc>
              <a:spcBef>
                <a:spcPct val="0"/>
              </a:spcBef>
              <a:spcAft>
                <a:spcPts val="500"/>
              </a:spcAft>
              <a:buNone/>
              <a:defRPr sz="1400">
                <a:latin typeface="Segoe UI" panose="020B0502040204020203" pitchFamily="34" charset="0"/>
                <a:ea typeface="+mj-ea"/>
                <a:cs typeface="Segoe UI" panose="020B0502040204020203" pitchFamily="34" charset="0"/>
              </a:defRPr>
            </a:lvl1pPr>
          </a:lstStyle>
          <a:p>
            <a:endParaRPr lang="en-US" dirty="0">
              <a:latin typeface="+mj-lt"/>
            </a:endParaRPr>
          </a:p>
        </p:txBody>
      </p:sp>
      <p:sp>
        <p:nvSpPr>
          <p:cNvPr id="8" name="Title 1">
            <a:extLst>
              <a:ext uri="{FF2B5EF4-FFF2-40B4-BE49-F238E27FC236}">
                <a16:creationId xmlns:a16="http://schemas.microsoft.com/office/drawing/2014/main" id="{7C82EBEF-654C-7614-CA7F-F81B7DB21918}"/>
              </a:ext>
            </a:extLst>
          </p:cNvPr>
          <p:cNvSpPr txBox="1">
            <a:spLocks/>
          </p:cNvSpPr>
          <p:nvPr/>
        </p:nvSpPr>
        <p:spPr>
          <a:xfrm>
            <a:off x="1900643" y="4511907"/>
            <a:ext cx="7668025" cy="849277"/>
          </a:xfrm>
          <a:prstGeom prst="roundRect">
            <a:avLst/>
          </a:prstGeom>
          <a:solidFill>
            <a:schemeClr val="accent2"/>
          </a:solidFill>
          <a:ln w="57150">
            <a:solidFill>
              <a:schemeClr val="accent2"/>
            </a:solidFill>
          </a:ln>
        </p:spPr>
        <p:txBody>
          <a:bodyPr vert="horz" lIns="91440" tIns="45720" rIns="91440" bIns="45720" rtlCol="0" anchor="ctr" anchorCtr="0">
            <a:noAutofit/>
          </a:bodyPr>
          <a:lstStyle>
            <a:defPPr>
              <a:defRPr lang="en-US"/>
            </a:defPPr>
            <a:lvl1pPr defTabSz="914400">
              <a:lnSpc>
                <a:spcPct val="90000"/>
              </a:lnSpc>
              <a:spcBef>
                <a:spcPct val="0"/>
              </a:spcBef>
              <a:spcAft>
                <a:spcPts val="500"/>
              </a:spcAft>
              <a:buNone/>
              <a:defRPr sz="1400">
                <a:latin typeface="Segoe UI" panose="020B0502040204020203" pitchFamily="34" charset="0"/>
                <a:ea typeface="+mj-ea"/>
                <a:cs typeface="Segoe UI" panose="020B0502040204020203" pitchFamily="34" charset="0"/>
              </a:defRPr>
            </a:lvl1pPr>
          </a:lstStyle>
          <a:p>
            <a:endParaRPr lang="en-US" dirty="0">
              <a:latin typeface="+mj-lt"/>
            </a:endParaRPr>
          </a:p>
        </p:txBody>
      </p:sp>
      <p:sp>
        <p:nvSpPr>
          <p:cNvPr id="12" name="Title 1">
            <a:extLst>
              <a:ext uri="{FF2B5EF4-FFF2-40B4-BE49-F238E27FC236}">
                <a16:creationId xmlns:a16="http://schemas.microsoft.com/office/drawing/2014/main" id="{4B481ABB-80BB-1A53-F2A8-30C63FB100D9}"/>
              </a:ext>
            </a:extLst>
          </p:cNvPr>
          <p:cNvSpPr txBox="1">
            <a:spLocks/>
          </p:cNvSpPr>
          <p:nvPr/>
        </p:nvSpPr>
        <p:spPr>
          <a:xfrm>
            <a:off x="2012564" y="2681902"/>
            <a:ext cx="466034" cy="301310"/>
          </a:xfrm>
          <a:prstGeom prst="rect">
            <a:avLst/>
          </a:prstGeom>
        </p:spPr>
        <p:txBody>
          <a:bodyPr vert="horz" lIns="91440" tIns="45720" rIns="91440" bIns="45720" rtlCol="0" anchor="ctr" anchorCtr="0">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ctr"/>
            <a:r>
              <a:rPr lang="en-US" sz="3600" b="1" dirty="0">
                <a:solidFill>
                  <a:srgbClr val="002855"/>
                </a:solidFill>
                <a:cs typeface="Segoe UI" panose="020B0502040204020203" pitchFamily="34" charset="0"/>
              </a:rPr>
              <a:t>1</a:t>
            </a:r>
          </a:p>
        </p:txBody>
      </p:sp>
      <p:sp>
        <p:nvSpPr>
          <p:cNvPr id="13" name="Title 1">
            <a:extLst>
              <a:ext uri="{FF2B5EF4-FFF2-40B4-BE49-F238E27FC236}">
                <a16:creationId xmlns:a16="http://schemas.microsoft.com/office/drawing/2014/main" id="{2038A313-C719-215C-C30B-73899378ED5A}"/>
              </a:ext>
            </a:extLst>
          </p:cNvPr>
          <p:cNvSpPr txBox="1">
            <a:spLocks/>
          </p:cNvSpPr>
          <p:nvPr/>
        </p:nvSpPr>
        <p:spPr>
          <a:xfrm>
            <a:off x="2475746" y="2544601"/>
            <a:ext cx="1901182" cy="575046"/>
          </a:xfrm>
          <a:prstGeom prst="rect">
            <a:avLst/>
          </a:prstGeom>
          <a:noFill/>
        </p:spPr>
        <p:txBody>
          <a:bodyPr vert="horz" wrap="square" lIns="91440" tIns="45720" rIns="91440" bIns="45720" rtlCol="0" anchor="ctr" anchorCtr="0">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1600" b="1" dirty="0">
                <a:ea typeface="Verdana" panose="020B0604030504040204" pitchFamily="34" charset="0"/>
                <a:cs typeface="Segoe UI" panose="020B0502040204020203" pitchFamily="34" charset="0"/>
              </a:rPr>
              <a:t>Recruiting</a:t>
            </a:r>
          </a:p>
        </p:txBody>
      </p:sp>
      <p:sp>
        <p:nvSpPr>
          <p:cNvPr id="14" name="Title 1">
            <a:extLst>
              <a:ext uri="{FF2B5EF4-FFF2-40B4-BE49-F238E27FC236}">
                <a16:creationId xmlns:a16="http://schemas.microsoft.com/office/drawing/2014/main" id="{ABCC2C1A-483B-340E-3F98-159170C4F07C}"/>
              </a:ext>
            </a:extLst>
          </p:cNvPr>
          <p:cNvSpPr txBox="1">
            <a:spLocks/>
          </p:cNvSpPr>
          <p:nvPr/>
        </p:nvSpPr>
        <p:spPr>
          <a:xfrm>
            <a:off x="2012564" y="3734112"/>
            <a:ext cx="466034" cy="301310"/>
          </a:xfrm>
          <a:prstGeom prst="rect">
            <a:avLst/>
          </a:prstGeom>
        </p:spPr>
        <p:txBody>
          <a:bodyPr vert="horz" lIns="91440" tIns="45720" rIns="91440" bIns="45720" rtlCol="0" anchor="ctr" anchorCtr="0">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ctr"/>
            <a:r>
              <a:rPr lang="en-US" sz="3600" b="1" dirty="0">
                <a:solidFill>
                  <a:srgbClr val="002855"/>
                </a:solidFill>
                <a:cs typeface="Segoe UI" panose="020B0502040204020203" pitchFamily="34" charset="0"/>
              </a:rPr>
              <a:t>2</a:t>
            </a:r>
          </a:p>
        </p:txBody>
      </p:sp>
      <p:sp>
        <p:nvSpPr>
          <p:cNvPr id="15" name="Title 1">
            <a:extLst>
              <a:ext uri="{FF2B5EF4-FFF2-40B4-BE49-F238E27FC236}">
                <a16:creationId xmlns:a16="http://schemas.microsoft.com/office/drawing/2014/main" id="{F8AB0792-EC65-A510-C75A-A5CA4509E6AB}"/>
              </a:ext>
            </a:extLst>
          </p:cNvPr>
          <p:cNvSpPr txBox="1">
            <a:spLocks/>
          </p:cNvSpPr>
          <p:nvPr/>
        </p:nvSpPr>
        <p:spPr>
          <a:xfrm>
            <a:off x="2480072" y="3592721"/>
            <a:ext cx="1896856" cy="575046"/>
          </a:xfrm>
          <a:prstGeom prst="rect">
            <a:avLst/>
          </a:prstGeom>
          <a:noFill/>
        </p:spPr>
        <p:txBody>
          <a:bodyPr vert="horz" wrap="square" lIns="91440" tIns="45720" rIns="91440" bIns="45720" rtlCol="0" anchor="ctr" anchorCtr="0">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1600" b="1" dirty="0">
                <a:ea typeface="Verdana" panose="020B0604030504040204" pitchFamily="34" charset="0"/>
                <a:cs typeface="Segoe UI" panose="020B0502040204020203" pitchFamily="34" charset="0"/>
              </a:rPr>
              <a:t>Hiring</a:t>
            </a:r>
          </a:p>
        </p:txBody>
      </p:sp>
      <p:sp>
        <p:nvSpPr>
          <p:cNvPr id="16" name="Title 1">
            <a:extLst>
              <a:ext uri="{FF2B5EF4-FFF2-40B4-BE49-F238E27FC236}">
                <a16:creationId xmlns:a16="http://schemas.microsoft.com/office/drawing/2014/main" id="{317C6909-4373-7A59-A6A8-CF16750F5659}"/>
              </a:ext>
            </a:extLst>
          </p:cNvPr>
          <p:cNvSpPr txBox="1">
            <a:spLocks/>
          </p:cNvSpPr>
          <p:nvPr/>
        </p:nvSpPr>
        <p:spPr>
          <a:xfrm>
            <a:off x="2012564" y="4828690"/>
            <a:ext cx="466034" cy="301310"/>
          </a:xfrm>
          <a:prstGeom prst="rect">
            <a:avLst/>
          </a:prstGeom>
        </p:spPr>
        <p:txBody>
          <a:bodyPr vert="horz" lIns="91440" tIns="45720" rIns="91440" bIns="45720" rtlCol="0" anchor="ctr" anchorCtr="0">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ctr"/>
            <a:r>
              <a:rPr lang="en-US" sz="3600" b="1" dirty="0">
                <a:solidFill>
                  <a:srgbClr val="002855"/>
                </a:solidFill>
                <a:cs typeface="Segoe UI" panose="020B0502040204020203" pitchFamily="34" charset="0"/>
              </a:rPr>
              <a:t>3</a:t>
            </a:r>
          </a:p>
        </p:txBody>
      </p:sp>
      <p:sp>
        <p:nvSpPr>
          <p:cNvPr id="17" name="Title 1">
            <a:extLst>
              <a:ext uri="{FF2B5EF4-FFF2-40B4-BE49-F238E27FC236}">
                <a16:creationId xmlns:a16="http://schemas.microsoft.com/office/drawing/2014/main" id="{6FCF59CD-5F87-2C62-2EEB-7204D0A457A2}"/>
              </a:ext>
            </a:extLst>
          </p:cNvPr>
          <p:cNvSpPr txBox="1">
            <a:spLocks/>
          </p:cNvSpPr>
          <p:nvPr/>
        </p:nvSpPr>
        <p:spPr>
          <a:xfrm>
            <a:off x="2475746" y="4691822"/>
            <a:ext cx="1896856" cy="575046"/>
          </a:xfrm>
          <a:prstGeom prst="rect">
            <a:avLst/>
          </a:prstGeom>
          <a:noFill/>
        </p:spPr>
        <p:txBody>
          <a:bodyPr vert="horz" wrap="square" lIns="91440" tIns="45720" rIns="91440" bIns="45720" rtlCol="0" anchor="ctr" anchorCtr="0">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1600" b="1" dirty="0">
                <a:ea typeface="Verdana" panose="020B0604030504040204" pitchFamily="34" charset="0"/>
                <a:cs typeface="Segoe UI" panose="020B0502040204020203" pitchFamily="34" charset="0"/>
              </a:rPr>
              <a:t>Training and Onboarding</a:t>
            </a:r>
          </a:p>
        </p:txBody>
      </p:sp>
      <p:pic>
        <p:nvPicPr>
          <p:cNvPr id="31" name="Graphic 30">
            <a:extLst>
              <a:ext uri="{FF2B5EF4-FFF2-40B4-BE49-F238E27FC236}">
                <a16:creationId xmlns:a16="http://schemas.microsoft.com/office/drawing/2014/main" id="{D280C6F6-CE1A-829B-C39C-65199A5304C1}"/>
              </a:ext>
            </a:extLst>
          </p:cNvPr>
          <p:cNvPicPr>
            <a:picLocks/>
          </p:cNvPicPr>
          <p:nvPr/>
        </p:nvPicPr>
        <p:blipFill>
          <a:blip r:embed="rId3">
            <a:extLst>
              <a:ext uri="{96DAC541-7B7A-43D3-8B79-37D633B846F1}">
                <asvg:svgBlip xmlns:asvg="http://schemas.microsoft.com/office/drawing/2016/SVG/main" r:embed="rId4"/>
              </a:ext>
            </a:extLst>
          </a:blip>
          <a:srcRect/>
          <a:stretch/>
        </p:blipFill>
        <p:spPr>
          <a:xfrm>
            <a:off x="8613544" y="2480830"/>
            <a:ext cx="687721" cy="687721"/>
          </a:xfrm>
          <a:prstGeom prst="rect">
            <a:avLst/>
          </a:prstGeom>
        </p:spPr>
      </p:pic>
      <p:pic>
        <p:nvPicPr>
          <p:cNvPr id="32" name="Graphic 31">
            <a:extLst>
              <a:ext uri="{FF2B5EF4-FFF2-40B4-BE49-F238E27FC236}">
                <a16:creationId xmlns:a16="http://schemas.microsoft.com/office/drawing/2014/main" id="{F8DCC2E2-0A94-E678-706E-106BA8E785EC}"/>
              </a:ext>
            </a:extLst>
          </p:cNvPr>
          <p:cNvPicPr>
            <a:picLocks/>
          </p:cNvPicPr>
          <p:nvPr/>
        </p:nvPicPr>
        <p:blipFill>
          <a:blip r:embed="rId5">
            <a:extLst>
              <a:ext uri="{96DAC541-7B7A-43D3-8B79-37D633B846F1}">
                <asvg:svgBlip xmlns:asvg="http://schemas.microsoft.com/office/drawing/2016/SVG/main" r:embed="rId6"/>
              </a:ext>
            </a:extLst>
          </a:blip>
          <a:srcRect/>
          <a:stretch/>
        </p:blipFill>
        <p:spPr>
          <a:xfrm>
            <a:off x="8633834" y="3542155"/>
            <a:ext cx="685800" cy="685800"/>
          </a:xfrm>
          <a:prstGeom prst="rect">
            <a:avLst/>
          </a:prstGeom>
        </p:spPr>
      </p:pic>
      <p:pic>
        <p:nvPicPr>
          <p:cNvPr id="33" name="Graphic 32">
            <a:extLst>
              <a:ext uri="{FF2B5EF4-FFF2-40B4-BE49-F238E27FC236}">
                <a16:creationId xmlns:a16="http://schemas.microsoft.com/office/drawing/2014/main" id="{025D1E53-5523-3B80-4945-A73A5FFCDC73}"/>
              </a:ext>
            </a:extLst>
          </p:cNvPr>
          <p:cNvPicPr>
            <a:picLocks/>
          </p:cNvPicPr>
          <p:nvPr/>
        </p:nvPicPr>
        <p:blipFill>
          <a:blip r:embed="rId7">
            <a:extLst>
              <a:ext uri="{96DAC541-7B7A-43D3-8B79-37D633B846F1}">
                <asvg:svgBlip xmlns:asvg="http://schemas.microsoft.com/office/drawing/2016/SVG/main" r:embed="rId8"/>
              </a:ext>
            </a:extLst>
          </a:blip>
          <a:srcRect/>
          <a:stretch/>
        </p:blipFill>
        <p:spPr>
          <a:xfrm>
            <a:off x="8665821" y="4606050"/>
            <a:ext cx="685800" cy="685800"/>
          </a:xfrm>
          <a:prstGeom prst="rect">
            <a:avLst/>
          </a:prstGeom>
        </p:spPr>
      </p:pic>
      <p:sp>
        <p:nvSpPr>
          <p:cNvPr id="9" name="Title 1">
            <a:extLst>
              <a:ext uri="{FF2B5EF4-FFF2-40B4-BE49-F238E27FC236}">
                <a16:creationId xmlns:a16="http://schemas.microsoft.com/office/drawing/2014/main" id="{DB39D348-2B56-4322-A55F-486BBBB10718}"/>
              </a:ext>
            </a:extLst>
          </p:cNvPr>
          <p:cNvSpPr txBox="1">
            <a:spLocks/>
          </p:cNvSpPr>
          <p:nvPr/>
        </p:nvSpPr>
        <p:spPr>
          <a:xfrm>
            <a:off x="1900643" y="5566432"/>
            <a:ext cx="7668025" cy="849277"/>
          </a:xfrm>
          <a:prstGeom prst="roundRect">
            <a:avLst/>
          </a:prstGeom>
          <a:solidFill>
            <a:schemeClr val="accent2"/>
          </a:solidFill>
          <a:ln w="57150">
            <a:solidFill>
              <a:schemeClr val="accent2"/>
            </a:solidFill>
          </a:ln>
        </p:spPr>
        <p:txBody>
          <a:bodyPr vert="horz" lIns="91440" tIns="45720" rIns="91440" bIns="45720" rtlCol="0" anchor="ctr" anchorCtr="0">
            <a:noAutofit/>
          </a:bodyPr>
          <a:lstStyle>
            <a:defPPr>
              <a:defRPr lang="en-US"/>
            </a:defPPr>
            <a:lvl1pPr defTabSz="914400">
              <a:lnSpc>
                <a:spcPct val="90000"/>
              </a:lnSpc>
              <a:spcBef>
                <a:spcPct val="0"/>
              </a:spcBef>
              <a:spcAft>
                <a:spcPts val="500"/>
              </a:spcAft>
              <a:buNone/>
              <a:defRPr sz="1400">
                <a:latin typeface="Segoe UI" panose="020B0502040204020203" pitchFamily="34" charset="0"/>
                <a:ea typeface="+mj-ea"/>
                <a:cs typeface="Segoe UI" panose="020B0502040204020203" pitchFamily="34" charset="0"/>
              </a:defRPr>
            </a:lvl1pPr>
          </a:lstStyle>
          <a:p>
            <a:endParaRPr lang="en-US" dirty="0">
              <a:latin typeface="+mj-lt"/>
            </a:endParaRPr>
          </a:p>
        </p:txBody>
      </p:sp>
      <p:sp>
        <p:nvSpPr>
          <p:cNvPr id="39" name="Title 1">
            <a:extLst>
              <a:ext uri="{FF2B5EF4-FFF2-40B4-BE49-F238E27FC236}">
                <a16:creationId xmlns:a16="http://schemas.microsoft.com/office/drawing/2014/main" id="{C16A8776-3DBC-96B0-2EFC-EF3E7442A9DE}"/>
              </a:ext>
            </a:extLst>
          </p:cNvPr>
          <p:cNvSpPr txBox="1">
            <a:spLocks/>
          </p:cNvSpPr>
          <p:nvPr/>
        </p:nvSpPr>
        <p:spPr>
          <a:xfrm>
            <a:off x="2012564" y="5882155"/>
            <a:ext cx="466034" cy="301310"/>
          </a:xfrm>
          <a:prstGeom prst="rect">
            <a:avLst/>
          </a:prstGeom>
        </p:spPr>
        <p:txBody>
          <a:bodyPr vert="horz" lIns="91440" tIns="45720" rIns="91440" bIns="45720" rtlCol="0" anchor="ctr" anchorCtr="0">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ctr"/>
            <a:r>
              <a:rPr lang="en-US" sz="3600" b="1" dirty="0">
                <a:solidFill>
                  <a:srgbClr val="002855"/>
                </a:solidFill>
                <a:cs typeface="Segoe UI" panose="020B0502040204020203" pitchFamily="34" charset="0"/>
              </a:rPr>
              <a:t>4</a:t>
            </a:r>
          </a:p>
        </p:txBody>
      </p:sp>
      <p:sp>
        <p:nvSpPr>
          <p:cNvPr id="40" name="Title 1">
            <a:extLst>
              <a:ext uri="{FF2B5EF4-FFF2-40B4-BE49-F238E27FC236}">
                <a16:creationId xmlns:a16="http://schemas.microsoft.com/office/drawing/2014/main" id="{BFE190FA-C222-EFE9-4A93-1CA41EF2C6ED}"/>
              </a:ext>
            </a:extLst>
          </p:cNvPr>
          <p:cNvSpPr txBox="1">
            <a:spLocks/>
          </p:cNvSpPr>
          <p:nvPr/>
        </p:nvSpPr>
        <p:spPr>
          <a:xfrm>
            <a:off x="2475746" y="5738541"/>
            <a:ext cx="1492353" cy="575046"/>
          </a:xfrm>
          <a:prstGeom prst="rect">
            <a:avLst/>
          </a:prstGeom>
          <a:noFill/>
        </p:spPr>
        <p:txBody>
          <a:bodyPr vert="horz" wrap="square" lIns="91440" tIns="45720" rIns="91440" bIns="45720" rtlCol="0" anchor="ctr" anchorCtr="0">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1600" b="1" dirty="0">
                <a:ea typeface="Verdana" panose="020B0604030504040204" pitchFamily="34" charset="0"/>
                <a:cs typeface="Segoe UI" panose="020B0502040204020203" pitchFamily="34" charset="0"/>
              </a:rPr>
              <a:t>Working Conditions and Policies</a:t>
            </a:r>
          </a:p>
        </p:txBody>
      </p:sp>
      <p:pic>
        <p:nvPicPr>
          <p:cNvPr id="42" name="Graphic 41">
            <a:extLst>
              <a:ext uri="{FF2B5EF4-FFF2-40B4-BE49-F238E27FC236}">
                <a16:creationId xmlns:a16="http://schemas.microsoft.com/office/drawing/2014/main" id="{63898A0C-AF22-88B5-679B-7BB2DD10BBBC}"/>
              </a:ext>
            </a:extLst>
          </p:cNvPr>
          <p:cNvPicPr>
            <a:picLocks/>
          </p:cNvPicPr>
          <p:nvPr/>
        </p:nvPicPr>
        <p:blipFill>
          <a:blip r:embed="rId9">
            <a:extLst>
              <a:ext uri="{96DAC541-7B7A-43D3-8B79-37D633B846F1}">
                <asvg:svgBlip xmlns:asvg="http://schemas.microsoft.com/office/drawing/2016/SVG/main" r:embed="rId10"/>
              </a:ext>
            </a:extLst>
          </a:blip>
          <a:srcRect/>
          <a:stretch/>
        </p:blipFill>
        <p:spPr>
          <a:xfrm>
            <a:off x="8729257" y="5648170"/>
            <a:ext cx="685800" cy="685800"/>
          </a:xfrm>
          <a:prstGeom prst="rect">
            <a:avLst/>
          </a:prstGeom>
        </p:spPr>
      </p:pic>
      <p:sp>
        <p:nvSpPr>
          <p:cNvPr id="43" name="Title 1">
            <a:extLst>
              <a:ext uri="{FF2B5EF4-FFF2-40B4-BE49-F238E27FC236}">
                <a16:creationId xmlns:a16="http://schemas.microsoft.com/office/drawing/2014/main" id="{E2C956BD-EA7D-F2D2-65B9-282B93FFB8AF}"/>
              </a:ext>
            </a:extLst>
          </p:cNvPr>
          <p:cNvSpPr txBox="1">
            <a:spLocks/>
          </p:cNvSpPr>
          <p:nvPr/>
        </p:nvSpPr>
        <p:spPr>
          <a:xfrm>
            <a:off x="1900643" y="6595712"/>
            <a:ext cx="7668025" cy="849277"/>
          </a:xfrm>
          <a:prstGeom prst="roundRect">
            <a:avLst/>
          </a:prstGeom>
          <a:solidFill>
            <a:schemeClr val="accent2"/>
          </a:solidFill>
          <a:ln w="57150">
            <a:solidFill>
              <a:schemeClr val="accent2"/>
            </a:solidFill>
          </a:ln>
        </p:spPr>
        <p:txBody>
          <a:bodyPr vert="horz" lIns="91440" tIns="45720" rIns="91440" bIns="45720" rtlCol="0" anchor="ctr" anchorCtr="0">
            <a:noAutofit/>
          </a:bodyPr>
          <a:lstStyle>
            <a:defPPr>
              <a:defRPr lang="en-US"/>
            </a:defPPr>
            <a:lvl1pPr defTabSz="914400">
              <a:lnSpc>
                <a:spcPct val="90000"/>
              </a:lnSpc>
              <a:spcBef>
                <a:spcPct val="0"/>
              </a:spcBef>
              <a:spcAft>
                <a:spcPts val="500"/>
              </a:spcAft>
              <a:buNone/>
              <a:defRPr sz="1400">
                <a:latin typeface="Segoe UI" panose="020B0502040204020203" pitchFamily="34" charset="0"/>
                <a:ea typeface="+mj-ea"/>
                <a:cs typeface="Segoe UI" panose="020B0502040204020203" pitchFamily="34" charset="0"/>
              </a:defRPr>
            </a:lvl1pPr>
          </a:lstStyle>
          <a:p>
            <a:endParaRPr lang="en-US" dirty="0">
              <a:latin typeface="+mj-lt"/>
            </a:endParaRPr>
          </a:p>
        </p:txBody>
      </p:sp>
      <p:sp>
        <p:nvSpPr>
          <p:cNvPr id="44" name="Title 1">
            <a:extLst>
              <a:ext uri="{FF2B5EF4-FFF2-40B4-BE49-F238E27FC236}">
                <a16:creationId xmlns:a16="http://schemas.microsoft.com/office/drawing/2014/main" id="{8E3C2493-C22E-6555-E61C-126124108878}"/>
              </a:ext>
            </a:extLst>
          </p:cNvPr>
          <p:cNvSpPr txBox="1">
            <a:spLocks/>
          </p:cNvSpPr>
          <p:nvPr/>
        </p:nvSpPr>
        <p:spPr>
          <a:xfrm>
            <a:off x="2009712" y="6912495"/>
            <a:ext cx="466034" cy="301310"/>
          </a:xfrm>
          <a:prstGeom prst="rect">
            <a:avLst/>
          </a:prstGeom>
        </p:spPr>
        <p:txBody>
          <a:bodyPr vert="horz" lIns="91440" tIns="45720" rIns="91440" bIns="45720" rtlCol="0" anchor="ctr" anchorCtr="0">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ctr"/>
            <a:r>
              <a:rPr lang="en-US" sz="3600" b="1" dirty="0">
                <a:solidFill>
                  <a:srgbClr val="002855"/>
                </a:solidFill>
                <a:cs typeface="Segoe UI" panose="020B0502040204020203" pitchFamily="34" charset="0"/>
              </a:rPr>
              <a:t>5</a:t>
            </a:r>
          </a:p>
        </p:txBody>
      </p:sp>
      <p:sp>
        <p:nvSpPr>
          <p:cNvPr id="45" name="Title 1">
            <a:extLst>
              <a:ext uri="{FF2B5EF4-FFF2-40B4-BE49-F238E27FC236}">
                <a16:creationId xmlns:a16="http://schemas.microsoft.com/office/drawing/2014/main" id="{2E345229-168A-A4A1-698B-643B2A8ED840}"/>
              </a:ext>
            </a:extLst>
          </p:cNvPr>
          <p:cNvSpPr txBox="1">
            <a:spLocks/>
          </p:cNvSpPr>
          <p:nvPr/>
        </p:nvSpPr>
        <p:spPr>
          <a:xfrm>
            <a:off x="2475746" y="6753249"/>
            <a:ext cx="1896856" cy="575046"/>
          </a:xfrm>
          <a:prstGeom prst="rect">
            <a:avLst/>
          </a:prstGeom>
          <a:noFill/>
        </p:spPr>
        <p:txBody>
          <a:bodyPr vert="horz" wrap="square" lIns="91440" tIns="45720" rIns="91440" bIns="45720" rtlCol="0" anchor="ctr" anchorCtr="0">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1600" b="1" dirty="0">
                <a:ea typeface="Verdana" panose="020B0604030504040204" pitchFamily="34" charset="0"/>
                <a:cs typeface="Segoe UI" panose="020B0502040204020203" pitchFamily="34" charset="0"/>
              </a:rPr>
              <a:t>Building Culture and Improving Morale </a:t>
            </a:r>
          </a:p>
        </p:txBody>
      </p:sp>
      <p:pic>
        <p:nvPicPr>
          <p:cNvPr id="47" name="Graphic 46">
            <a:extLst>
              <a:ext uri="{FF2B5EF4-FFF2-40B4-BE49-F238E27FC236}">
                <a16:creationId xmlns:a16="http://schemas.microsoft.com/office/drawing/2014/main" id="{55CBBC89-FE1E-A9CE-787B-95E78444D29D}"/>
              </a:ext>
            </a:extLst>
          </p:cNvPr>
          <p:cNvPicPr>
            <a:picLocks/>
          </p:cNvPicPr>
          <p:nvPr/>
        </p:nvPicPr>
        <p:blipFill>
          <a:blip r:embed="rId11">
            <a:extLst>
              <a:ext uri="{96DAC541-7B7A-43D3-8B79-37D633B846F1}">
                <asvg:svgBlip xmlns:asvg="http://schemas.microsoft.com/office/drawing/2016/SVG/main" r:embed="rId12"/>
              </a:ext>
            </a:extLst>
          </a:blip>
          <a:srcRect/>
          <a:stretch/>
        </p:blipFill>
        <p:spPr>
          <a:xfrm>
            <a:off x="8729257" y="6677450"/>
            <a:ext cx="685800" cy="685800"/>
          </a:xfrm>
          <a:prstGeom prst="rect">
            <a:avLst/>
          </a:prstGeom>
        </p:spPr>
      </p:pic>
      <p:sp>
        <p:nvSpPr>
          <p:cNvPr id="48" name="TextBox 47">
            <a:extLst>
              <a:ext uri="{FF2B5EF4-FFF2-40B4-BE49-F238E27FC236}">
                <a16:creationId xmlns:a16="http://schemas.microsoft.com/office/drawing/2014/main" id="{992D74E1-7344-6F3B-C331-D2BC83667C52}"/>
              </a:ext>
            </a:extLst>
          </p:cNvPr>
          <p:cNvSpPr txBox="1"/>
          <p:nvPr/>
        </p:nvSpPr>
        <p:spPr>
          <a:xfrm>
            <a:off x="3928514" y="2453170"/>
            <a:ext cx="4371430" cy="858625"/>
          </a:xfrm>
          <a:prstGeom prst="rect">
            <a:avLst/>
          </a:prstGeom>
        </p:spPr>
        <p:txBody>
          <a:bodyPr vert="horz" wrap="square" lIns="121920" tIns="60960" rIns="121920" bIns="60960" rtlCol="0" anchor="ctr">
            <a:normAutofit fontScale="92500" lnSpcReduction="10000"/>
          </a:bodyPr>
          <a:lstStyle/>
          <a:p>
            <a:pPr algn="l"/>
            <a:r>
              <a:rPr lang="en-US" sz="1400" dirty="0">
                <a:latin typeface="+mj-lt"/>
              </a:rPr>
              <a:t>Expanding recruitment capacity is essential for ensuring adequate staff and resources. This includes advertising positions in new media and having a physical presence in the community.</a:t>
            </a:r>
          </a:p>
        </p:txBody>
      </p:sp>
      <p:sp>
        <p:nvSpPr>
          <p:cNvPr id="49" name="TextBox 48">
            <a:extLst>
              <a:ext uri="{FF2B5EF4-FFF2-40B4-BE49-F238E27FC236}">
                <a16:creationId xmlns:a16="http://schemas.microsoft.com/office/drawing/2014/main" id="{C0509465-A737-A981-4D37-95D2C663C412}"/>
              </a:ext>
            </a:extLst>
          </p:cNvPr>
          <p:cNvSpPr txBox="1"/>
          <p:nvPr/>
        </p:nvSpPr>
        <p:spPr>
          <a:xfrm>
            <a:off x="3928514" y="3484493"/>
            <a:ext cx="4371430" cy="858625"/>
          </a:xfrm>
          <a:prstGeom prst="rect">
            <a:avLst/>
          </a:prstGeom>
        </p:spPr>
        <p:txBody>
          <a:bodyPr vert="horz" wrap="square" lIns="121920" tIns="60960" rIns="121920" bIns="60960" rtlCol="0" anchor="ctr">
            <a:normAutofit/>
          </a:bodyPr>
          <a:lstStyle/>
          <a:p>
            <a:pPr algn="l"/>
            <a:r>
              <a:rPr lang="en-US" sz="1300" dirty="0">
                <a:latin typeface="+mj-lt"/>
              </a:rPr>
              <a:t>Some agencies have developed ways to process high volumes of applicants, while others are working on strategies to expand the applicant pool.</a:t>
            </a:r>
          </a:p>
        </p:txBody>
      </p:sp>
      <p:sp>
        <p:nvSpPr>
          <p:cNvPr id="51" name="TextBox 50">
            <a:extLst>
              <a:ext uri="{FF2B5EF4-FFF2-40B4-BE49-F238E27FC236}">
                <a16:creationId xmlns:a16="http://schemas.microsoft.com/office/drawing/2014/main" id="{B2EC8F29-7A7A-CE97-9038-04A425EC35E6}"/>
              </a:ext>
            </a:extLst>
          </p:cNvPr>
          <p:cNvSpPr txBox="1"/>
          <p:nvPr/>
        </p:nvSpPr>
        <p:spPr>
          <a:xfrm>
            <a:off x="3928513" y="4550988"/>
            <a:ext cx="4371431" cy="858625"/>
          </a:xfrm>
          <a:prstGeom prst="rect">
            <a:avLst/>
          </a:prstGeom>
        </p:spPr>
        <p:txBody>
          <a:bodyPr vert="horz" wrap="square" lIns="121920" tIns="60960" rIns="121920" bIns="60960" rtlCol="0" anchor="ctr">
            <a:normAutofit/>
          </a:bodyPr>
          <a:lstStyle/>
          <a:p>
            <a:pPr algn="l"/>
            <a:r>
              <a:rPr lang="en-US" sz="1300" dirty="0">
                <a:latin typeface="+mj-lt"/>
              </a:rPr>
              <a:t>Training and the work transition is a critical part of onboarding, helping to prepare employees and contribute to a positive agency culture.</a:t>
            </a:r>
          </a:p>
        </p:txBody>
      </p:sp>
      <p:sp>
        <p:nvSpPr>
          <p:cNvPr id="52" name="TextBox 51">
            <a:extLst>
              <a:ext uri="{FF2B5EF4-FFF2-40B4-BE49-F238E27FC236}">
                <a16:creationId xmlns:a16="http://schemas.microsoft.com/office/drawing/2014/main" id="{E5012146-2F7D-8C36-CB0C-98123CF32B78}"/>
              </a:ext>
            </a:extLst>
          </p:cNvPr>
          <p:cNvSpPr txBox="1"/>
          <p:nvPr/>
        </p:nvSpPr>
        <p:spPr>
          <a:xfrm>
            <a:off x="3928514" y="5607889"/>
            <a:ext cx="4371432" cy="858625"/>
          </a:xfrm>
          <a:prstGeom prst="rect">
            <a:avLst/>
          </a:prstGeom>
        </p:spPr>
        <p:txBody>
          <a:bodyPr vert="horz" wrap="square" lIns="121920" tIns="60960" rIns="121920" bIns="60960" rtlCol="0" anchor="ctr">
            <a:normAutofit/>
          </a:bodyPr>
          <a:lstStyle/>
          <a:p>
            <a:pPr algn="l"/>
            <a:r>
              <a:rPr lang="en-US" sz="1300" dirty="0">
                <a:latin typeface="+mj-lt"/>
              </a:rPr>
              <a:t>Work-life balance, predictability, and compensation are highly valuable to transportation workers, and agencies should make changes to increase the appeal of the industry.</a:t>
            </a:r>
          </a:p>
        </p:txBody>
      </p:sp>
      <p:sp>
        <p:nvSpPr>
          <p:cNvPr id="53" name="TextBox 52">
            <a:extLst>
              <a:ext uri="{FF2B5EF4-FFF2-40B4-BE49-F238E27FC236}">
                <a16:creationId xmlns:a16="http://schemas.microsoft.com/office/drawing/2014/main" id="{A9F61193-125C-C2BC-72CB-0A490D5C174E}"/>
              </a:ext>
            </a:extLst>
          </p:cNvPr>
          <p:cNvSpPr txBox="1"/>
          <p:nvPr/>
        </p:nvSpPr>
        <p:spPr>
          <a:xfrm>
            <a:off x="3968098" y="6605262"/>
            <a:ext cx="4331847" cy="858625"/>
          </a:xfrm>
          <a:prstGeom prst="rect">
            <a:avLst/>
          </a:prstGeom>
        </p:spPr>
        <p:txBody>
          <a:bodyPr vert="horz" wrap="square" lIns="121920" tIns="60960" rIns="121920" bIns="60960" rtlCol="0" anchor="ctr">
            <a:normAutofit/>
          </a:bodyPr>
          <a:lstStyle/>
          <a:p>
            <a:pPr algn="l"/>
            <a:r>
              <a:rPr lang="en-US" sz="1300" dirty="0">
                <a:latin typeface="+mj-lt"/>
              </a:rPr>
              <a:t>Agencies can attract new workers and retain existing ones through engagement, celebrating accomplishments, and providing pathways for career growth.</a:t>
            </a:r>
          </a:p>
        </p:txBody>
      </p:sp>
      <p:sp>
        <p:nvSpPr>
          <p:cNvPr id="61" name="TextBox 60">
            <a:extLst>
              <a:ext uri="{FF2B5EF4-FFF2-40B4-BE49-F238E27FC236}">
                <a16:creationId xmlns:a16="http://schemas.microsoft.com/office/drawing/2014/main" id="{BCDE7B7E-DC00-A40A-567C-C7BA362C1C6E}"/>
              </a:ext>
            </a:extLst>
          </p:cNvPr>
          <p:cNvSpPr txBox="1"/>
          <p:nvPr/>
        </p:nvSpPr>
        <p:spPr>
          <a:xfrm>
            <a:off x="1347229" y="7696213"/>
            <a:ext cx="7668025" cy="200055"/>
          </a:xfrm>
          <a:prstGeom prst="rect">
            <a:avLst/>
          </a:prstGeom>
          <a:noFill/>
        </p:spPr>
        <p:txBody>
          <a:bodyPr wrap="square" rtlCol="0">
            <a:spAutoFit/>
          </a:bodyPr>
          <a:lstStyle/>
          <a:p>
            <a:r>
              <a:rPr lang="en-US" sz="700" spc="200" dirty="0">
                <a:solidFill>
                  <a:schemeClr val="bg2">
                    <a:lumMod val="50000"/>
                  </a:schemeClr>
                </a:solidFill>
                <a:latin typeface="+mj-lt"/>
                <a:cs typeface="Segoe UI" panose="020B0502040204020203" pitchFamily="34" charset="0"/>
              </a:rPr>
              <a:t>SOURCE</a:t>
            </a:r>
            <a:r>
              <a:rPr lang="en-US" sz="700" spc="200" dirty="0">
                <a:solidFill>
                  <a:schemeClr val="accent2"/>
                </a:solidFill>
                <a:latin typeface="+mj-lt"/>
                <a:cs typeface="Segoe UI" panose="020B0502040204020203" pitchFamily="34" charset="0"/>
              </a:rPr>
              <a:t> </a:t>
            </a:r>
            <a:r>
              <a:rPr lang="en-US" sz="700" dirty="0">
                <a:solidFill>
                  <a:schemeClr val="bg2">
                    <a:lumMod val="75000"/>
                  </a:schemeClr>
                </a:solidFill>
                <a:latin typeface="+mj-lt"/>
                <a:cs typeface="Segoe UI" panose="020B0502040204020203" pitchFamily="34" charset="0"/>
                <a:hlinkClick r:id="rId13"/>
              </a:rPr>
              <a:t>American Public Transportation Association</a:t>
            </a:r>
            <a:r>
              <a:rPr lang="en-US" sz="700" dirty="0">
                <a:solidFill>
                  <a:schemeClr val="bg2">
                    <a:lumMod val="75000"/>
                  </a:schemeClr>
                </a:solidFill>
                <a:latin typeface="+mj-lt"/>
                <a:cs typeface="Segoe UI" panose="020B0502040204020203" pitchFamily="34" charset="0"/>
              </a:rPr>
              <a:t>.</a:t>
            </a:r>
          </a:p>
        </p:txBody>
      </p:sp>
    </p:spTree>
    <p:extLst>
      <p:ext uri="{BB962C8B-B14F-4D97-AF65-F5344CB8AC3E}">
        <p14:creationId xmlns:p14="http://schemas.microsoft.com/office/powerpoint/2010/main" val="33644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25447B-F21F-6872-0526-C17DBAC88FC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4F4C021-0624-F089-6569-9B5FA3B8EC28}"/>
              </a:ext>
            </a:extLst>
          </p:cNvPr>
          <p:cNvSpPr>
            <a:spLocks noGrp="1"/>
          </p:cNvSpPr>
          <p:nvPr>
            <p:ph type="title"/>
          </p:nvPr>
        </p:nvSpPr>
        <p:spPr/>
        <p:txBody>
          <a:bodyPr/>
          <a:lstStyle/>
          <a:p>
            <a:r>
              <a:rPr lang="en-US" sz="3200" b="1" dirty="0">
                <a:latin typeface="+mj-lt"/>
              </a:rPr>
              <a:t>Growth in Transportation and Warehousing Industry Jobs, 2020-2025</a:t>
            </a:r>
          </a:p>
        </p:txBody>
      </p:sp>
      <p:sp>
        <p:nvSpPr>
          <p:cNvPr id="4" name="Rounded Rectangle 59">
            <a:extLst>
              <a:ext uri="{FF2B5EF4-FFF2-40B4-BE49-F238E27FC236}">
                <a16:creationId xmlns:a16="http://schemas.microsoft.com/office/drawing/2014/main" id="{428D0471-8DE8-CFD0-DCF8-8701937163AE}"/>
              </a:ext>
            </a:extLst>
          </p:cNvPr>
          <p:cNvSpPr/>
          <p:nvPr/>
        </p:nvSpPr>
        <p:spPr>
          <a:xfrm>
            <a:off x="1805020" y="2526709"/>
            <a:ext cx="8229599" cy="5077252"/>
          </a:xfrm>
          <a:prstGeom prst="roundRect">
            <a:avLst>
              <a:gd name="adj" fmla="val 2011"/>
            </a:avLst>
          </a:prstGeom>
          <a:solidFill>
            <a:schemeClr val="bg1"/>
          </a:solidFill>
          <a:ln w="57150">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latin typeface="+mj-lt"/>
            </a:endParaRPr>
          </a:p>
        </p:txBody>
      </p:sp>
      <p:grpSp>
        <p:nvGrpSpPr>
          <p:cNvPr id="5" name="Group 4">
            <a:extLst>
              <a:ext uri="{FF2B5EF4-FFF2-40B4-BE49-F238E27FC236}">
                <a16:creationId xmlns:a16="http://schemas.microsoft.com/office/drawing/2014/main" id="{FDACE35D-E735-CA5F-CF57-05CBB9F7961F}"/>
              </a:ext>
            </a:extLst>
          </p:cNvPr>
          <p:cNvGrpSpPr>
            <a:grpSpLocks noChangeAspect="1"/>
          </p:cNvGrpSpPr>
          <p:nvPr/>
        </p:nvGrpSpPr>
        <p:grpSpPr>
          <a:xfrm>
            <a:off x="2527364" y="3033462"/>
            <a:ext cx="6987006" cy="4215553"/>
            <a:chOff x="1560344" y="1914624"/>
            <a:chExt cx="6203410" cy="4123244"/>
          </a:xfrm>
          <a:solidFill>
            <a:schemeClr val="bg1">
              <a:lumMod val="85000"/>
            </a:schemeClr>
          </a:solidFill>
        </p:grpSpPr>
        <p:sp>
          <p:nvSpPr>
            <p:cNvPr id="6" name="Rectangle 5">
              <a:extLst>
                <a:ext uri="{FF2B5EF4-FFF2-40B4-BE49-F238E27FC236}">
                  <a16:creationId xmlns:a16="http://schemas.microsoft.com/office/drawing/2014/main" id="{FC01BAC3-C178-463C-CC26-DEDB0D422620}"/>
                </a:ext>
              </a:extLst>
            </p:cNvPr>
            <p:cNvSpPr/>
            <p:nvPr/>
          </p:nvSpPr>
          <p:spPr>
            <a:xfrm>
              <a:off x="2098747" y="2962296"/>
              <a:ext cx="486137" cy="486137"/>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a:solidFill>
                    <a:schemeClr val="tx1"/>
                  </a:solidFill>
                  <a:latin typeface="+mj-lt"/>
                  <a:cs typeface="Segoe UI" panose="020B0502040204020203" pitchFamily="34" charset="0"/>
                </a:rPr>
                <a:t>WA</a:t>
              </a:r>
            </a:p>
            <a:p>
              <a:pPr algn="ctr"/>
              <a:r>
                <a:rPr lang="en-US" sz="900" b="1" dirty="0">
                  <a:solidFill>
                    <a:schemeClr val="tx1"/>
                  </a:solidFill>
                  <a:latin typeface="+mj-lt"/>
                  <a:cs typeface="Segoe UI" panose="020B0502040204020203" pitchFamily="34" charset="0"/>
                </a:rPr>
                <a:t>4.2%</a:t>
              </a:r>
            </a:p>
          </p:txBody>
        </p:sp>
        <p:sp>
          <p:nvSpPr>
            <p:cNvPr id="7" name="Rectangle 6">
              <a:extLst>
                <a:ext uri="{FF2B5EF4-FFF2-40B4-BE49-F238E27FC236}">
                  <a16:creationId xmlns:a16="http://schemas.microsoft.com/office/drawing/2014/main" id="{325B8FA9-408C-09DB-BB90-70D28B1D5A88}"/>
                </a:ext>
              </a:extLst>
            </p:cNvPr>
            <p:cNvSpPr/>
            <p:nvPr/>
          </p:nvSpPr>
          <p:spPr>
            <a:xfrm>
              <a:off x="2098747" y="3480183"/>
              <a:ext cx="486137" cy="48613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a:solidFill>
                    <a:schemeClr val="bg1"/>
                  </a:solidFill>
                  <a:latin typeface="+mj-lt"/>
                  <a:cs typeface="Segoe UI" panose="020B0502040204020203" pitchFamily="34" charset="0"/>
                </a:rPr>
                <a:t>OR</a:t>
              </a:r>
            </a:p>
            <a:p>
              <a:pPr algn="ctr"/>
              <a:r>
                <a:rPr lang="en-US" sz="900" b="1" dirty="0">
                  <a:solidFill>
                    <a:schemeClr val="bg1"/>
                  </a:solidFill>
                  <a:latin typeface="+mj-lt"/>
                  <a:cs typeface="Segoe UI" panose="020B0502040204020203" pitchFamily="34" charset="0"/>
                </a:rPr>
                <a:t>19.0%</a:t>
              </a:r>
            </a:p>
          </p:txBody>
        </p:sp>
        <p:sp>
          <p:nvSpPr>
            <p:cNvPr id="8" name="Rectangle 7">
              <a:extLst>
                <a:ext uri="{FF2B5EF4-FFF2-40B4-BE49-F238E27FC236}">
                  <a16:creationId xmlns:a16="http://schemas.microsoft.com/office/drawing/2014/main" id="{D1EDB879-2089-6899-A574-EAFA4AF8848B}"/>
                </a:ext>
              </a:extLst>
            </p:cNvPr>
            <p:cNvSpPr/>
            <p:nvPr/>
          </p:nvSpPr>
          <p:spPr>
            <a:xfrm>
              <a:off x="2616634" y="2962296"/>
              <a:ext cx="486137" cy="48613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a:solidFill>
                    <a:schemeClr val="bg1"/>
                  </a:solidFill>
                  <a:latin typeface="+mj-lt"/>
                  <a:cs typeface="Segoe UI" panose="020B0502040204020203" pitchFamily="34" charset="0"/>
                </a:rPr>
                <a:t>ID</a:t>
              </a:r>
            </a:p>
            <a:p>
              <a:pPr algn="ctr"/>
              <a:r>
                <a:rPr lang="en-US" sz="900" b="1" dirty="0">
                  <a:solidFill>
                    <a:schemeClr val="bg1"/>
                  </a:solidFill>
                  <a:latin typeface="+mj-lt"/>
                  <a:cs typeface="Segoe UI" panose="020B0502040204020203" pitchFamily="34" charset="0"/>
                </a:rPr>
                <a:t>18.5%</a:t>
              </a:r>
            </a:p>
          </p:txBody>
        </p:sp>
        <p:sp>
          <p:nvSpPr>
            <p:cNvPr id="9" name="Rectangle 8">
              <a:extLst>
                <a:ext uri="{FF2B5EF4-FFF2-40B4-BE49-F238E27FC236}">
                  <a16:creationId xmlns:a16="http://schemas.microsoft.com/office/drawing/2014/main" id="{C4CC4F09-7802-762A-EF1E-8BE1D44A89DC}"/>
                </a:ext>
              </a:extLst>
            </p:cNvPr>
            <p:cNvSpPr/>
            <p:nvPr/>
          </p:nvSpPr>
          <p:spPr>
            <a:xfrm>
              <a:off x="2616634" y="3480183"/>
              <a:ext cx="486137" cy="486137"/>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a:solidFill>
                    <a:schemeClr val="tx1"/>
                  </a:solidFill>
                  <a:latin typeface="+mj-lt"/>
                  <a:cs typeface="Segoe UI" panose="020B0502040204020203" pitchFamily="34" charset="0"/>
                </a:rPr>
                <a:t>NV</a:t>
              </a:r>
            </a:p>
            <a:p>
              <a:pPr algn="ctr"/>
              <a:r>
                <a:rPr lang="en-US" sz="900" b="1" dirty="0">
                  <a:solidFill>
                    <a:schemeClr val="tx1"/>
                  </a:solidFill>
                  <a:latin typeface="+mj-lt"/>
                  <a:cs typeface="Segoe UI" panose="020B0502040204020203" pitchFamily="34" charset="0"/>
                </a:rPr>
                <a:t>14.9%</a:t>
              </a:r>
            </a:p>
          </p:txBody>
        </p:sp>
        <p:sp>
          <p:nvSpPr>
            <p:cNvPr id="10" name="Rectangle 9">
              <a:extLst>
                <a:ext uri="{FF2B5EF4-FFF2-40B4-BE49-F238E27FC236}">
                  <a16:creationId xmlns:a16="http://schemas.microsoft.com/office/drawing/2014/main" id="{844487F1-88A9-3F07-C8D2-5C158301B850}"/>
                </a:ext>
              </a:extLst>
            </p:cNvPr>
            <p:cNvSpPr/>
            <p:nvPr/>
          </p:nvSpPr>
          <p:spPr>
            <a:xfrm>
              <a:off x="2098747" y="3998070"/>
              <a:ext cx="486137" cy="48613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a:solidFill>
                    <a:schemeClr val="bg1"/>
                  </a:solidFill>
                  <a:latin typeface="+mj-lt"/>
                  <a:cs typeface="Segoe UI" panose="020B0502040204020203" pitchFamily="34" charset="0"/>
                </a:rPr>
                <a:t>CA</a:t>
              </a:r>
            </a:p>
            <a:p>
              <a:pPr algn="ctr"/>
              <a:r>
                <a:rPr lang="en-US" sz="900" b="1" dirty="0">
                  <a:solidFill>
                    <a:schemeClr val="bg1"/>
                  </a:solidFill>
                  <a:latin typeface="+mj-lt"/>
                  <a:cs typeface="Segoe UI" panose="020B0502040204020203" pitchFamily="34" charset="0"/>
                </a:rPr>
                <a:t>19.4%</a:t>
              </a:r>
            </a:p>
          </p:txBody>
        </p:sp>
        <p:sp>
          <p:nvSpPr>
            <p:cNvPr id="11" name="Rectangle 10">
              <a:extLst>
                <a:ext uri="{FF2B5EF4-FFF2-40B4-BE49-F238E27FC236}">
                  <a16:creationId xmlns:a16="http://schemas.microsoft.com/office/drawing/2014/main" id="{71D2A1A5-4E7C-150B-7044-30775360CA82}"/>
                </a:ext>
              </a:extLst>
            </p:cNvPr>
            <p:cNvSpPr/>
            <p:nvPr/>
          </p:nvSpPr>
          <p:spPr>
            <a:xfrm>
              <a:off x="2616634" y="3998070"/>
              <a:ext cx="486137" cy="486137"/>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a:solidFill>
                    <a:schemeClr val="tx1"/>
                  </a:solidFill>
                  <a:latin typeface="+mj-lt"/>
                  <a:cs typeface="Segoe UI" panose="020B0502040204020203" pitchFamily="34" charset="0"/>
                </a:rPr>
                <a:t>UT</a:t>
              </a:r>
            </a:p>
            <a:p>
              <a:pPr algn="ctr"/>
              <a:r>
                <a:rPr lang="en-US" sz="900" b="1" dirty="0">
                  <a:solidFill>
                    <a:schemeClr val="tx1"/>
                  </a:solidFill>
                  <a:latin typeface="+mj-lt"/>
                  <a:cs typeface="Segoe UI" panose="020B0502040204020203" pitchFamily="34" charset="0"/>
                </a:rPr>
                <a:t>9.7%</a:t>
              </a:r>
            </a:p>
          </p:txBody>
        </p:sp>
        <p:sp>
          <p:nvSpPr>
            <p:cNvPr id="12" name="Rectangle 11">
              <a:extLst>
                <a:ext uri="{FF2B5EF4-FFF2-40B4-BE49-F238E27FC236}">
                  <a16:creationId xmlns:a16="http://schemas.microsoft.com/office/drawing/2014/main" id="{2B1FA15A-46B7-71BE-5F81-0CEC09AAF6AF}"/>
                </a:ext>
              </a:extLst>
            </p:cNvPr>
            <p:cNvSpPr/>
            <p:nvPr/>
          </p:nvSpPr>
          <p:spPr>
            <a:xfrm>
              <a:off x="2616634" y="4515957"/>
              <a:ext cx="486137" cy="486137"/>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a:solidFill>
                    <a:schemeClr val="bg1"/>
                  </a:solidFill>
                  <a:latin typeface="+mj-lt"/>
                  <a:cs typeface="Segoe UI" panose="020B0502040204020203" pitchFamily="34" charset="0"/>
                </a:rPr>
                <a:t>AZ</a:t>
              </a:r>
            </a:p>
            <a:p>
              <a:pPr algn="ctr"/>
              <a:r>
                <a:rPr lang="en-US" sz="900" b="1" dirty="0">
                  <a:solidFill>
                    <a:schemeClr val="bg1"/>
                  </a:solidFill>
                  <a:latin typeface="+mj-lt"/>
                  <a:cs typeface="Segoe UI" panose="020B0502040204020203" pitchFamily="34" charset="0"/>
                </a:rPr>
                <a:t>22.4%</a:t>
              </a:r>
            </a:p>
          </p:txBody>
        </p:sp>
        <p:sp>
          <p:nvSpPr>
            <p:cNvPr id="13" name="Rectangle 12">
              <a:extLst>
                <a:ext uri="{FF2B5EF4-FFF2-40B4-BE49-F238E27FC236}">
                  <a16:creationId xmlns:a16="http://schemas.microsoft.com/office/drawing/2014/main" id="{DC9FE962-C8F3-7462-5F61-49A99BA4A79E}"/>
                </a:ext>
              </a:extLst>
            </p:cNvPr>
            <p:cNvSpPr/>
            <p:nvPr/>
          </p:nvSpPr>
          <p:spPr>
            <a:xfrm>
              <a:off x="3134521" y="2962296"/>
              <a:ext cx="486137" cy="486137"/>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a:solidFill>
                    <a:schemeClr val="bg1"/>
                  </a:solidFill>
                  <a:latin typeface="+mj-lt"/>
                  <a:cs typeface="Segoe UI" panose="020B0502040204020203" pitchFamily="34" charset="0"/>
                </a:rPr>
                <a:t>MT</a:t>
              </a:r>
            </a:p>
            <a:p>
              <a:pPr algn="ctr"/>
              <a:r>
                <a:rPr lang="en-US" sz="900" b="1" dirty="0">
                  <a:solidFill>
                    <a:schemeClr val="bg1"/>
                  </a:solidFill>
                  <a:latin typeface="+mj-lt"/>
                  <a:cs typeface="Segoe UI" panose="020B0502040204020203" pitchFamily="34" charset="0"/>
                </a:rPr>
                <a:t>28.5%</a:t>
              </a:r>
            </a:p>
          </p:txBody>
        </p:sp>
        <p:sp>
          <p:nvSpPr>
            <p:cNvPr id="14" name="Rectangle 13">
              <a:extLst>
                <a:ext uri="{FF2B5EF4-FFF2-40B4-BE49-F238E27FC236}">
                  <a16:creationId xmlns:a16="http://schemas.microsoft.com/office/drawing/2014/main" id="{CCAF2976-1A7D-E567-58C8-A40BA37ED2E5}"/>
                </a:ext>
              </a:extLst>
            </p:cNvPr>
            <p:cNvSpPr/>
            <p:nvPr/>
          </p:nvSpPr>
          <p:spPr>
            <a:xfrm>
              <a:off x="3134521" y="3480183"/>
              <a:ext cx="486137" cy="486137"/>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a:solidFill>
                    <a:schemeClr val="tx1"/>
                  </a:solidFill>
                  <a:latin typeface="+mj-lt"/>
                  <a:cs typeface="Segoe UI" panose="020B0502040204020203" pitchFamily="34" charset="0"/>
                </a:rPr>
                <a:t>WY</a:t>
              </a:r>
            </a:p>
            <a:p>
              <a:pPr algn="ctr"/>
              <a:r>
                <a:rPr lang="en-US" sz="900" b="1" dirty="0">
                  <a:solidFill>
                    <a:schemeClr val="tx1"/>
                  </a:solidFill>
                  <a:latin typeface="+mj-lt"/>
                  <a:cs typeface="Segoe UI" panose="020B0502040204020203" pitchFamily="34" charset="0"/>
                </a:rPr>
                <a:t>4.0%</a:t>
              </a:r>
            </a:p>
          </p:txBody>
        </p:sp>
        <p:sp>
          <p:nvSpPr>
            <p:cNvPr id="15" name="Rectangle 14">
              <a:extLst>
                <a:ext uri="{FF2B5EF4-FFF2-40B4-BE49-F238E27FC236}">
                  <a16:creationId xmlns:a16="http://schemas.microsoft.com/office/drawing/2014/main" id="{99F2DC59-C6A8-CBCA-6372-DF40537EAA7C}"/>
                </a:ext>
              </a:extLst>
            </p:cNvPr>
            <p:cNvSpPr/>
            <p:nvPr/>
          </p:nvSpPr>
          <p:spPr>
            <a:xfrm>
              <a:off x="3652408" y="2962296"/>
              <a:ext cx="486137" cy="486137"/>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a:solidFill>
                    <a:schemeClr val="tx1"/>
                  </a:solidFill>
                  <a:latin typeface="+mj-lt"/>
                  <a:cs typeface="Segoe UI" panose="020B0502040204020203" pitchFamily="34" charset="0"/>
                </a:rPr>
                <a:t>ND</a:t>
              </a:r>
            </a:p>
            <a:p>
              <a:pPr algn="ctr"/>
              <a:r>
                <a:rPr lang="en-US" sz="900" b="1" dirty="0">
                  <a:solidFill>
                    <a:schemeClr val="tx1"/>
                  </a:solidFill>
                  <a:latin typeface="+mj-lt"/>
                  <a:cs typeface="Segoe UI" panose="020B0502040204020203" pitchFamily="34" charset="0"/>
                </a:rPr>
                <a:t>5.5%</a:t>
              </a:r>
            </a:p>
          </p:txBody>
        </p:sp>
        <p:sp>
          <p:nvSpPr>
            <p:cNvPr id="16" name="Rectangle 15">
              <a:extLst>
                <a:ext uri="{FF2B5EF4-FFF2-40B4-BE49-F238E27FC236}">
                  <a16:creationId xmlns:a16="http://schemas.microsoft.com/office/drawing/2014/main" id="{B7D39E62-14D4-6CF4-0BF5-0769C57E28A2}"/>
                </a:ext>
              </a:extLst>
            </p:cNvPr>
            <p:cNvSpPr/>
            <p:nvPr/>
          </p:nvSpPr>
          <p:spPr>
            <a:xfrm>
              <a:off x="3652408" y="3480183"/>
              <a:ext cx="486137" cy="486137"/>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a:solidFill>
                    <a:schemeClr val="tx1"/>
                  </a:solidFill>
                  <a:latin typeface="+mj-lt"/>
                  <a:cs typeface="Segoe UI" panose="020B0502040204020203" pitchFamily="34" charset="0"/>
                </a:rPr>
                <a:t>SD</a:t>
              </a:r>
            </a:p>
            <a:p>
              <a:pPr algn="ctr"/>
              <a:r>
                <a:rPr lang="en-US" sz="900" b="1" dirty="0">
                  <a:solidFill>
                    <a:schemeClr val="tx1"/>
                  </a:solidFill>
                  <a:latin typeface="+mj-lt"/>
                  <a:cs typeface="Segoe UI" panose="020B0502040204020203" pitchFamily="34" charset="0"/>
                </a:rPr>
                <a:t>0.0%</a:t>
              </a:r>
            </a:p>
          </p:txBody>
        </p:sp>
        <p:sp>
          <p:nvSpPr>
            <p:cNvPr id="17" name="Rectangle 16">
              <a:extLst>
                <a:ext uri="{FF2B5EF4-FFF2-40B4-BE49-F238E27FC236}">
                  <a16:creationId xmlns:a16="http://schemas.microsoft.com/office/drawing/2014/main" id="{82E0E3A2-35EE-82A4-7AD3-165FF279805E}"/>
                </a:ext>
              </a:extLst>
            </p:cNvPr>
            <p:cNvSpPr/>
            <p:nvPr/>
          </p:nvSpPr>
          <p:spPr>
            <a:xfrm>
              <a:off x="3134521" y="3998070"/>
              <a:ext cx="486137" cy="486137"/>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a:solidFill>
                    <a:schemeClr val="bg1"/>
                  </a:solidFill>
                  <a:latin typeface="+mj-lt"/>
                  <a:cs typeface="Segoe UI" panose="020B0502040204020203" pitchFamily="34" charset="0"/>
                </a:rPr>
                <a:t>CO</a:t>
              </a:r>
            </a:p>
            <a:p>
              <a:pPr algn="ctr"/>
              <a:r>
                <a:rPr lang="en-US" sz="900" b="1" dirty="0">
                  <a:solidFill>
                    <a:schemeClr val="bg1"/>
                  </a:solidFill>
                  <a:latin typeface="+mj-lt"/>
                  <a:cs typeface="Segoe UI" panose="020B0502040204020203" pitchFamily="34" charset="0"/>
                </a:rPr>
                <a:t>23.1%</a:t>
              </a:r>
            </a:p>
          </p:txBody>
        </p:sp>
        <p:sp>
          <p:nvSpPr>
            <p:cNvPr id="18" name="Rectangle 17">
              <a:extLst>
                <a:ext uri="{FF2B5EF4-FFF2-40B4-BE49-F238E27FC236}">
                  <a16:creationId xmlns:a16="http://schemas.microsoft.com/office/drawing/2014/main" id="{1EAD0563-F3D2-55E8-AD2C-74AC4FF245D5}"/>
                </a:ext>
              </a:extLst>
            </p:cNvPr>
            <p:cNvSpPr/>
            <p:nvPr/>
          </p:nvSpPr>
          <p:spPr>
            <a:xfrm>
              <a:off x="3134521" y="4515957"/>
              <a:ext cx="486137" cy="486137"/>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a:solidFill>
                    <a:schemeClr val="tx1"/>
                  </a:solidFill>
                  <a:latin typeface="+mj-lt"/>
                  <a:cs typeface="Segoe UI" panose="020B0502040204020203" pitchFamily="34" charset="0"/>
                </a:rPr>
                <a:t>NM</a:t>
              </a:r>
            </a:p>
            <a:p>
              <a:pPr algn="ctr"/>
              <a:r>
                <a:rPr lang="en-US" sz="900" b="1" dirty="0">
                  <a:solidFill>
                    <a:schemeClr val="tx1"/>
                  </a:solidFill>
                  <a:latin typeface="+mj-lt"/>
                  <a:cs typeface="Segoe UI" panose="020B0502040204020203" pitchFamily="34" charset="0"/>
                </a:rPr>
                <a:t>-4.0%</a:t>
              </a:r>
            </a:p>
          </p:txBody>
        </p:sp>
        <p:sp>
          <p:nvSpPr>
            <p:cNvPr id="19" name="Rectangle 18">
              <a:extLst>
                <a:ext uri="{FF2B5EF4-FFF2-40B4-BE49-F238E27FC236}">
                  <a16:creationId xmlns:a16="http://schemas.microsoft.com/office/drawing/2014/main" id="{9964833C-A354-A52D-ACBA-5C6954255771}"/>
                </a:ext>
              </a:extLst>
            </p:cNvPr>
            <p:cNvSpPr/>
            <p:nvPr/>
          </p:nvSpPr>
          <p:spPr>
            <a:xfrm>
              <a:off x="3652408" y="3998070"/>
              <a:ext cx="486137" cy="486137"/>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a:solidFill>
                    <a:schemeClr val="tx1"/>
                  </a:solidFill>
                  <a:latin typeface="+mj-lt"/>
                  <a:cs typeface="Segoe UI" panose="020B0502040204020203" pitchFamily="34" charset="0"/>
                </a:rPr>
                <a:t>NE</a:t>
              </a:r>
            </a:p>
            <a:p>
              <a:pPr algn="ctr"/>
              <a:r>
                <a:rPr lang="en-US" sz="900" b="1" dirty="0">
                  <a:solidFill>
                    <a:schemeClr val="tx1"/>
                  </a:solidFill>
                  <a:latin typeface="+mj-lt"/>
                  <a:cs typeface="Segoe UI" panose="020B0502040204020203" pitchFamily="34" charset="0"/>
                </a:rPr>
                <a:t>3.1%</a:t>
              </a:r>
            </a:p>
          </p:txBody>
        </p:sp>
        <p:sp>
          <p:nvSpPr>
            <p:cNvPr id="20" name="Rectangle 19">
              <a:extLst>
                <a:ext uri="{FF2B5EF4-FFF2-40B4-BE49-F238E27FC236}">
                  <a16:creationId xmlns:a16="http://schemas.microsoft.com/office/drawing/2014/main" id="{55B8E709-216E-E656-ED89-6B5C638823D2}"/>
                </a:ext>
              </a:extLst>
            </p:cNvPr>
            <p:cNvSpPr/>
            <p:nvPr/>
          </p:nvSpPr>
          <p:spPr>
            <a:xfrm>
              <a:off x="3652408" y="4515957"/>
              <a:ext cx="486137" cy="486137"/>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a:solidFill>
                    <a:schemeClr val="tx1"/>
                  </a:solidFill>
                  <a:latin typeface="+mj-lt"/>
                  <a:cs typeface="Segoe UI" panose="020B0502040204020203" pitchFamily="34" charset="0"/>
                </a:rPr>
                <a:t>KS</a:t>
              </a:r>
            </a:p>
            <a:p>
              <a:pPr algn="ctr"/>
              <a:r>
                <a:rPr lang="en-US" sz="900" b="1" dirty="0">
                  <a:solidFill>
                    <a:schemeClr val="tx1"/>
                  </a:solidFill>
                  <a:latin typeface="+mj-lt"/>
                  <a:cs typeface="Segoe UI" panose="020B0502040204020203" pitchFamily="34" charset="0"/>
                </a:rPr>
                <a:t>8.4%</a:t>
              </a:r>
            </a:p>
          </p:txBody>
        </p:sp>
        <p:sp>
          <p:nvSpPr>
            <p:cNvPr id="21" name="Rectangle 20">
              <a:extLst>
                <a:ext uri="{FF2B5EF4-FFF2-40B4-BE49-F238E27FC236}">
                  <a16:creationId xmlns:a16="http://schemas.microsoft.com/office/drawing/2014/main" id="{D65CBFF2-7F9F-A594-D67E-5A9D9F6C12DB}"/>
                </a:ext>
              </a:extLst>
            </p:cNvPr>
            <p:cNvSpPr/>
            <p:nvPr/>
          </p:nvSpPr>
          <p:spPr>
            <a:xfrm>
              <a:off x="4170295" y="2962296"/>
              <a:ext cx="486137" cy="486137"/>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a:solidFill>
                    <a:schemeClr val="tx1"/>
                  </a:solidFill>
                  <a:latin typeface="+mj-lt"/>
                  <a:cs typeface="Segoe UI" panose="020B0502040204020203" pitchFamily="34" charset="0"/>
                </a:rPr>
                <a:t>MN</a:t>
              </a:r>
            </a:p>
            <a:p>
              <a:pPr algn="ctr"/>
              <a:r>
                <a:rPr lang="en-US" sz="900" b="1" dirty="0">
                  <a:solidFill>
                    <a:schemeClr val="tx1"/>
                  </a:solidFill>
                  <a:latin typeface="+mj-lt"/>
                  <a:cs typeface="Segoe UI" panose="020B0502040204020203" pitchFamily="34" charset="0"/>
                </a:rPr>
                <a:t>11.3%</a:t>
              </a:r>
            </a:p>
          </p:txBody>
        </p:sp>
        <p:sp>
          <p:nvSpPr>
            <p:cNvPr id="22" name="Rectangle 21">
              <a:extLst>
                <a:ext uri="{FF2B5EF4-FFF2-40B4-BE49-F238E27FC236}">
                  <a16:creationId xmlns:a16="http://schemas.microsoft.com/office/drawing/2014/main" id="{5F5AEEDC-65DD-5B9D-CB29-3A109EA9A890}"/>
                </a:ext>
              </a:extLst>
            </p:cNvPr>
            <p:cNvSpPr/>
            <p:nvPr/>
          </p:nvSpPr>
          <p:spPr>
            <a:xfrm>
              <a:off x="4170295" y="3480183"/>
              <a:ext cx="486137" cy="486137"/>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a:solidFill>
                    <a:schemeClr val="tx1"/>
                  </a:solidFill>
                  <a:latin typeface="+mj-lt"/>
                  <a:cs typeface="Segoe UI" panose="020B0502040204020203" pitchFamily="34" charset="0"/>
                </a:rPr>
                <a:t>IA</a:t>
              </a:r>
            </a:p>
            <a:p>
              <a:pPr algn="ctr"/>
              <a:r>
                <a:rPr lang="en-US" sz="900" b="1" dirty="0">
                  <a:solidFill>
                    <a:schemeClr val="tx1"/>
                  </a:solidFill>
                  <a:latin typeface="+mj-lt"/>
                  <a:cs typeface="Segoe UI" panose="020B0502040204020203" pitchFamily="34" charset="0"/>
                </a:rPr>
                <a:t>12.7%</a:t>
              </a:r>
            </a:p>
          </p:txBody>
        </p:sp>
        <p:sp>
          <p:nvSpPr>
            <p:cNvPr id="23" name="Rectangle 22">
              <a:extLst>
                <a:ext uri="{FF2B5EF4-FFF2-40B4-BE49-F238E27FC236}">
                  <a16:creationId xmlns:a16="http://schemas.microsoft.com/office/drawing/2014/main" id="{823E63C5-4975-789C-0510-C4E46787BAEA}"/>
                </a:ext>
              </a:extLst>
            </p:cNvPr>
            <p:cNvSpPr/>
            <p:nvPr/>
          </p:nvSpPr>
          <p:spPr>
            <a:xfrm>
              <a:off x="4688182" y="2962296"/>
              <a:ext cx="486137" cy="486137"/>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a:solidFill>
                    <a:schemeClr val="tx1"/>
                  </a:solidFill>
                  <a:latin typeface="+mj-lt"/>
                  <a:cs typeface="Segoe UI" panose="020B0502040204020203" pitchFamily="34" charset="0"/>
                </a:rPr>
                <a:t>IL</a:t>
              </a:r>
            </a:p>
            <a:p>
              <a:pPr algn="ctr"/>
              <a:r>
                <a:rPr lang="en-US" sz="900" b="1" dirty="0">
                  <a:solidFill>
                    <a:schemeClr val="tx1"/>
                  </a:solidFill>
                  <a:latin typeface="+mj-lt"/>
                  <a:cs typeface="Segoe UI" panose="020B0502040204020203" pitchFamily="34" charset="0"/>
                </a:rPr>
                <a:t>3.5%</a:t>
              </a:r>
            </a:p>
          </p:txBody>
        </p:sp>
        <p:sp>
          <p:nvSpPr>
            <p:cNvPr id="24" name="Rectangle 23">
              <a:extLst>
                <a:ext uri="{FF2B5EF4-FFF2-40B4-BE49-F238E27FC236}">
                  <a16:creationId xmlns:a16="http://schemas.microsoft.com/office/drawing/2014/main" id="{4BF6A95D-44F3-8C80-1360-F66B4B9EFADD}"/>
                </a:ext>
              </a:extLst>
            </p:cNvPr>
            <p:cNvSpPr/>
            <p:nvPr/>
          </p:nvSpPr>
          <p:spPr>
            <a:xfrm>
              <a:off x="4688182" y="3480183"/>
              <a:ext cx="486137" cy="48613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a:solidFill>
                    <a:schemeClr val="bg1"/>
                  </a:solidFill>
                  <a:latin typeface="+mj-lt"/>
                  <a:cs typeface="Segoe UI" panose="020B0502040204020203" pitchFamily="34" charset="0"/>
                </a:rPr>
                <a:t>IN</a:t>
              </a:r>
            </a:p>
            <a:p>
              <a:pPr algn="ctr"/>
              <a:r>
                <a:rPr lang="en-US" sz="900" b="1" dirty="0">
                  <a:solidFill>
                    <a:schemeClr val="bg1"/>
                  </a:solidFill>
                  <a:latin typeface="+mj-lt"/>
                  <a:cs typeface="Segoe UI" panose="020B0502040204020203" pitchFamily="34" charset="0"/>
                </a:rPr>
                <a:t>15.0%</a:t>
              </a:r>
            </a:p>
          </p:txBody>
        </p:sp>
        <p:sp>
          <p:nvSpPr>
            <p:cNvPr id="25" name="Rectangle 24">
              <a:extLst>
                <a:ext uri="{FF2B5EF4-FFF2-40B4-BE49-F238E27FC236}">
                  <a16:creationId xmlns:a16="http://schemas.microsoft.com/office/drawing/2014/main" id="{7415DEDB-C97E-60F7-EB8D-0800759E6CA4}"/>
                </a:ext>
              </a:extLst>
            </p:cNvPr>
            <p:cNvSpPr/>
            <p:nvPr/>
          </p:nvSpPr>
          <p:spPr>
            <a:xfrm>
              <a:off x="4170295" y="3998070"/>
              <a:ext cx="486137" cy="486137"/>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a:solidFill>
                    <a:schemeClr val="tx1"/>
                  </a:solidFill>
                  <a:latin typeface="+mj-lt"/>
                  <a:cs typeface="Segoe UI" panose="020B0502040204020203" pitchFamily="34" charset="0"/>
                </a:rPr>
                <a:t>MO</a:t>
              </a:r>
            </a:p>
            <a:p>
              <a:pPr algn="ctr"/>
              <a:r>
                <a:rPr lang="en-US" sz="900" b="1" dirty="0">
                  <a:solidFill>
                    <a:schemeClr val="tx1"/>
                  </a:solidFill>
                  <a:latin typeface="+mj-lt"/>
                  <a:cs typeface="Segoe UI" panose="020B0502040204020203" pitchFamily="34" charset="0"/>
                </a:rPr>
                <a:t>0.2%</a:t>
              </a:r>
            </a:p>
          </p:txBody>
        </p:sp>
        <p:sp>
          <p:nvSpPr>
            <p:cNvPr id="26" name="Rectangle 25">
              <a:extLst>
                <a:ext uri="{FF2B5EF4-FFF2-40B4-BE49-F238E27FC236}">
                  <a16:creationId xmlns:a16="http://schemas.microsoft.com/office/drawing/2014/main" id="{9294D258-FB90-BAA8-43CA-FF0015F1CF81}"/>
                </a:ext>
              </a:extLst>
            </p:cNvPr>
            <p:cNvSpPr/>
            <p:nvPr/>
          </p:nvSpPr>
          <p:spPr>
            <a:xfrm>
              <a:off x="4170295" y="4515957"/>
              <a:ext cx="486137" cy="486137"/>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a:solidFill>
                    <a:schemeClr val="tx1"/>
                  </a:solidFill>
                  <a:latin typeface="+mj-lt"/>
                  <a:cs typeface="Segoe UI" panose="020B0502040204020203" pitchFamily="34" charset="0"/>
                </a:rPr>
                <a:t>AR</a:t>
              </a:r>
            </a:p>
            <a:p>
              <a:pPr algn="ctr"/>
              <a:r>
                <a:rPr lang="en-US" sz="900" b="1" dirty="0">
                  <a:solidFill>
                    <a:schemeClr val="tx1"/>
                  </a:solidFill>
                  <a:latin typeface="+mj-lt"/>
                  <a:cs typeface="Segoe UI" panose="020B0502040204020203" pitchFamily="34" charset="0"/>
                </a:rPr>
                <a:t>14.5%</a:t>
              </a:r>
            </a:p>
          </p:txBody>
        </p:sp>
        <p:sp>
          <p:nvSpPr>
            <p:cNvPr id="27" name="Rectangle 26">
              <a:extLst>
                <a:ext uri="{FF2B5EF4-FFF2-40B4-BE49-F238E27FC236}">
                  <a16:creationId xmlns:a16="http://schemas.microsoft.com/office/drawing/2014/main" id="{FE499BD7-049B-6CEB-35F3-C140534029A2}"/>
                </a:ext>
              </a:extLst>
            </p:cNvPr>
            <p:cNvSpPr/>
            <p:nvPr/>
          </p:nvSpPr>
          <p:spPr>
            <a:xfrm>
              <a:off x="4688182" y="3998070"/>
              <a:ext cx="486137" cy="486137"/>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a:solidFill>
                    <a:schemeClr val="tx1"/>
                  </a:solidFill>
                  <a:latin typeface="+mj-lt"/>
                  <a:cs typeface="Segoe UI" panose="020B0502040204020203" pitchFamily="34" charset="0"/>
                </a:rPr>
                <a:t>KY</a:t>
              </a:r>
            </a:p>
            <a:p>
              <a:pPr algn="ctr"/>
              <a:r>
                <a:rPr lang="en-US" sz="900" b="1" dirty="0">
                  <a:solidFill>
                    <a:schemeClr val="tx1"/>
                  </a:solidFill>
                  <a:latin typeface="+mj-lt"/>
                  <a:cs typeface="Segoe UI" panose="020B0502040204020203" pitchFamily="34" charset="0"/>
                </a:rPr>
                <a:t>0.0%</a:t>
              </a:r>
            </a:p>
          </p:txBody>
        </p:sp>
        <p:sp>
          <p:nvSpPr>
            <p:cNvPr id="28" name="Rectangle 27">
              <a:extLst>
                <a:ext uri="{FF2B5EF4-FFF2-40B4-BE49-F238E27FC236}">
                  <a16:creationId xmlns:a16="http://schemas.microsoft.com/office/drawing/2014/main" id="{4CDBB8A9-2B37-1279-9510-CA2DC1A13860}"/>
                </a:ext>
              </a:extLst>
            </p:cNvPr>
            <p:cNvSpPr/>
            <p:nvPr/>
          </p:nvSpPr>
          <p:spPr>
            <a:xfrm>
              <a:off x="4688182" y="4515957"/>
              <a:ext cx="486137" cy="486137"/>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a:solidFill>
                    <a:schemeClr val="bg1"/>
                  </a:solidFill>
                  <a:latin typeface="+mj-lt"/>
                  <a:cs typeface="Segoe UI" panose="020B0502040204020203" pitchFamily="34" charset="0"/>
                </a:rPr>
                <a:t>TN</a:t>
              </a:r>
            </a:p>
            <a:p>
              <a:pPr algn="ctr"/>
              <a:r>
                <a:rPr lang="en-US" sz="900" b="1" dirty="0">
                  <a:solidFill>
                    <a:schemeClr val="bg1"/>
                  </a:solidFill>
                  <a:latin typeface="+mj-lt"/>
                  <a:cs typeface="Segoe UI" panose="020B0502040204020203" pitchFamily="34" charset="0"/>
                </a:rPr>
                <a:t>23.5%</a:t>
              </a:r>
            </a:p>
          </p:txBody>
        </p:sp>
        <p:sp>
          <p:nvSpPr>
            <p:cNvPr id="29" name="Rectangle 28">
              <a:extLst>
                <a:ext uri="{FF2B5EF4-FFF2-40B4-BE49-F238E27FC236}">
                  <a16:creationId xmlns:a16="http://schemas.microsoft.com/office/drawing/2014/main" id="{05D043F9-A0C1-0E81-19A3-501393D954FE}"/>
                </a:ext>
              </a:extLst>
            </p:cNvPr>
            <p:cNvSpPr/>
            <p:nvPr/>
          </p:nvSpPr>
          <p:spPr>
            <a:xfrm>
              <a:off x="5206069" y="2962296"/>
              <a:ext cx="486137" cy="486137"/>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a:solidFill>
                    <a:schemeClr val="tx1"/>
                  </a:solidFill>
                  <a:latin typeface="+mj-lt"/>
                  <a:cs typeface="Segoe UI" panose="020B0502040204020203" pitchFamily="34" charset="0"/>
                </a:rPr>
                <a:t>WI</a:t>
              </a:r>
            </a:p>
            <a:p>
              <a:pPr algn="ctr"/>
              <a:r>
                <a:rPr lang="en-US" sz="900" b="1" dirty="0">
                  <a:solidFill>
                    <a:schemeClr val="tx1"/>
                  </a:solidFill>
                  <a:latin typeface="+mj-lt"/>
                  <a:cs typeface="Segoe UI" panose="020B0502040204020203" pitchFamily="34" charset="0"/>
                </a:rPr>
                <a:t>4.2%</a:t>
              </a:r>
            </a:p>
          </p:txBody>
        </p:sp>
        <p:sp>
          <p:nvSpPr>
            <p:cNvPr id="30" name="Rectangle 29">
              <a:extLst>
                <a:ext uri="{FF2B5EF4-FFF2-40B4-BE49-F238E27FC236}">
                  <a16:creationId xmlns:a16="http://schemas.microsoft.com/office/drawing/2014/main" id="{8E500416-F83D-14C3-DA73-294305FBB5D0}"/>
                </a:ext>
              </a:extLst>
            </p:cNvPr>
            <p:cNvSpPr/>
            <p:nvPr/>
          </p:nvSpPr>
          <p:spPr>
            <a:xfrm>
              <a:off x="5206069" y="3480183"/>
              <a:ext cx="486137" cy="486137"/>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a:solidFill>
                    <a:schemeClr val="tx1"/>
                  </a:solidFill>
                  <a:latin typeface="+mj-lt"/>
                  <a:cs typeface="Segoe UI" panose="020B0502040204020203" pitchFamily="34" charset="0"/>
                </a:rPr>
                <a:t>OH</a:t>
              </a:r>
            </a:p>
            <a:p>
              <a:pPr algn="ctr"/>
              <a:r>
                <a:rPr lang="en-US" sz="900" b="1" dirty="0">
                  <a:solidFill>
                    <a:schemeClr val="tx1"/>
                  </a:solidFill>
                  <a:latin typeface="+mj-lt"/>
                  <a:cs typeface="Segoe UI" panose="020B0502040204020203" pitchFamily="34" charset="0"/>
                </a:rPr>
                <a:t>10.6%</a:t>
              </a:r>
            </a:p>
          </p:txBody>
        </p:sp>
        <p:sp>
          <p:nvSpPr>
            <p:cNvPr id="31" name="Rectangle 30">
              <a:extLst>
                <a:ext uri="{FF2B5EF4-FFF2-40B4-BE49-F238E27FC236}">
                  <a16:creationId xmlns:a16="http://schemas.microsoft.com/office/drawing/2014/main" id="{E1DC2732-368E-DDE1-A449-909158D6420A}"/>
                </a:ext>
              </a:extLst>
            </p:cNvPr>
            <p:cNvSpPr/>
            <p:nvPr/>
          </p:nvSpPr>
          <p:spPr>
            <a:xfrm>
              <a:off x="5723956" y="2962296"/>
              <a:ext cx="486137" cy="48613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a:solidFill>
                    <a:schemeClr val="bg1"/>
                  </a:solidFill>
                  <a:latin typeface="+mj-lt"/>
                  <a:cs typeface="Segoe UI" panose="020B0502040204020203" pitchFamily="34" charset="0"/>
                </a:rPr>
                <a:t>MI</a:t>
              </a:r>
            </a:p>
            <a:p>
              <a:pPr algn="ctr"/>
              <a:r>
                <a:rPr lang="en-US" sz="900" b="1" dirty="0">
                  <a:solidFill>
                    <a:schemeClr val="bg1"/>
                  </a:solidFill>
                  <a:latin typeface="+mj-lt"/>
                  <a:cs typeface="Segoe UI" panose="020B0502040204020203" pitchFamily="34" charset="0"/>
                </a:rPr>
                <a:t>19.8%</a:t>
              </a:r>
            </a:p>
          </p:txBody>
        </p:sp>
        <p:sp>
          <p:nvSpPr>
            <p:cNvPr id="32" name="Rectangle 31">
              <a:extLst>
                <a:ext uri="{FF2B5EF4-FFF2-40B4-BE49-F238E27FC236}">
                  <a16:creationId xmlns:a16="http://schemas.microsoft.com/office/drawing/2014/main" id="{E3C678F9-89E2-A2EA-9CBF-B29A3CDA3648}"/>
                </a:ext>
              </a:extLst>
            </p:cNvPr>
            <p:cNvSpPr/>
            <p:nvPr/>
          </p:nvSpPr>
          <p:spPr>
            <a:xfrm>
              <a:off x="5723956" y="3480183"/>
              <a:ext cx="486137" cy="486137"/>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a:solidFill>
                    <a:schemeClr val="tx1"/>
                  </a:solidFill>
                  <a:latin typeface="+mj-lt"/>
                  <a:cs typeface="Segoe UI" panose="020B0502040204020203" pitchFamily="34" charset="0"/>
                </a:rPr>
                <a:t>PA</a:t>
              </a:r>
            </a:p>
            <a:p>
              <a:pPr algn="ctr"/>
              <a:r>
                <a:rPr lang="en-US" sz="900" b="1" dirty="0">
                  <a:solidFill>
                    <a:schemeClr val="tx1"/>
                  </a:solidFill>
                  <a:latin typeface="+mj-lt"/>
                  <a:cs typeface="Segoe UI" panose="020B0502040204020203" pitchFamily="34" charset="0"/>
                </a:rPr>
                <a:t>14.5%</a:t>
              </a:r>
            </a:p>
          </p:txBody>
        </p:sp>
        <p:sp>
          <p:nvSpPr>
            <p:cNvPr id="33" name="Rectangle 32">
              <a:extLst>
                <a:ext uri="{FF2B5EF4-FFF2-40B4-BE49-F238E27FC236}">
                  <a16:creationId xmlns:a16="http://schemas.microsoft.com/office/drawing/2014/main" id="{3228C588-A666-73AE-63AD-B431DC69FB13}"/>
                </a:ext>
              </a:extLst>
            </p:cNvPr>
            <p:cNvSpPr/>
            <p:nvPr/>
          </p:nvSpPr>
          <p:spPr>
            <a:xfrm>
              <a:off x="5206069" y="3998070"/>
              <a:ext cx="486137" cy="486137"/>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a:solidFill>
                    <a:schemeClr val="tx1"/>
                  </a:solidFill>
                  <a:latin typeface="+mj-lt"/>
                  <a:cs typeface="Segoe UI" panose="020B0502040204020203" pitchFamily="34" charset="0"/>
                </a:rPr>
                <a:t>WV</a:t>
              </a:r>
            </a:p>
            <a:p>
              <a:pPr algn="ctr"/>
              <a:r>
                <a:rPr lang="en-US" sz="900" b="1" dirty="0">
                  <a:solidFill>
                    <a:schemeClr val="tx1"/>
                  </a:solidFill>
                  <a:latin typeface="+mj-lt"/>
                  <a:cs typeface="Segoe UI" panose="020B0502040204020203" pitchFamily="34" charset="0"/>
                </a:rPr>
                <a:t>-0.2%</a:t>
              </a:r>
            </a:p>
          </p:txBody>
        </p:sp>
        <p:sp>
          <p:nvSpPr>
            <p:cNvPr id="34" name="Rectangle 33">
              <a:extLst>
                <a:ext uri="{FF2B5EF4-FFF2-40B4-BE49-F238E27FC236}">
                  <a16:creationId xmlns:a16="http://schemas.microsoft.com/office/drawing/2014/main" id="{D566DA8C-A043-A961-C6B5-97E11FE7FDEC}"/>
                </a:ext>
              </a:extLst>
            </p:cNvPr>
            <p:cNvSpPr/>
            <p:nvPr/>
          </p:nvSpPr>
          <p:spPr>
            <a:xfrm>
              <a:off x="5206069" y="4515957"/>
              <a:ext cx="486137" cy="486137"/>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a:solidFill>
                    <a:schemeClr val="tx1"/>
                  </a:solidFill>
                  <a:latin typeface="+mj-lt"/>
                  <a:cs typeface="Segoe UI" panose="020B0502040204020203" pitchFamily="34" charset="0"/>
                </a:rPr>
                <a:t>NC</a:t>
              </a:r>
            </a:p>
            <a:p>
              <a:pPr algn="ctr"/>
              <a:r>
                <a:rPr lang="en-US" sz="900" b="1" dirty="0">
                  <a:solidFill>
                    <a:schemeClr val="tx1"/>
                  </a:solidFill>
                  <a:latin typeface="+mj-lt"/>
                  <a:cs typeface="Segoe UI" panose="020B0502040204020203" pitchFamily="34" charset="0"/>
                </a:rPr>
                <a:t>5.0%</a:t>
              </a:r>
            </a:p>
          </p:txBody>
        </p:sp>
        <p:sp>
          <p:nvSpPr>
            <p:cNvPr id="35" name="Rectangle 34">
              <a:extLst>
                <a:ext uri="{FF2B5EF4-FFF2-40B4-BE49-F238E27FC236}">
                  <a16:creationId xmlns:a16="http://schemas.microsoft.com/office/drawing/2014/main" id="{C0F63A2D-8AEB-B958-BD14-80ED1F4AC26F}"/>
                </a:ext>
              </a:extLst>
            </p:cNvPr>
            <p:cNvSpPr/>
            <p:nvPr/>
          </p:nvSpPr>
          <p:spPr>
            <a:xfrm>
              <a:off x="5723956" y="3998070"/>
              <a:ext cx="486137" cy="486137"/>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a:solidFill>
                    <a:schemeClr val="tx1"/>
                  </a:solidFill>
                  <a:latin typeface="+mj-lt"/>
                  <a:cs typeface="Segoe UI" panose="020B0502040204020203" pitchFamily="34" charset="0"/>
                </a:rPr>
                <a:t>VA</a:t>
              </a:r>
            </a:p>
            <a:p>
              <a:pPr algn="ctr"/>
              <a:r>
                <a:rPr lang="en-US" sz="900" b="1" dirty="0">
                  <a:solidFill>
                    <a:schemeClr val="tx1"/>
                  </a:solidFill>
                  <a:latin typeface="+mj-lt"/>
                  <a:cs typeface="Segoe UI" panose="020B0502040204020203" pitchFamily="34" charset="0"/>
                </a:rPr>
                <a:t>3.7%</a:t>
              </a:r>
            </a:p>
          </p:txBody>
        </p:sp>
        <p:sp>
          <p:nvSpPr>
            <p:cNvPr id="36" name="Rectangle 35">
              <a:extLst>
                <a:ext uri="{FF2B5EF4-FFF2-40B4-BE49-F238E27FC236}">
                  <a16:creationId xmlns:a16="http://schemas.microsoft.com/office/drawing/2014/main" id="{5E4D9F91-5201-A595-E459-27293706392A}"/>
                </a:ext>
              </a:extLst>
            </p:cNvPr>
            <p:cNvSpPr/>
            <p:nvPr/>
          </p:nvSpPr>
          <p:spPr>
            <a:xfrm>
              <a:off x="5723956" y="4515957"/>
              <a:ext cx="486137" cy="486137"/>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a:solidFill>
                    <a:schemeClr val="tx1"/>
                  </a:solidFill>
                  <a:latin typeface="+mj-lt"/>
                  <a:cs typeface="Segoe UI" panose="020B0502040204020203" pitchFamily="34" charset="0"/>
                </a:rPr>
                <a:t>SC</a:t>
              </a:r>
            </a:p>
            <a:p>
              <a:pPr algn="ctr"/>
              <a:r>
                <a:rPr lang="en-US" sz="900" b="1" dirty="0">
                  <a:solidFill>
                    <a:schemeClr val="tx1"/>
                  </a:solidFill>
                  <a:latin typeface="+mj-lt"/>
                  <a:cs typeface="Segoe UI" panose="020B0502040204020203" pitchFamily="34" charset="0"/>
                </a:rPr>
                <a:t>13.9%</a:t>
              </a:r>
            </a:p>
          </p:txBody>
        </p:sp>
        <p:sp>
          <p:nvSpPr>
            <p:cNvPr id="37" name="Rectangle 36">
              <a:extLst>
                <a:ext uri="{FF2B5EF4-FFF2-40B4-BE49-F238E27FC236}">
                  <a16:creationId xmlns:a16="http://schemas.microsoft.com/office/drawing/2014/main" id="{5E96FB1F-C1A5-0846-7F7E-6B62E8F901A5}"/>
                </a:ext>
              </a:extLst>
            </p:cNvPr>
            <p:cNvSpPr/>
            <p:nvPr/>
          </p:nvSpPr>
          <p:spPr>
            <a:xfrm>
              <a:off x="6241843" y="2962296"/>
              <a:ext cx="486137" cy="486137"/>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a:solidFill>
                    <a:schemeClr val="tx1"/>
                  </a:solidFill>
                  <a:latin typeface="+mj-lt"/>
                  <a:cs typeface="Segoe UI" panose="020B0502040204020203" pitchFamily="34" charset="0"/>
                </a:rPr>
                <a:t>NY</a:t>
              </a:r>
            </a:p>
            <a:p>
              <a:pPr algn="ctr"/>
              <a:r>
                <a:rPr lang="en-US" sz="900" b="1" dirty="0">
                  <a:solidFill>
                    <a:schemeClr val="tx1"/>
                  </a:solidFill>
                  <a:latin typeface="+mj-lt"/>
                  <a:cs typeface="Segoe UI" panose="020B0502040204020203" pitchFamily="34" charset="0"/>
                </a:rPr>
                <a:t>11.7%</a:t>
              </a:r>
            </a:p>
          </p:txBody>
        </p:sp>
        <p:sp>
          <p:nvSpPr>
            <p:cNvPr id="38" name="Rectangle 37">
              <a:extLst>
                <a:ext uri="{FF2B5EF4-FFF2-40B4-BE49-F238E27FC236}">
                  <a16:creationId xmlns:a16="http://schemas.microsoft.com/office/drawing/2014/main" id="{DE42D5B1-CC67-2C5A-7751-EEA6524DED58}"/>
                </a:ext>
              </a:extLst>
            </p:cNvPr>
            <p:cNvSpPr/>
            <p:nvPr/>
          </p:nvSpPr>
          <p:spPr>
            <a:xfrm>
              <a:off x="6241843" y="3480183"/>
              <a:ext cx="486137" cy="486137"/>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a:solidFill>
                    <a:schemeClr val="bg1"/>
                  </a:solidFill>
                  <a:latin typeface="+mj-lt"/>
                  <a:cs typeface="Segoe UI" panose="020B0502040204020203" pitchFamily="34" charset="0"/>
                </a:rPr>
                <a:t>NJ</a:t>
              </a:r>
            </a:p>
            <a:p>
              <a:pPr algn="ctr"/>
              <a:r>
                <a:rPr lang="en-US" sz="900" b="1" dirty="0">
                  <a:solidFill>
                    <a:schemeClr val="bg1"/>
                  </a:solidFill>
                  <a:latin typeface="+mj-lt"/>
                  <a:cs typeface="Segoe UI" panose="020B0502040204020203" pitchFamily="34" charset="0"/>
                </a:rPr>
                <a:t>24.3%</a:t>
              </a:r>
            </a:p>
          </p:txBody>
        </p:sp>
        <p:sp>
          <p:nvSpPr>
            <p:cNvPr id="39" name="Rectangle 38">
              <a:extLst>
                <a:ext uri="{FF2B5EF4-FFF2-40B4-BE49-F238E27FC236}">
                  <a16:creationId xmlns:a16="http://schemas.microsoft.com/office/drawing/2014/main" id="{D420B23D-B03F-5724-1A4B-5B237519E015}"/>
                </a:ext>
              </a:extLst>
            </p:cNvPr>
            <p:cNvSpPr/>
            <p:nvPr/>
          </p:nvSpPr>
          <p:spPr>
            <a:xfrm>
              <a:off x="6759730" y="2962296"/>
              <a:ext cx="486137" cy="486137"/>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a:solidFill>
                    <a:schemeClr val="bg1"/>
                  </a:solidFill>
                  <a:latin typeface="+mj-lt"/>
                  <a:cs typeface="Segoe UI" panose="020B0502040204020203" pitchFamily="34" charset="0"/>
                </a:rPr>
                <a:t>RI</a:t>
              </a:r>
            </a:p>
            <a:p>
              <a:pPr algn="ctr"/>
              <a:r>
                <a:rPr lang="en-US" sz="900" b="1" dirty="0">
                  <a:solidFill>
                    <a:schemeClr val="bg1"/>
                  </a:solidFill>
                  <a:latin typeface="+mj-lt"/>
                  <a:cs typeface="Segoe UI" panose="020B0502040204020203" pitchFamily="34" charset="0"/>
                </a:rPr>
                <a:t>20.0%</a:t>
              </a:r>
            </a:p>
          </p:txBody>
        </p:sp>
        <p:sp>
          <p:nvSpPr>
            <p:cNvPr id="40" name="Rectangle 39">
              <a:extLst>
                <a:ext uri="{FF2B5EF4-FFF2-40B4-BE49-F238E27FC236}">
                  <a16:creationId xmlns:a16="http://schemas.microsoft.com/office/drawing/2014/main" id="{309382BF-365D-F3F6-BA76-EF621776E243}"/>
                </a:ext>
              </a:extLst>
            </p:cNvPr>
            <p:cNvSpPr/>
            <p:nvPr/>
          </p:nvSpPr>
          <p:spPr>
            <a:xfrm>
              <a:off x="6759730" y="3480183"/>
              <a:ext cx="486137" cy="486137"/>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a:solidFill>
                    <a:schemeClr val="bg1"/>
                  </a:solidFill>
                  <a:latin typeface="+mj-lt"/>
                  <a:cs typeface="Segoe UI" panose="020B0502040204020203" pitchFamily="34" charset="0"/>
                </a:rPr>
                <a:t>CT</a:t>
              </a:r>
            </a:p>
            <a:p>
              <a:pPr algn="ctr"/>
              <a:r>
                <a:rPr lang="en-US" sz="900" b="1" dirty="0">
                  <a:solidFill>
                    <a:schemeClr val="bg1"/>
                  </a:solidFill>
                  <a:latin typeface="+mj-lt"/>
                  <a:cs typeface="Segoe UI" panose="020B0502040204020203" pitchFamily="34" charset="0"/>
                </a:rPr>
                <a:t>23.6%</a:t>
              </a:r>
            </a:p>
          </p:txBody>
        </p:sp>
        <p:sp>
          <p:nvSpPr>
            <p:cNvPr id="41" name="Rectangle 40">
              <a:extLst>
                <a:ext uri="{FF2B5EF4-FFF2-40B4-BE49-F238E27FC236}">
                  <a16:creationId xmlns:a16="http://schemas.microsoft.com/office/drawing/2014/main" id="{F6726A6C-A873-AC39-16BC-6069B68A8C32}"/>
                </a:ext>
              </a:extLst>
            </p:cNvPr>
            <p:cNvSpPr/>
            <p:nvPr/>
          </p:nvSpPr>
          <p:spPr>
            <a:xfrm>
              <a:off x="6241843" y="3998070"/>
              <a:ext cx="486137" cy="486137"/>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a:solidFill>
                    <a:schemeClr val="tx1"/>
                  </a:solidFill>
                  <a:latin typeface="+mj-lt"/>
                  <a:cs typeface="Segoe UI" panose="020B0502040204020203" pitchFamily="34" charset="0"/>
                </a:rPr>
                <a:t>MD</a:t>
              </a:r>
            </a:p>
            <a:p>
              <a:pPr algn="ctr"/>
              <a:r>
                <a:rPr lang="en-US" sz="900" b="1" dirty="0">
                  <a:solidFill>
                    <a:schemeClr val="tx1"/>
                  </a:solidFill>
                  <a:latin typeface="+mj-lt"/>
                  <a:cs typeface="Segoe UI" panose="020B0502040204020203" pitchFamily="34" charset="0"/>
                </a:rPr>
                <a:t>14.6%</a:t>
              </a:r>
            </a:p>
          </p:txBody>
        </p:sp>
        <p:sp>
          <p:nvSpPr>
            <p:cNvPr id="42" name="Rectangle 41">
              <a:extLst>
                <a:ext uri="{FF2B5EF4-FFF2-40B4-BE49-F238E27FC236}">
                  <a16:creationId xmlns:a16="http://schemas.microsoft.com/office/drawing/2014/main" id="{A2728D7D-A5A2-D390-0B98-B83AE75E7DE2}"/>
                </a:ext>
              </a:extLst>
            </p:cNvPr>
            <p:cNvSpPr/>
            <p:nvPr/>
          </p:nvSpPr>
          <p:spPr>
            <a:xfrm>
              <a:off x="6759730" y="3998070"/>
              <a:ext cx="486137" cy="486137"/>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a:solidFill>
                    <a:schemeClr val="tx1"/>
                  </a:solidFill>
                  <a:latin typeface="+mj-lt"/>
                  <a:cs typeface="Segoe UI" panose="020B0502040204020203" pitchFamily="34" charset="0"/>
                </a:rPr>
                <a:t>DE</a:t>
              </a:r>
            </a:p>
            <a:p>
              <a:pPr algn="ctr"/>
              <a:r>
                <a:rPr lang="en-US" sz="900" b="1" dirty="0">
                  <a:solidFill>
                    <a:schemeClr val="tx1"/>
                  </a:solidFill>
                  <a:latin typeface="+mj-lt"/>
                  <a:cs typeface="Segoe UI" panose="020B0502040204020203" pitchFamily="34" charset="0"/>
                </a:rPr>
                <a:t>14.7%</a:t>
              </a:r>
            </a:p>
          </p:txBody>
        </p:sp>
        <p:sp>
          <p:nvSpPr>
            <p:cNvPr id="43" name="Rectangle 42">
              <a:extLst>
                <a:ext uri="{FF2B5EF4-FFF2-40B4-BE49-F238E27FC236}">
                  <a16:creationId xmlns:a16="http://schemas.microsoft.com/office/drawing/2014/main" id="{730EC500-11DA-1DA6-F0AC-49DDA7DC2207}"/>
                </a:ext>
              </a:extLst>
            </p:cNvPr>
            <p:cNvSpPr/>
            <p:nvPr/>
          </p:nvSpPr>
          <p:spPr>
            <a:xfrm>
              <a:off x="3652408" y="5033844"/>
              <a:ext cx="486137" cy="486137"/>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a:solidFill>
                    <a:schemeClr val="tx1"/>
                  </a:solidFill>
                  <a:latin typeface="+mj-lt"/>
                  <a:cs typeface="Segoe UI" panose="020B0502040204020203" pitchFamily="34" charset="0"/>
                </a:rPr>
                <a:t>OK</a:t>
              </a:r>
            </a:p>
            <a:p>
              <a:pPr algn="ctr"/>
              <a:r>
                <a:rPr lang="en-US" sz="900" b="1" dirty="0">
                  <a:solidFill>
                    <a:schemeClr val="tx1"/>
                  </a:solidFill>
                  <a:latin typeface="+mj-lt"/>
                  <a:cs typeface="Segoe UI" panose="020B0502040204020203" pitchFamily="34" charset="0"/>
                </a:rPr>
                <a:t>3.2%</a:t>
              </a:r>
            </a:p>
          </p:txBody>
        </p:sp>
        <p:sp>
          <p:nvSpPr>
            <p:cNvPr id="44" name="Rectangle 43">
              <a:extLst>
                <a:ext uri="{FF2B5EF4-FFF2-40B4-BE49-F238E27FC236}">
                  <a16:creationId xmlns:a16="http://schemas.microsoft.com/office/drawing/2014/main" id="{EE5F6A10-FC61-7729-9EBF-5F4075866D1B}"/>
                </a:ext>
              </a:extLst>
            </p:cNvPr>
            <p:cNvSpPr/>
            <p:nvPr/>
          </p:nvSpPr>
          <p:spPr>
            <a:xfrm>
              <a:off x="4170295" y="5033844"/>
              <a:ext cx="486137" cy="486137"/>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a:solidFill>
                    <a:schemeClr val="tx1"/>
                  </a:solidFill>
                  <a:latin typeface="+mj-lt"/>
                  <a:cs typeface="Segoe UI" panose="020B0502040204020203" pitchFamily="34" charset="0"/>
                </a:rPr>
                <a:t>LA</a:t>
              </a:r>
            </a:p>
            <a:p>
              <a:pPr algn="ctr"/>
              <a:r>
                <a:rPr lang="en-US" sz="900" b="1" dirty="0">
                  <a:solidFill>
                    <a:schemeClr val="tx1"/>
                  </a:solidFill>
                  <a:latin typeface="+mj-lt"/>
                  <a:cs typeface="Segoe UI" panose="020B0502040204020203" pitchFamily="34" charset="0"/>
                </a:rPr>
                <a:t>6.7%</a:t>
              </a:r>
            </a:p>
          </p:txBody>
        </p:sp>
        <p:sp>
          <p:nvSpPr>
            <p:cNvPr id="45" name="Rectangle 44">
              <a:extLst>
                <a:ext uri="{FF2B5EF4-FFF2-40B4-BE49-F238E27FC236}">
                  <a16:creationId xmlns:a16="http://schemas.microsoft.com/office/drawing/2014/main" id="{FB66D6C7-926D-8AA6-6CE7-BAD5EBABEFC1}"/>
                </a:ext>
              </a:extLst>
            </p:cNvPr>
            <p:cNvSpPr/>
            <p:nvPr/>
          </p:nvSpPr>
          <p:spPr>
            <a:xfrm>
              <a:off x="4688182" y="5033844"/>
              <a:ext cx="486137" cy="486137"/>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a:solidFill>
                    <a:schemeClr val="tx1"/>
                  </a:solidFill>
                  <a:latin typeface="+mj-lt"/>
                  <a:cs typeface="Segoe UI" panose="020B0502040204020203" pitchFamily="34" charset="0"/>
                </a:rPr>
                <a:t>MS</a:t>
              </a:r>
            </a:p>
            <a:p>
              <a:pPr algn="ctr"/>
              <a:r>
                <a:rPr lang="en-US" sz="900" b="1" dirty="0">
                  <a:solidFill>
                    <a:schemeClr val="tx1"/>
                  </a:solidFill>
                  <a:latin typeface="+mj-lt"/>
                  <a:cs typeface="Segoe UI" panose="020B0502040204020203" pitchFamily="34" charset="0"/>
                </a:rPr>
                <a:t>-3.8%</a:t>
              </a:r>
            </a:p>
          </p:txBody>
        </p:sp>
        <p:sp>
          <p:nvSpPr>
            <p:cNvPr id="46" name="Rectangle 45">
              <a:extLst>
                <a:ext uri="{FF2B5EF4-FFF2-40B4-BE49-F238E27FC236}">
                  <a16:creationId xmlns:a16="http://schemas.microsoft.com/office/drawing/2014/main" id="{0EFA8A97-7135-18A9-7CA0-C837EA9C637E}"/>
                </a:ext>
              </a:extLst>
            </p:cNvPr>
            <p:cNvSpPr/>
            <p:nvPr/>
          </p:nvSpPr>
          <p:spPr>
            <a:xfrm>
              <a:off x="5206069" y="5033844"/>
              <a:ext cx="486137" cy="486137"/>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a:solidFill>
                    <a:schemeClr val="tx1"/>
                  </a:solidFill>
                  <a:latin typeface="+mj-lt"/>
                  <a:cs typeface="Segoe UI" panose="020B0502040204020203" pitchFamily="34" charset="0"/>
                </a:rPr>
                <a:t>AL</a:t>
              </a:r>
            </a:p>
            <a:p>
              <a:pPr algn="ctr"/>
              <a:r>
                <a:rPr lang="en-US" sz="900" b="1" dirty="0">
                  <a:solidFill>
                    <a:schemeClr val="tx1"/>
                  </a:solidFill>
                  <a:latin typeface="+mj-lt"/>
                  <a:cs typeface="Segoe UI" panose="020B0502040204020203" pitchFamily="34" charset="0"/>
                </a:rPr>
                <a:t>9.4%</a:t>
              </a:r>
            </a:p>
          </p:txBody>
        </p:sp>
        <p:sp>
          <p:nvSpPr>
            <p:cNvPr id="47" name="Rectangle 46">
              <a:extLst>
                <a:ext uri="{FF2B5EF4-FFF2-40B4-BE49-F238E27FC236}">
                  <a16:creationId xmlns:a16="http://schemas.microsoft.com/office/drawing/2014/main" id="{86C0277A-3B5B-3539-E103-FB714B91D134}"/>
                </a:ext>
              </a:extLst>
            </p:cNvPr>
            <p:cNvSpPr/>
            <p:nvPr/>
          </p:nvSpPr>
          <p:spPr>
            <a:xfrm>
              <a:off x="5723956" y="5033844"/>
              <a:ext cx="486137" cy="486137"/>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a:solidFill>
                    <a:schemeClr val="bg1"/>
                  </a:solidFill>
                  <a:latin typeface="+mj-lt"/>
                  <a:cs typeface="Segoe UI" panose="020B0502040204020203" pitchFamily="34" charset="0"/>
                </a:rPr>
                <a:t>GA</a:t>
              </a:r>
            </a:p>
            <a:p>
              <a:pPr algn="ctr"/>
              <a:r>
                <a:rPr lang="en-US" sz="900" b="1" dirty="0">
                  <a:solidFill>
                    <a:schemeClr val="bg1"/>
                  </a:solidFill>
                  <a:latin typeface="+mj-lt"/>
                  <a:cs typeface="Segoe UI" panose="020B0502040204020203" pitchFamily="34" charset="0"/>
                </a:rPr>
                <a:t>27.7%</a:t>
              </a:r>
            </a:p>
          </p:txBody>
        </p:sp>
        <p:sp>
          <p:nvSpPr>
            <p:cNvPr id="48" name="Rectangle 47">
              <a:extLst>
                <a:ext uri="{FF2B5EF4-FFF2-40B4-BE49-F238E27FC236}">
                  <a16:creationId xmlns:a16="http://schemas.microsoft.com/office/drawing/2014/main" id="{395E80EA-E995-DB28-0E0F-0AF551881886}"/>
                </a:ext>
              </a:extLst>
            </p:cNvPr>
            <p:cNvSpPr/>
            <p:nvPr/>
          </p:nvSpPr>
          <p:spPr>
            <a:xfrm>
              <a:off x="3652407" y="5551731"/>
              <a:ext cx="486137" cy="486137"/>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a:solidFill>
                    <a:schemeClr val="bg1"/>
                  </a:solidFill>
                  <a:latin typeface="+mj-lt"/>
                  <a:cs typeface="Segoe UI" panose="020B0502040204020203" pitchFamily="34" charset="0"/>
                </a:rPr>
                <a:t>TX</a:t>
              </a:r>
            </a:p>
            <a:p>
              <a:pPr algn="ctr"/>
              <a:r>
                <a:rPr lang="en-US" sz="900" b="1" dirty="0">
                  <a:solidFill>
                    <a:schemeClr val="bg1"/>
                  </a:solidFill>
                  <a:latin typeface="+mj-lt"/>
                  <a:cs typeface="Segoe UI" panose="020B0502040204020203" pitchFamily="34" charset="0"/>
                </a:rPr>
                <a:t>21.0%</a:t>
              </a:r>
            </a:p>
          </p:txBody>
        </p:sp>
        <p:sp>
          <p:nvSpPr>
            <p:cNvPr id="49" name="Rectangle 48">
              <a:extLst>
                <a:ext uri="{FF2B5EF4-FFF2-40B4-BE49-F238E27FC236}">
                  <a16:creationId xmlns:a16="http://schemas.microsoft.com/office/drawing/2014/main" id="{120BFE36-1934-3B46-7193-13E3E16C0E97}"/>
                </a:ext>
              </a:extLst>
            </p:cNvPr>
            <p:cNvSpPr/>
            <p:nvPr/>
          </p:nvSpPr>
          <p:spPr>
            <a:xfrm>
              <a:off x="6241843" y="5551731"/>
              <a:ext cx="486137" cy="486137"/>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a:solidFill>
                    <a:schemeClr val="tx1"/>
                  </a:solidFill>
                  <a:latin typeface="+mj-lt"/>
                  <a:cs typeface="Segoe UI" panose="020B0502040204020203" pitchFamily="34" charset="0"/>
                </a:rPr>
                <a:t>FL</a:t>
              </a:r>
            </a:p>
            <a:p>
              <a:pPr algn="ctr"/>
              <a:r>
                <a:rPr lang="en-US" sz="900" b="1" dirty="0">
                  <a:solidFill>
                    <a:schemeClr val="tx1"/>
                  </a:solidFill>
                  <a:latin typeface="+mj-lt"/>
                  <a:cs typeface="Segoe UI" panose="020B0502040204020203" pitchFamily="34" charset="0"/>
                </a:rPr>
                <a:t>-4.3%</a:t>
              </a:r>
            </a:p>
          </p:txBody>
        </p:sp>
        <p:sp>
          <p:nvSpPr>
            <p:cNvPr id="50" name="Rectangle 49">
              <a:extLst>
                <a:ext uri="{FF2B5EF4-FFF2-40B4-BE49-F238E27FC236}">
                  <a16:creationId xmlns:a16="http://schemas.microsoft.com/office/drawing/2014/main" id="{867E5EE3-6706-5D5E-A8C8-26DFA0199596}"/>
                </a:ext>
              </a:extLst>
            </p:cNvPr>
            <p:cNvSpPr/>
            <p:nvPr/>
          </p:nvSpPr>
          <p:spPr>
            <a:xfrm>
              <a:off x="6759730" y="2444409"/>
              <a:ext cx="486137" cy="486137"/>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a:solidFill>
                    <a:schemeClr val="tx1"/>
                  </a:solidFill>
                  <a:latin typeface="+mj-lt"/>
                  <a:cs typeface="Segoe UI" panose="020B0502040204020203" pitchFamily="34" charset="0"/>
                </a:rPr>
                <a:t>VT</a:t>
              </a:r>
            </a:p>
            <a:p>
              <a:pPr algn="ctr"/>
              <a:r>
                <a:rPr lang="en-US" sz="900" b="1" dirty="0">
                  <a:solidFill>
                    <a:schemeClr val="tx1"/>
                  </a:solidFill>
                  <a:latin typeface="+mj-lt"/>
                  <a:cs typeface="Segoe UI" panose="020B0502040204020203" pitchFamily="34" charset="0"/>
                </a:rPr>
                <a:t>0.0%</a:t>
              </a:r>
            </a:p>
          </p:txBody>
        </p:sp>
        <p:sp>
          <p:nvSpPr>
            <p:cNvPr id="51" name="Rectangle 50">
              <a:extLst>
                <a:ext uri="{FF2B5EF4-FFF2-40B4-BE49-F238E27FC236}">
                  <a16:creationId xmlns:a16="http://schemas.microsoft.com/office/drawing/2014/main" id="{D826BB5F-F643-4184-2D09-DF7EB6DEC87F}"/>
                </a:ext>
              </a:extLst>
            </p:cNvPr>
            <p:cNvSpPr/>
            <p:nvPr/>
          </p:nvSpPr>
          <p:spPr>
            <a:xfrm>
              <a:off x="7277617" y="2444409"/>
              <a:ext cx="486137" cy="486137"/>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a:solidFill>
                    <a:schemeClr val="tx1"/>
                  </a:solidFill>
                  <a:latin typeface="+mj-lt"/>
                  <a:cs typeface="Segoe UI" panose="020B0502040204020203" pitchFamily="34" charset="0"/>
                </a:rPr>
                <a:t>NH</a:t>
              </a:r>
            </a:p>
            <a:p>
              <a:pPr algn="ctr"/>
              <a:r>
                <a:rPr lang="en-US" sz="900" b="1" dirty="0">
                  <a:solidFill>
                    <a:schemeClr val="tx1"/>
                  </a:solidFill>
                  <a:latin typeface="+mj-lt"/>
                  <a:cs typeface="Segoe UI" panose="020B0502040204020203" pitchFamily="34" charset="0"/>
                </a:rPr>
                <a:t>9.6%</a:t>
              </a:r>
            </a:p>
          </p:txBody>
        </p:sp>
        <p:sp>
          <p:nvSpPr>
            <p:cNvPr id="52" name="Rectangle 51">
              <a:extLst>
                <a:ext uri="{FF2B5EF4-FFF2-40B4-BE49-F238E27FC236}">
                  <a16:creationId xmlns:a16="http://schemas.microsoft.com/office/drawing/2014/main" id="{055A6C4B-D8CA-7460-ACD4-6EF206814849}"/>
                </a:ext>
              </a:extLst>
            </p:cNvPr>
            <p:cNvSpPr/>
            <p:nvPr/>
          </p:nvSpPr>
          <p:spPr>
            <a:xfrm>
              <a:off x="7277617" y="2962296"/>
              <a:ext cx="486137" cy="486137"/>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a:solidFill>
                    <a:schemeClr val="tx1"/>
                  </a:solidFill>
                  <a:latin typeface="+mj-lt"/>
                  <a:cs typeface="Segoe UI" panose="020B0502040204020203" pitchFamily="34" charset="0"/>
                </a:rPr>
                <a:t>MA</a:t>
              </a:r>
            </a:p>
            <a:p>
              <a:pPr algn="ctr"/>
              <a:r>
                <a:rPr lang="en-US" sz="900" b="1" dirty="0">
                  <a:solidFill>
                    <a:schemeClr val="tx1"/>
                  </a:solidFill>
                  <a:latin typeface="+mj-lt"/>
                  <a:cs typeface="Segoe UI" panose="020B0502040204020203" pitchFamily="34" charset="0"/>
                </a:rPr>
                <a:t>8.7%</a:t>
              </a:r>
            </a:p>
          </p:txBody>
        </p:sp>
        <p:sp>
          <p:nvSpPr>
            <p:cNvPr id="53" name="Rectangle 52">
              <a:extLst>
                <a:ext uri="{FF2B5EF4-FFF2-40B4-BE49-F238E27FC236}">
                  <a16:creationId xmlns:a16="http://schemas.microsoft.com/office/drawing/2014/main" id="{2D3665B7-7992-B638-28BF-51C727D9ECC1}"/>
                </a:ext>
              </a:extLst>
            </p:cNvPr>
            <p:cNvSpPr/>
            <p:nvPr/>
          </p:nvSpPr>
          <p:spPr>
            <a:xfrm>
              <a:off x="7277617" y="1926522"/>
              <a:ext cx="486137" cy="486137"/>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a:solidFill>
                    <a:schemeClr val="tx1"/>
                  </a:solidFill>
                  <a:latin typeface="+mj-lt"/>
                  <a:cs typeface="Segoe UI" panose="020B0502040204020203" pitchFamily="34" charset="0"/>
                </a:rPr>
                <a:t>ME</a:t>
              </a:r>
            </a:p>
            <a:p>
              <a:pPr algn="ctr"/>
              <a:r>
                <a:rPr lang="en-US" sz="900" b="1" dirty="0">
                  <a:solidFill>
                    <a:schemeClr val="tx1"/>
                  </a:solidFill>
                  <a:latin typeface="+mj-lt"/>
                  <a:cs typeface="Segoe UI" panose="020B0502040204020203" pitchFamily="34" charset="0"/>
                </a:rPr>
                <a:t>8.7%</a:t>
              </a:r>
            </a:p>
          </p:txBody>
        </p:sp>
        <p:sp>
          <p:nvSpPr>
            <p:cNvPr id="54" name="Rectangle 53">
              <a:extLst>
                <a:ext uri="{FF2B5EF4-FFF2-40B4-BE49-F238E27FC236}">
                  <a16:creationId xmlns:a16="http://schemas.microsoft.com/office/drawing/2014/main" id="{1990A4D0-2220-6187-9476-E0E073234C22}"/>
                </a:ext>
              </a:extLst>
            </p:cNvPr>
            <p:cNvSpPr/>
            <p:nvPr/>
          </p:nvSpPr>
          <p:spPr>
            <a:xfrm>
              <a:off x="1560345" y="1914624"/>
              <a:ext cx="486137" cy="48613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a:solidFill>
                    <a:schemeClr val="bg1"/>
                  </a:solidFill>
                  <a:latin typeface="+mj-lt"/>
                  <a:cs typeface="Segoe UI" panose="020B0502040204020203" pitchFamily="34" charset="0"/>
                </a:rPr>
                <a:t>AK</a:t>
              </a:r>
            </a:p>
            <a:p>
              <a:pPr algn="ctr"/>
              <a:r>
                <a:rPr lang="en-US" sz="900" b="1" dirty="0">
                  <a:solidFill>
                    <a:schemeClr val="bg1"/>
                  </a:solidFill>
                  <a:latin typeface="+mj-lt"/>
                  <a:cs typeface="Segoe UI" panose="020B0502040204020203" pitchFamily="34" charset="0"/>
                </a:rPr>
                <a:t>16.9%</a:t>
              </a:r>
            </a:p>
          </p:txBody>
        </p:sp>
        <p:sp>
          <p:nvSpPr>
            <p:cNvPr id="55" name="Rectangle 54">
              <a:extLst>
                <a:ext uri="{FF2B5EF4-FFF2-40B4-BE49-F238E27FC236}">
                  <a16:creationId xmlns:a16="http://schemas.microsoft.com/office/drawing/2014/main" id="{24780813-F708-CEF0-6EEB-91B143B19BA5}"/>
                </a:ext>
              </a:extLst>
            </p:cNvPr>
            <p:cNvSpPr/>
            <p:nvPr/>
          </p:nvSpPr>
          <p:spPr>
            <a:xfrm>
              <a:off x="1560344" y="5551731"/>
              <a:ext cx="486137" cy="486137"/>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900" b="1" dirty="0">
                  <a:solidFill>
                    <a:schemeClr val="tx1"/>
                  </a:solidFill>
                  <a:latin typeface="+mj-lt"/>
                  <a:cs typeface="Segoe UI" panose="020B0502040204020203" pitchFamily="34" charset="0"/>
                </a:rPr>
                <a:t>HI</a:t>
              </a:r>
            </a:p>
            <a:p>
              <a:pPr algn="ctr"/>
              <a:r>
                <a:rPr lang="en-US" sz="900" b="1" dirty="0">
                  <a:solidFill>
                    <a:schemeClr val="tx1"/>
                  </a:solidFill>
                  <a:latin typeface="+mj-lt"/>
                  <a:cs typeface="Segoe UI" panose="020B0502040204020203" pitchFamily="34" charset="0"/>
                </a:rPr>
                <a:t>8.3%</a:t>
              </a:r>
            </a:p>
          </p:txBody>
        </p:sp>
      </p:grpSp>
      <p:sp>
        <p:nvSpPr>
          <p:cNvPr id="56" name="TextBox 13">
            <a:extLst>
              <a:ext uri="{FF2B5EF4-FFF2-40B4-BE49-F238E27FC236}">
                <a16:creationId xmlns:a16="http://schemas.microsoft.com/office/drawing/2014/main" id="{F6178C82-C976-D359-DA91-66CCDFF9EC7D}"/>
              </a:ext>
            </a:extLst>
          </p:cNvPr>
          <p:cNvSpPr txBox="1">
            <a:spLocks noChangeArrowheads="1"/>
          </p:cNvSpPr>
          <p:nvPr/>
        </p:nvSpPr>
        <p:spPr bwMode="auto">
          <a:xfrm>
            <a:off x="1829788" y="2628914"/>
            <a:ext cx="6444649" cy="32433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oAutofit/>
          </a:bodyPr>
          <a:lstStyle>
            <a:lvl1pPr>
              <a:lnSpc>
                <a:spcPct val="90000"/>
              </a:lnSpc>
              <a:spcBef>
                <a:spcPts val="1000"/>
              </a:spcBef>
              <a:buFont typeface="Arial" charset="0"/>
              <a:buChar char="•"/>
              <a:defRPr sz="2800">
                <a:solidFill>
                  <a:schemeClr val="tx1"/>
                </a:solidFill>
                <a:latin typeface="Georgia" charset="0"/>
                <a:ea typeface="ＭＳ Ｐゴシック" charset="-128"/>
                <a:cs typeface="MS PGothic" charset="-128"/>
              </a:defRPr>
            </a:lvl1pPr>
            <a:lvl2pPr marL="742950" indent="-285750">
              <a:lnSpc>
                <a:spcPct val="90000"/>
              </a:lnSpc>
              <a:spcBef>
                <a:spcPts val="500"/>
              </a:spcBef>
              <a:buFont typeface="Arial" charset="0"/>
              <a:buChar char="•"/>
              <a:defRPr sz="2400">
                <a:solidFill>
                  <a:schemeClr val="tx1"/>
                </a:solidFill>
                <a:latin typeface="Georgia" charset="0"/>
                <a:ea typeface="ＭＳ Ｐゴシック" charset="-128"/>
                <a:cs typeface="MS PGothic" charset="-128"/>
              </a:defRPr>
            </a:lvl2pPr>
            <a:lvl3pPr marL="1143000" indent="-228600">
              <a:lnSpc>
                <a:spcPct val="90000"/>
              </a:lnSpc>
              <a:spcBef>
                <a:spcPts val="500"/>
              </a:spcBef>
              <a:buFont typeface="Arial" charset="0"/>
              <a:buChar char="•"/>
              <a:defRPr sz="2000">
                <a:solidFill>
                  <a:schemeClr val="tx1"/>
                </a:solidFill>
                <a:latin typeface="Georgia" charset="0"/>
                <a:ea typeface="ＭＳ Ｐゴシック" charset="-128"/>
                <a:cs typeface="MS PGothic" charset="-128"/>
              </a:defRPr>
            </a:lvl3pPr>
            <a:lvl4pPr marL="1600200" indent="-228600">
              <a:lnSpc>
                <a:spcPct val="90000"/>
              </a:lnSpc>
              <a:spcBef>
                <a:spcPts val="500"/>
              </a:spcBef>
              <a:buFont typeface="Arial" charset="0"/>
              <a:buChar char="•"/>
              <a:defRPr>
                <a:solidFill>
                  <a:schemeClr val="tx1"/>
                </a:solidFill>
                <a:latin typeface="Georgia" charset="0"/>
                <a:ea typeface="ＭＳ Ｐゴシック" charset="-128"/>
                <a:cs typeface="MS PGothic" charset="-128"/>
              </a:defRPr>
            </a:lvl4pPr>
            <a:lvl5pPr marL="2057400" indent="-228600">
              <a:lnSpc>
                <a:spcPct val="90000"/>
              </a:lnSpc>
              <a:spcBef>
                <a:spcPts val="500"/>
              </a:spcBef>
              <a:buFont typeface="Arial" charset="0"/>
              <a:buChar char="•"/>
              <a:defRPr>
                <a:solidFill>
                  <a:schemeClr val="tx1"/>
                </a:solidFill>
                <a:latin typeface="Georgia" charset="0"/>
                <a:ea typeface="ＭＳ Ｐゴシック" charset="-128"/>
                <a:cs typeface="MS PGothic" charset="-128"/>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Georgia" charset="0"/>
                <a:ea typeface="ＭＳ Ｐゴシック" charset="-128"/>
                <a:cs typeface="MS PGothic" charset="-128"/>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Georgia" charset="0"/>
                <a:ea typeface="ＭＳ Ｐゴシック" charset="-128"/>
                <a:cs typeface="MS PGothic" charset="-128"/>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Georgia" charset="0"/>
                <a:ea typeface="ＭＳ Ｐゴシック" charset="-128"/>
                <a:cs typeface="MS PGothic" charset="-128"/>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Georgia" charset="0"/>
                <a:ea typeface="ＭＳ Ｐゴシック" charset="-128"/>
                <a:cs typeface="MS PGothic" charset="-128"/>
              </a:defRPr>
            </a:lvl9pPr>
          </a:lstStyle>
          <a:p>
            <a:pPr>
              <a:lnSpc>
                <a:spcPct val="100000"/>
              </a:lnSpc>
              <a:spcBef>
                <a:spcPct val="0"/>
              </a:spcBef>
              <a:buFontTx/>
              <a:buNone/>
            </a:pPr>
            <a:r>
              <a:rPr lang="en-US" altLang="en-US" sz="1400" b="1" dirty="0">
                <a:solidFill>
                  <a:schemeClr val="accent6">
                    <a:lumMod val="40000"/>
                    <a:lumOff val="60000"/>
                  </a:schemeClr>
                </a:solidFill>
                <a:latin typeface="+mj-lt"/>
                <a:cs typeface="Segoe UI" panose="020B0502040204020203" pitchFamily="34" charset="0"/>
              </a:rPr>
              <a:t>■</a:t>
            </a:r>
            <a:r>
              <a:rPr lang="en-US" altLang="en-US" sz="1400" b="1" dirty="0">
                <a:latin typeface="+mj-lt"/>
                <a:cs typeface="Segoe UI" panose="020B0502040204020203" pitchFamily="34" charset="0"/>
              </a:rPr>
              <a:t> &lt;0%   </a:t>
            </a:r>
            <a:r>
              <a:rPr lang="en-US" altLang="en-US" sz="1400" b="1" dirty="0">
                <a:solidFill>
                  <a:schemeClr val="tx2">
                    <a:lumMod val="20000"/>
                    <a:lumOff val="80000"/>
                  </a:schemeClr>
                </a:solidFill>
                <a:latin typeface="+mj-lt"/>
                <a:cs typeface="Segoe UI" panose="020B0502040204020203" pitchFamily="34" charset="0"/>
              </a:rPr>
              <a:t>■</a:t>
            </a:r>
            <a:r>
              <a:rPr lang="en-US" altLang="en-US" sz="1400" b="1" dirty="0">
                <a:latin typeface="+mj-lt"/>
                <a:cs typeface="Segoe UI" panose="020B0502040204020203" pitchFamily="34" charset="0"/>
              </a:rPr>
              <a:t> 0-5%   </a:t>
            </a:r>
            <a:r>
              <a:rPr lang="en-US" altLang="en-US" sz="1400" b="1" dirty="0">
                <a:solidFill>
                  <a:schemeClr val="tx2">
                    <a:lumMod val="40000"/>
                    <a:lumOff val="60000"/>
                  </a:schemeClr>
                </a:solidFill>
                <a:latin typeface="+mj-lt"/>
                <a:cs typeface="Segoe UI" panose="020B0502040204020203" pitchFamily="34" charset="0"/>
              </a:rPr>
              <a:t>■</a:t>
            </a:r>
            <a:r>
              <a:rPr lang="en-US" altLang="en-US" sz="1400" b="1" dirty="0">
                <a:latin typeface="+mj-lt"/>
                <a:cs typeface="Segoe UI" panose="020B0502040204020203" pitchFamily="34" charset="0"/>
              </a:rPr>
              <a:t> 5-10%   </a:t>
            </a:r>
            <a:r>
              <a:rPr lang="en-US" altLang="en-US" sz="1400" b="1" dirty="0">
                <a:solidFill>
                  <a:schemeClr val="tx2">
                    <a:lumMod val="60000"/>
                    <a:lumOff val="40000"/>
                  </a:schemeClr>
                </a:solidFill>
                <a:latin typeface="+mj-lt"/>
                <a:cs typeface="Segoe UI" panose="020B0502040204020203" pitchFamily="34" charset="0"/>
              </a:rPr>
              <a:t>■</a:t>
            </a:r>
            <a:r>
              <a:rPr lang="en-US" altLang="en-US" sz="1400" b="1" dirty="0">
                <a:latin typeface="+mj-lt"/>
                <a:cs typeface="Segoe UI" panose="020B0502040204020203" pitchFamily="34" charset="0"/>
              </a:rPr>
              <a:t> 10-15%  </a:t>
            </a:r>
            <a:r>
              <a:rPr lang="en-US" altLang="en-US" sz="1400" b="1" dirty="0">
                <a:solidFill>
                  <a:schemeClr val="tx2">
                    <a:lumMod val="50000"/>
                  </a:schemeClr>
                </a:solidFill>
                <a:latin typeface="+mj-lt"/>
                <a:cs typeface="Segoe UI" panose="020B0502040204020203" pitchFamily="34" charset="0"/>
              </a:rPr>
              <a:t>■</a:t>
            </a:r>
            <a:r>
              <a:rPr lang="en-US" altLang="en-US" sz="1400" b="1" dirty="0">
                <a:latin typeface="+mj-lt"/>
                <a:cs typeface="Segoe UI" panose="020B0502040204020203" pitchFamily="34" charset="0"/>
              </a:rPr>
              <a:t> 15-20%  </a:t>
            </a:r>
            <a:r>
              <a:rPr lang="en-US" altLang="en-US" sz="1400" b="1" dirty="0">
                <a:solidFill>
                  <a:schemeClr val="tx2">
                    <a:lumMod val="50000"/>
                  </a:schemeClr>
                </a:solidFill>
                <a:latin typeface="+mj-lt"/>
                <a:cs typeface="Segoe UI" panose="020B0502040204020203" pitchFamily="34" charset="0"/>
              </a:rPr>
              <a:t>■</a:t>
            </a:r>
            <a:r>
              <a:rPr lang="en-US" altLang="en-US" sz="1400" b="1" dirty="0">
                <a:latin typeface="+mj-lt"/>
                <a:cs typeface="Segoe UI" panose="020B0502040204020203" pitchFamily="34" charset="0"/>
              </a:rPr>
              <a:t> &gt;20%     </a:t>
            </a:r>
          </a:p>
        </p:txBody>
      </p:sp>
      <p:sp>
        <p:nvSpPr>
          <p:cNvPr id="3" name="Rectangle: Rounded Corners 2">
            <a:extLst>
              <a:ext uri="{FF2B5EF4-FFF2-40B4-BE49-F238E27FC236}">
                <a16:creationId xmlns:a16="http://schemas.microsoft.com/office/drawing/2014/main" id="{03BB0B2B-8F54-7435-614A-45AB8C55426E}"/>
              </a:ext>
            </a:extLst>
          </p:cNvPr>
          <p:cNvSpPr/>
          <p:nvPr/>
        </p:nvSpPr>
        <p:spPr>
          <a:xfrm>
            <a:off x="1668774" y="2526709"/>
            <a:ext cx="8704186" cy="4929698"/>
          </a:xfrm>
          <a:prstGeom prst="roundRect">
            <a:avLst>
              <a:gd name="adj" fmla="val 4264"/>
            </a:avLst>
          </a:prstGeom>
          <a:noFill/>
          <a:ln>
            <a:solidFill>
              <a:srgbClr val="003F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592"/>
          </a:p>
        </p:txBody>
      </p:sp>
      <p:sp>
        <p:nvSpPr>
          <p:cNvPr id="60" name="TextBox 59">
            <a:extLst>
              <a:ext uri="{FF2B5EF4-FFF2-40B4-BE49-F238E27FC236}">
                <a16:creationId xmlns:a16="http://schemas.microsoft.com/office/drawing/2014/main" id="{50B52AC3-AB08-5887-08CF-AAC15E29CCFA}"/>
              </a:ext>
            </a:extLst>
          </p:cNvPr>
          <p:cNvSpPr txBox="1"/>
          <p:nvPr/>
        </p:nvSpPr>
        <p:spPr>
          <a:xfrm>
            <a:off x="1347229" y="7696213"/>
            <a:ext cx="7668025" cy="200055"/>
          </a:xfrm>
          <a:prstGeom prst="rect">
            <a:avLst/>
          </a:prstGeom>
          <a:noFill/>
        </p:spPr>
        <p:txBody>
          <a:bodyPr wrap="square" rtlCol="0">
            <a:spAutoFit/>
          </a:bodyPr>
          <a:lstStyle/>
          <a:p>
            <a:r>
              <a:rPr lang="en-US" sz="700" spc="200" dirty="0">
                <a:solidFill>
                  <a:schemeClr val="bg2">
                    <a:lumMod val="50000"/>
                  </a:schemeClr>
                </a:solidFill>
                <a:cs typeface="Segoe UI" panose="020B0502040204020203" pitchFamily="34" charset="0"/>
              </a:rPr>
              <a:t>SOURCE</a:t>
            </a:r>
            <a:r>
              <a:rPr lang="en-US" sz="700" spc="200" dirty="0">
                <a:solidFill>
                  <a:schemeClr val="accent2"/>
                </a:solidFill>
                <a:cs typeface="Segoe UI" panose="020B0502040204020203" pitchFamily="34" charset="0"/>
              </a:rPr>
              <a:t> </a:t>
            </a:r>
            <a:r>
              <a:rPr lang="en-US" sz="700" dirty="0">
                <a:solidFill>
                  <a:schemeClr val="bg2">
                    <a:lumMod val="75000"/>
                  </a:schemeClr>
                </a:solidFill>
                <a:cs typeface="Segoe UI" panose="020B0502040204020203" pitchFamily="34" charset="0"/>
                <a:hlinkClick r:id="rId3"/>
              </a:rPr>
              <a:t>Arizona State University</a:t>
            </a:r>
            <a:r>
              <a:rPr lang="en-US" sz="700" dirty="0">
                <a:solidFill>
                  <a:schemeClr val="bg2">
                    <a:lumMod val="75000"/>
                  </a:schemeClr>
                </a:solidFill>
                <a:cs typeface="Segoe UI" panose="020B0502040204020203" pitchFamily="34" charset="0"/>
              </a:rPr>
              <a:t>. </a:t>
            </a:r>
          </a:p>
        </p:txBody>
      </p:sp>
    </p:spTree>
    <p:extLst>
      <p:ext uri="{BB962C8B-B14F-4D97-AF65-F5344CB8AC3E}">
        <p14:creationId xmlns:p14="http://schemas.microsoft.com/office/powerpoint/2010/main" val="3441483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3B7873-525E-E0F2-4CD2-E03421CF35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58FD730-1F48-2E0E-E8EE-E63955E842CE}"/>
              </a:ext>
            </a:extLst>
          </p:cNvPr>
          <p:cNvSpPr>
            <a:spLocks noGrp="1"/>
          </p:cNvSpPr>
          <p:nvPr>
            <p:ph type="title"/>
          </p:nvPr>
        </p:nvSpPr>
        <p:spPr/>
        <p:txBody>
          <a:bodyPr/>
          <a:lstStyle/>
          <a:p>
            <a:r>
              <a:rPr lang="en-US" sz="3200" b="1" dirty="0">
                <a:latin typeface="+mj-lt"/>
              </a:rPr>
              <a:t>Transportation workforce employment over time </a:t>
            </a:r>
          </a:p>
        </p:txBody>
      </p:sp>
      <p:sp>
        <p:nvSpPr>
          <p:cNvPr id="5" name="Title 1">
            <a:extLst>
              <a:ext uri="{FF2B5EF4-FFF2-40B4-BE49-F238E27FC236}">
                <a16:creationId xmlns:a16="http://schemas.microsoft.com/office/drawing/2014/main" id="{59BB3BFA-B7EC-70A7-42A4-79164C0A80EA}"/>
              </a:ext>
            </a:extLst>
          </p:cNvPr>
          <p:cNvSpPr txBox="1">
            <a:spLocks/>
          </p:cNvSpPr>
          <p:nvPr/>
        </p:nvSpPr>
        <p:spPr>
          <a:xfrm>
            <a:off x="1668774" y="2344943"/>
            <a:ext cx="7339814" cy="419298"/>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1400" b="1" dirty="0">
                <a:solidFill>
                  <a:srgbClr val="002855"/>
                </a:solidFill>
                <a:latin typeface="+mn-lt"/>
                <a:cs typeface="Segoe UI" panose="020B0502040204020203" pitchFamily="34" charset="0"/>
              </a:rPr>
              <a:t>Number of individuals employed (total for key public works transportation subsectors)</a:t>
            </a:r>
          </a:p>
        </p:txBody>
      </p:sp>
      <p:graphicFrame>
        <p:nvGraphicFramePr>
          <p:cNvPr id="6" name="Chart 5">
            <a:extLst>
              <a:ext uri="{FF2B5EF4-FFF2-40B4-BE49-F238E27FC236}">
                <a16:creationId xmlns:a16="http://schemas.microsoft.com/office/drawing/2014/main" id="{3E844B16-D3E4-671B-89AA-074C27369BA6}"/>
              </a:ext>
            </a:extLst>
          </p:cNvPr>
          <p:cNvGraphicFramePr/>
          <p:nvPr>
            <p:extLst>
              <p:ext uri="{D42A27DB-BD31-4B8C-83A1-F6EECF244321}">
                <p14:modId xmlns:p14="http://schemas.microsoft.com/office/powerpoint/2010/main" val="3676344770"/>
              </p:ext>
            </p:extLst>
          </p:nvPr>
        </p:nvGraphicFramePr>
        <p:xfrm>
          <a:off x="1821479" y="2587749"/>
          <a:ext cx="8398776" cy="549738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Table 2">
            <a:extLst>
              <a:ext uri="{FF2B5EF4-FFF2-40B4-BE49-F238E27FC236}">
                <a16:creationId xmlns:a16="http://schemas.microsoft.com/office/drawing/2014/main" id="{42F36B11-2550-4AF9-079D-6F5298DB5E9E}"/>
              </a:ext>
            </a:extLst>
          </p:cNvPr>
          <p:cNvGraphicFramePr>
            <a:graphicFrameLocks noGrp="1"/>
          </p:cNvGraphicFramePr>
          <p:nvPr>
            <p:extLst>
              <p:ext uri="{D42A27DB-BD31-4B8C-83A1-F6EECF244321}">
                <p14:modId xmlns:p14="http://schemas.microsoft.com/office/powerpoint/2010/main" val="1131152657"/>
              </p:ext>
            </p:extLst>
          </p:nvPr>
        </p:nvGraphicFramePr>
        <p:xfrm>
          <a:off x="2737710" y="6994578"/>
          <a:ext cx="6186572" cy="370840"/>
        </p:xfrm>
        <a:graphic>
          <a:graphicData uri="http://schemas.openxmlformats.org/drawingml/2006/table">
            <a:tbl>
              <a:tblPr firstRow="1" bandRow="1">
                <a:tableStyleId>{5C22544A-7EE6-4342-B048-85BDC9FD1C3A}</a:tableStyleId>
              </a:tblPr>
              <a:tblGrid>
                <a:gridCol w="1546643">
                  <a:extLst>
                    <a:ext uri="{9D8B030D-6E8A-4147-A177-3AD203B41FA5}">
                      <a16:colId xmlns:a16="http://schemas.microsoft.com/office/drawing/2014/main" val="2873853629"/>
                    </a:ext>
                  </a:extLst>
                </a:gridCol>
                <a:gridCol w="1546643">
                  <a:extLst>
                    <a:ext uri="{9D8B030D-6E8A-4147-A177-3AD203B41FA5}">
                      <a16:colId xmlns:a16="http://schemas.microsoft.com/office/drawing/2014/main" val="270607680"/>
                    </a:ext>
                  </a:extLst>
                </a:gridCol>
                <a:gridCol w="1546643">
                  <a:extLst>
                    <a:ext uri="{9D8B030D-6E8A-4147-A177-3AD203B41FA5}">
                      <a16:colId xmlns:a16="http://schemas.microsoft.com/office/drawing/2014/main" val="1380789155"/>
                    </a:ext>
                  </a:extLst>
                </a:gridCol>
                <a:gridCol w="1546643">
                  <a:extLst>
                    <a:ext uri="{9D8B030D-6E8A-4147-A177-3AD203B41FA5}">
                      <a16:colId xmlns:a16="http://schemas.microsoft.com/office/drawing/2014/main" val="3304182422"/>
                    </a:ext>
                  </a:extLst>
                </a:gridCol>
              </a:tblGrid>
              <a:tr h="370840">
                <a:tc>
                  <a:txBody>
                    <a:bodyPr/>
                    <a:lstStyle/>
                    <a:p>
                      <a:pPr algn="ctr"/>
                      <a:r>
                        <a:rPr lang="en-US" sz="1100" dirty="0">
                          <a:solidFill>
                            <a:schemeClr val="tx1"/>
                          </a:solidFill>
                        </a:rPr>
                        <a:t>-5.01%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100" dirty="0">
                          <a:solidFill>
                            <a:schemeClr val="tx1"/>
                          </a:solidFill>
                        </a:rPr>
                        <a:t>         +4.89%</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100" dirty="0">
                          <a:solidFill>
                            <a:schemeClr val="tx1"/>
                          </a:solidFill>
                        </a:rPr>
                        <a:t>                    +6.46%</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100" dirty="0">
                          <a:solidFill>
                            <a:schemeClr val="tx1"/>
                          </a:solidFill>
                        </a:rPr>
                        <a:t>                           -0.43%</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164411877"/>
                  </a:ext>
                </a:extLst>
              </a:tr>
            </a:tbl>
          </a:graphicData>
        </a:graphic>
      </p:graphicFrame>
      <p:sp>
        <p:nvSpPr>
          <p:cNvPr id="8" name="Rectangle: Rounded Corners 7">
            <a:extLst>
              <a:ext uri="{FF2B5EF4-FFF2-40B4-BE49-F238E27FC236}">
                <a16:creationId xmlns:a16="http://schemas.microsoft.com/office/drawing/2014/main" id="{6F0E27D5-C7B8-2EFD-5078-622C63A29BE7}"/>
              </a:ext>
            </a:extLst>
          </p:cNvPr>
          <p:cNvSpPr/>
          <p:nvPr/>
        </p:nvSpPr>
        <p:spPr>
          <a:xfrm>
            <a:off x="1668774" y="2838997"/>
            <a:ext cx="8704186" cy="4617410"/>
          </a:xfrm>
          <a:prstGeom prst="roundRect">
            <a:avLst>
              <a:gd name="adj" fmla="val 4264"/>
            </a:avLst>
          </a:prstGeom>
          <a:noFill/>
          <a:ln>
            <a:solidFill>
              <a:srgbClr val="003F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592"/>
          </a:p>
        </p:txBody>
      </p:sp>
      <p:sp>
        <p:nvSpPr>
          <p:cNvPr id="9" name="TextBox 8">
            <a:extLst>
              <a:ext uri="{FF2B5EF4-FFF2-40B4-BE49-F238E27FC236}">
                <a16:creationId xmlns:a16="http://schemas.microsoft.com/office/drawing/2014/main" id="{7C06298E-7F06-BA00-5440-10DE29D1E867}"/>
              </a:ext>
            </a:extLst>
          </p:cNvPr>
          <p:cNvSpPr txBox="1"/>
          <p:nvPr/>
        </p:nvSpPr>
        <p:spPr>
          <a:xfrm>
            <a:off x="1347229" y="7696213"/>
            <a:ext cx="7668025" cy="200055"/>
          </a:xfrm>
          <a:prstGeom prst="rect">
            <a:avLst/>
          </a:prstGeom>
          <a:noFill/>
        </p:spPr>
        <p:txBody>
          <a:bodyPr wrap="square" rtlCol="0">
            <a:spAutoFit/>
          </a:bodyPr>
          <a:lstStyle/>
          <a:p>
            <a:r>
              <a:rPr lang="en-US" sz="700" spc="200" dirty="0">
                <a:solidFill>
                  <a:schemeClr val="bg2">
                    <a:lumMod val="50000"/>
                  </a:schemeClr>
                </a:solidFill>
                <a:cs typeface="Segoe UI" panose="020B0502040204020203" pitchFamily="34" charset="0"/>
              </a:rPr>
              <a:t>SOURCE</a:t>
            </a:r>
            <a:r>
              <a:rPr lang="en-US" sz="700" spc="200" dirty="0">
                <a:solidFill>
                  <a:schemeClr val="accent2"/>
                </a:solidFill>
                <a:cs typeface="Segoe UI" panose="020B0502040204020203" pitchFamily="34" charset="0"/>
              </a:rPr>
              <a:t> </a:t>
            </a:r>
            <a:r>
              <a:rPr lang="en-US" sz="700" dirty="0">
                <a:solidFill>
                  <a:schemeClr val="bg2">
                    <a:lumMod val="75000"/>
                  </a:schemeClr>
                </a:solidFill>
                <a:cs typeface="Segoe UI" panose="020B0502040204020203" pitchFamily="34" charset="0"/>
                <a:hlinkClick r:id="rId4"/>
              </a:rPr>
              <a:t>U.S. Bureau of Labor Statistics.</a:t>
            </a:r>
            <a:endParaRPr lang="en-US" sz="700" dirty="0">
              <a:solidFill>
                <a:schemeClr val="bg2">
                  <a:lumMod val="75000"/>
                </a:schemeClr>
              </a:solidFill>
              <a:cs typeface="Segoe UI" panose="020B0502040204020203" pitchFamily="34" charset="0"/>
            </a:endParaRPr>
          </a:p>
        </p:txBody>
      </p:sp>
    </p:spTree>
    <p:extLst>
      <p:ext uri="{BB962C8B-B14F-4D97-AF65-F5344CB8AC3E}">
        <p14:creationId xmlns:p14="http://schemas.microsoft.com/office/powerpoint/2010/main" val="2510620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EA39D2-B86E-BE97-7548-7CC8128CB2F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EDA67B8-9AD9-0A06-14BF-92D0D0A8E8AB}"/>
              </a:ext>
            </a:extLst>
          </p:cNvPr>
          <p:cNvSpPr>
            <a:spLocks noGrp="1"/>
          </p:cNvSpPr>
          <p:nvPr>
            <p:ph type="title"/>
          </p:nvPr>
        </p:nvSpPr>
        <p:spPr/>
        <p:txBody>
          <a:bodyPr/>
          <a:lstStyle/>
          <a:p>
            <a:r>
              <a:rPr lang="en-US" sz="3200" b="1" dirty="0">
                <a:latin typeface="+mj-lt"/>
              </a:rPr>
              <a:t>Transportation and Utilities Workforce Employed a Total of 8.45 Million People in 2023</a:t>
            </a:r>
          </a:p>
        </p:txBody>
      </p:sp>
      <p:graphicFrame>
        <p:nvGraphicFramePr>
          <p:cNvPr id="5" name="Chart 4">
            <a:extLst>
              <a:ext uri="{FF2B5EF4-FFF2-40B4-BE49-F238E27FC236}">
                <a16:creationId xmlns:a16="http://schemas.microsoft.com/office/drawing/2014/main" id="{683F3DC2-4B0C-3F91-1F78-E018777784A9}"/>
              </a:ext>
            </a:extLst>
          </p:cNvPr>
          <p:cNvGraphicFramePr/>
          <p:nvPr>
            <p:extLst>
              <p:ext uri="{D42A27DB-BD31-4B8C-83A1-F6EECF244321}">
                <p14:modId xmlns:p14="http://schemas.microsoft.com/office/powerpoint/2010/main" val="3919455977"/>
              </p:ext>
            </p:extLst>
          </p:nvPr>
        </p:nvGraphicFramePr>
        <p:xfrm>
          <a:off x="1396416" y="2361340"/>
          <a:ext cx="9281954" cy="5129972"/>
        </p:xfrm>
        <a:graphic>
          <a:graphicData uri="http://schemas.openxmlformats.org/drawingml/2006/chart">
            <c:chart xmlns:c="http://schemas.openxmlformats.org/drawingml/2006/chart" xmlns:r="http://schemas.openxmlformats.org/officeDocument/2006/relationships" r:id="rId3"/>
          </a:graphicData>
        </a:graphic>
      </p:graphicFrame>
      <p:sp>
        <p:nvSpPr>
          <p:cNvPr id="6" name="Title 1">
            <a:extLst>
              <a:ext uri="{FF2B5EF4-FFF2-40B4-BE49-F238E27FC236}">
                <a16:creationId xmlns:a16="http://schemas.microsoft.com/office/drawing/2014/main" id="{D80144F1-054F-8716-A940-9B82A02A75EF}"/>
              </a:ext>
            </a:extLst>
          </p:cNvPr>
          <p:cNvSpPr txBox="1">
            <a:spLocks/>
          </p:cNvSpPr>
          <p:nvPr/>
        </p:nvSpPr>
        <p:spPr>
          <a:xfrm>
            <a:off x="1668775" y="2361340"/>
            <a:ext cx="7339814" cy="419298"/>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1400" b="1" dirty="0">
                <a:solidFill>
                  <a:srgbClr val="002855"/>
                </a:solidFill>
                <a:latin typeface="Segoe UI" panose="020B0502040204020203" pitchFamily="34" charset="0"/>
                <a:cs typeface="Segoe UI" panose="020B0502040204020203" pitchFamily="34" charset="0"/>
              </a:rPr>
              <a:t>Number of individuals employed in 2023 by selected industries</a:t>
            </a:r>
          </a:p>
        </p:txBody>
      </p:sp>
      <p:sp>
        <p:nvSpPr>
          <p:cNvPr id="7" name="Rectangle 6">
            <a:extLst>
              <a:ext uri="{FF2B5EF4-FFF2-40B4-BE49-F238E27FC236}">
                <a16:creationId xmlns:a16="http://schemas.microsoft.com/office/drawing/2014/main" id="{9470F4A7-7606-CB0E-73E8-875CC1FD7194}"/>
              </a:ext>
            </a:extLst>
          </p:cNvPr>
          <p:cNvSpPr/>
          <p:nvPr/>
        </p:nvSpPr>
        <p:spPr>
          <a:xfrm>
            <a:off x="2126890" y="3919953"/>
            <a:ext cx="7973711" cy="3506195"/>
          </a:xfrm>
          <a:prstGeom prst="rect">
            <a:avLst/>
          </a:prstGeom>
          <a:no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Rounded Corners 7">
            <a:extLst>
              <a:ext uri="{FF2B5EF4-FFF2-40B4-BE49-F238E27FC236}">
                <a16:creationId xmlns:a16="http://schemas.microsoft.com/office/drawing/2014/main" id="{0899B048-2954-0DD2-3C4D-D2100240E9BD}"/>
              </a:ext>
            </a:extLst>
          </p:cNvPr>
          <p:cNvSpPr/>
          <p:nvPr/>
        </p:nvSpPr>
        <p:spPr>
          <a:xfrm>
            <a:off x="1668774" y="2838997"/>
            <a:ext cx="8704186" cy="4617410"/>
          </a:xfrm>
          <a:prstGeom prst="roundRect">
            <a:avLst>
              <a:gd name="adj" fmla="val 4264"/>
            </a:avLst>
          </a:prstGeom>
          <a:noFill/>
          <a:ln>
            <a:solidFill>
              <a:srgbClr val="003F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592"/>
          </a:p>
        </p:txBody>
      </p:sp>
      <p:sp>
        <p:nvSpPr>
          <p:cNvPr id="9" name="TextBox 8">
            <a:extLst>
              <a:ext uri="{FF2B5EF4-FFF2-40B4-BE49-F238E27FC236}">
                <a16:creationId xmlns:a16="http://schemas.microsoft.com/office/drawing/2014/main" id="{E30E4EA4-7791-FBEA-2BF3-1A60AD0CA508}"/>
              </a:ext>
            </a:extLst>
          </p:cNvPr>
          <p:cNvSpPr txBox="1"/>
          <p:nvPr/>
        </p:nvSpPr>
        <p:spPr>
          <a:xfrm>
            <a:off x="1347229" y="7696213"/>
            <a:ext cx="7668025" cy="200055"/>
          </a:xfrm>
          <a:prstGeom prst="rect">
            <a:avLst/>
          </a:prstGeom>
          <a:noFill/>
        </p:spPr>
        <p:txBody>
          <a:bodyPr wrap="square" rtlCol="0">
            <a:spAutoFit/>
          </a:bodyPr>
          <a:lstStyle/>
          <a:p>
            <a:r>
              <a:rPr lang="en-US" sz="700" spc="200" dirty="0">
                <a:solidFill>
                  <a:schemeClr val="bg2">
                    <a:lumMod val="50000"/>
                  </a:schemeClr>
                </a:solidFill>
                <a:cs typeface="Segoe UI" panose="020B0502040204020203" pitchFamily="34" charset="0"/>
              </a:rPr>
              <a:t>SOURCE</a:t>
            </a:r>
            <a:r>
              <a:rPr lang="en-US" sz="700" spc="200" dirty="0">
                <a:solidFill>
                  <a:schemeClr val="accent2"/>
                </a:solidFill>
                <a:cs typeface="Segoe UI" panose="020B0502040204020203" pitchFamily="34" charset="0"/>
              </a:rPr>
              <a:t> </a:t>
            </a:r>
            <a:r>
              <a:rPr lang="en-US" sz="700" dirty="0">
                <a:solidFill>
                  <a:schemeClr val="bg2">
                    <a:lumMod val="75000"/>
                  </a:schemeClr>
                </a:solidFill>
                <a:cs typeface="Segoe UI" panose="020B0502040204020203" pitchFamily="34" charset="0"/>
                <a:hlinkClick r:id="rId4"/>
              </a:rPr>
              <a:t>U.S. Bureau of Labor Statistics.</a:t>
            </a:r>
            <a:endParaRPr lang="en-US" sz="700" dirty="0">
              <a:solidFill>
                <a:schemeClr val="bg2">
                  <a:lumMod val="75000"/>
                </a:schemeClr>
              </a:solidFill>
              <a:cs typeface="Segoe UI" panose="020B0502040204020203" pitchFamily="34" charset="0"/>
            </a:endParaRPr>
          </a:p>
        </p:txBody>
      </p:sp>
    </p:spTree>
    <p:extLst>
      <p:ext uri="{BB962C8B-B14F-4D97-AF65-F5344CB8AC3E}">
        <p14:creationId xmlns:p14="http://schemas.microsoft.com/office/powerpoint/2010/main" val="3693056399"/>
      </p:ext>
    </p:extLst>
  </p:cSld>
  <p:clrMapOvr>
    <a:masterClrMapping/>
  </p:clrMapOvr>
</p:sld>
</file>

<file path=ppt/theme/theme1.xml><?xml version="1.0" encoding="utf-8"?>
<a:theme xmlns:a="http://schemas.openxmlformats.org/drawingml/2006/main" name="Office Theme">
  <a:themeElements>
    <a:clrScheme name="Custom 135">
      <a:dk1>
        <a:sysClr val="windowText" lastClr="000000"/>
      </a:dk1>
      <a:lt1>
        <a:sysClr val="window" lastClr="FFFFFF"/>
      </a:lt1>
      <a:dk2>
        <a:srgbClr val="1F497D"/>
      </a:dk2>
      <a:lt2>
        <a:srgbClr val="EEECE1"/>
      </a:lt2>
      <a:accent1>
        <a:srgbClr val="4F81BD"/>
      </a:accent1>
      <a:accent2>
        <a:srgbClr val="D1E1F4"/>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121920" tIns="60960" rIns="121920" bIns="60960" rtlCol="0" anchor="ctr">
        <a:normAutofit/>
      </a:bodyPr>
      <a:lstStyle>
        <a:defPPr algn="l">
          <a:defRPr sz="4800" dirty="0">
            <a:solidFill>
              <a:schemeClr val="accent1">
                <a:lumMod val="75000"/>
              </a:schemeClr>
            </a:solidFill>
            <a:latin typeface="Helvetica Neue Medium"/>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3">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34A9103B-3836-456A-BB40-A5B31855BBBA}">
  <we:reference id="wa104381063" version="1.0.0.1" store="en-US" storeType="OMEX"/>
  <we:alternateReferences>
    <we:reference id="wa104381063" version="1.0.0.1" store="WA104381063"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
  <TotalTime>0</TotalTime>
  <Words>1679</Words>
  <Application>Microsoft Office PowerPoint</Application>
  <PresentationFormat>Custom</PresentationFormat>
  <Paragraphs>293</Paragraphs>
  <Slides>15</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Helvetica Neue Medium</vt:lpstr>
      <vt:lpstr>Segoe UI</vt:lpstr>
      <vt:lpstr>Verdana</vt:lpstr>
      <vt:lpstr>Office Theme</vt:lpstr>
      <vt:lpstr>Transportation Workforce Development</vt:lpstr>
      <vt:lpstr>Key Public Works Transportation Subsectors</vt:lpstr>
      <vt:lpstr>Key Transportation Workforce Challenges: Retirements and Separations</vt:lpstr>
      <vt:lpstr>Key Transportation Workforce Challenges: Recruitment, Training and Onboarding</vt:lpstr>
      <vt:lpstr>Key Transportation Workforce Challenges: Career Pathways</vt:lpstr>
      <vt:lpstr>Key Transportation Workforce Challenges: Agency Solutions to the Workforce Shortage</vt:lpstr>
      <vt:lpstr>Growth in Transportation and Warehousing Industry Jobs, 2020-2025</vt:lpstr>
      <vt:lpstr>Transportation workforce employment over time </vt:lpstr>
      <vt:lpstr>Transportation and Utilities Workforce Employed a Total of 8.45 Million People in 2023</vt:lpstr>
      <vt:lpstr>Percent of Women Among Employed Individuals in Selected Industries in 2023</vt:lpstr>
      <vt:lpstr>Racial Demographics in the Public Works Transportation Workforce, 2023</vt:lpstr>
      <vt:lpstr>Demographic Changes Over Time in the Public Works Transportation Workforce</vt:lpstr>
      <vt:lpstr>Age Breakdown for Key Public Works Transportation Subsectors, 2023</vt:lpstr>
      <vt:lpstr>Median Age Among Employed Individuals by Industry, 2023</vt:lpstr>
      <vt:lpstr>Definitions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2014-03-11T17:07:32Z</dcterms:created>
  <dcterms:modified xsi:type="dcterms:W3CDTF">2025-05-07T18:39:52Z</dcterms:modified>
</cp:coreProperties>
</file>