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972800" cy="8229600" type="B4JIS"/>
  <p:notesSz cx="6858000" cy="9144000"/>
  <p:defaultTextStyle>
    <a:defPPr>
      <a:defRPr lang="en-US"/>
    </a:defPPr>
    <a:lvl1pPr marL="0" algn="l" defTabSz="1097253" rtl="0" eaLnBrk="1" latinLnBrk="0" hangingPunct="1">
      <a:defRPr sz="2160" kern="1200">
        <a:solidFill>
          <a:schemeClr val="tx1"/>
        </a:solidFill>
        <a:latin typeface="+mn-lt"/>
        <a:ea typeface="+mn-ea"/>
        <a:cs typeface="+mn-cs"/>
      </a:defRPr>
    </a:lvl1pPr>
    <a:lvl2pPr marL="548627" algn="l" defTabSz="1097253" rtl="0" eaLnBrk="1" latinLnBrk="0" hangingPunct="1">
      <a:defRPr sz="2160" kern="1200">
        <a:solidFill>
          <a:schemeClr val="tx1"/>
        </a:solidFill>
        <a:latin typeface="+mn-lt"/>
        <a:ea typeface="+mn-ea"/>
        <a:cs typeface="+mn-cs"/>
      </a:defRPr>
    </a:lvl2pPr>
    <a:lvl3pPr marL="1097253" algn="l" defTabSz="1097253" rtl="0" eaLnBrk="1" latinLnBrk="0" hangingPunct="1">
      <a:defRPr sz="2160" kern="1200">
        <a:solidFill>
          <a:schemeClr val="tx1"/>
        </a:solidFill>
        <a:latin typeface="+mn-lt"/>
        <a:ea typeface="+mn-ea"/>
        <a:cs typeface="+mn-cs"/>
      </a:defRPr>
    </a:lvl3pPr>
    <a:lvl4pPr marL="1645879" algn="l" defTabSz="1097253" rtl="0" eaLnBrk="1" latinLnBrk="0" hangingPunct="1">
      <a:defRPr sz="2160" kern="1200">
        <a:solidFill>
          <a:schemeClr val="tx1"/>
        </a:solidFill>
        <a:latin typeface="+mn-lt"/>
        <a:ea typeface="+mn-ea"/>
        <a:cs typeface="+mn-cs"/>
      </a:defRPr>
    </a:lvl4pPr>
    <a:lvl5pPr marL="2194505" algn="l" defTabSz="1097253" rtl="0" eaLnBrk="1" latinLnBrk="0" hangingPunct="1">
      <a:defRPr sz="2160" kern="1200">
        <a:solidFill>
          <a:schemeClr val="tx1"/>
        </a:solidFill>
        <a:latin typeface="+mn-lt"/>
        <a:ea typeface="+mn-ea"/>
        <a:cs typeface="+mn-cs"/>
      </a:defRPr>
    </a:lvl5pPr>
    <a:lvl6pPr marL="2743132" algn="l" defTabSz="1097253" rtl="0" eaLnBrk="1" latinLnBrk="0" hangingPunct="1">
      <a:defRPr sz="2160" kern="1200">
        <a:solidFill>
          <a:schemeClr val="tx1"/>
        </a:solidFill>
        <a:latin typeface="+mn-lt"/>
        <a:ea typeface="+mn-ea"/>
        <a:cs typeface="+mn-cs"/>
      </a:defRPr>
    </a:lvl6pPr>
    <a:lvl7pPr marL="3291758" algn="l" defTabSz="1097253" rtl="0" eaLnBrk="1" latinLnBrk="0" hangingPunct="1">
      <a:defRPr sz="2160" kern="1200">
        <a:solidFill>
          <a:schemeClr val="tx1"/>
        </a:solidFill>
        <a:latin typeface="+mn-lt"/>
        <a:ea typeface="+mn-ea"/>
        <a:cs typeface="+mn-cs"/>
      </a:defRPr>
    </a:lvl7pPr>
    <a:lvl8pPr marL="3840384" algn="l" defTabSz="1097253" rtl="0" eaLnBrk="1" latinLnBrk="0" hangingPunct="1">
      <a:defRPr sz="2160" kern="1200">
        <a:solidFill>
          <a:schemeClr val="tx1"/>
        </a:solidFill>
        <a:latin typeface="+mn-lt"/>
        <a:ea typeface="+mn-ea"/>
        <a:cs typeface="+mn-cs"/>
      </a:defRPr>
    </a:lvl8pPr>
    <a:lvl9pPr marL="4389010" algn="l" defTabSz="1097253"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A4A3A4"/>
          </p15:clr>
        </p15:guide>
        <p15:guide id="2" pos="345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9A46"/>
    <a:srgbClr val="5B9DFF"/>
    <a:srgbClr val="D68B1C"/>
    <a:srgbClr val="600060"/>
    <a:srgbClr val="E600AA"/>
    <a:srgbClr val="A8007C"/>
    <a:srgbClr val="2597FF"/>
    <a:srgbClr val="0097CC"/>
    <a:srgbClr val="FF75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88889" autoAdjust="0"/>
  </p:normalViewPr>
  <p:slideViewPr>
    <p:cSldViewPr>
      <p:cViewPr varScale="1">
        <p:scale>
          <a:sx n="52" d="100"/>
          <a:sy n="52" d="100"/>
        </p:scale>
        <p:origin x="1812" y="66"/>
      </p:cViewPr>
      <p:guideLst>
        <p:guide orient="horz" pos="2592"/>
        <p:guide pos="3456"/>
      </p:guideLst>
    </p:cSldViewPr>
  </p:slideViewPr>
  <p:outlineViewPr>
    <p:cViewPr>
      <p:scale>
        <a:sx n="33" d="100"/>
        <a:sy n="33" d="100"/>
      </p:scale>
      <p:origin x="0" y="0"/>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b="1" i="0" u="none" strike="noStrike" baseline="0" dirty="0">
                <a:solidFill>
                  <a:schemeClr val="tx1"/>
                </a:solidFill>
              </a:rPr>
              <a:t>Federal Disaster Response Appropriated Funding by Agency </a:t>
            </a:r>
          </a:p>
        </c:rich>
      </c:tx>
      <c:layout>
        <c:manualLayout>
          <c:xMode val="edge"/>
          <c:yMode val="edge"/>
          <c:x val="0.10663960264768498"/>
          <c:y val="1.874999999999999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spPr>
            <a:ln>
              <a:solidFill>
                <a:schemeClr val="bg1"/>
              </a:solidFill>
            </a:ln>
          </c:spPr>
          <c:explosion val="3"/>
          <c:dPt>
            <c:idx val="0"/>
            <c:bubble3D val="0"/>
            <c:spPr>
              <a:solidFill>
                <a:srgbClr val="000000"/>
              </a:solidFill>
              <a:ln w="19050">
                <a:solidFill>
                  <a:schemeClr val="bg1"/>
                </a:solidFill>
              </a:ln>
              <a:effectLst/>
            </c:spPr>
            <c:extLst>
              <c:ext xmlns:c16="http://schemas.microsoft.com/office/drawing/2014/chart" uri="{C3380CC4-5D6E-409C-BE32-E72D297353CC}">
                <c16:uniqueId val="{00000001-FC1E-4259-9979-5C020607D568}"/>
              </c:ext>
            </c:extLst>
          </c:dPt>
          <c:dPt>
            <c:idx val="1"/>
            <c:bubble3D val="0"/>
            <c:spPr>
              <a:solidFill>
                <a:srgbClr val="004D86"/>
              </a:solidFill>
              <a:ln w="19050">
                <a:solidFill>
                  <a:schemeClr val="bg1"/>
                </a:solidFill>
              </a:ln>
              <a:effectLst/>
            </c:spPr>
            <c:extLst>
              <c:ext xmlns:c16="http://schemas.microsoft.com/office/drawing/2014/chart" uri="{C3380CC4-5D6E-409C-BE32-E72D297353CC}">
                <c16:uniqueId val="{00000003-FC1E-4259-9979-5C020607D568}"/>
              </c:ext>
            </c:extLst>
          </c:dPt>
          <c:dPt>
            <c:idx val="2"/>
            <c:bubble3D val="0"/>
            <c:spPr>
              <a:solidFill>
                <a:srgbClr val="0072C8"/>
              </a:solidFill>
              <a:ln w="19050">
                <a:solidFill>
                  <a:schemeClr val="bg1"/>
                </a:solidFill>
              </a:ln>
              <a:effectLst/>
            </c:spPr>
            <c:extLst>
              <c:ext xmlns:c16="http://schemas.microsoft.com/office/drawing/2014/chart" uri="{C3380CC4-5D6E-409C-BE32-E72D297353CC}">
                <c16:uniqueId val="{00000005-FC1E-4259-9979-5C020607D568}"/>
              </c:ext>
            </c:extLst>
          </c:dPt>
          <c:dPt>
            <c:idx val="3"/>
            <c:bubble3D val="0"/>
            <c:spPr>
              <a:solidFill>
                <a:srgbClr val="79C6FF"/>
              </a:solidFill>
              <a:ln w="19050">
                <a:solidFill>
                  <a:schemeClr val="bg1"/>
                </a:solidFill>
              </a:ln>
              <a:effectLst/>
            </c:spPr>
            <c:extLst>
              <c:ext xmlns:c16="http://schemas.microsoft.com/office/drawing/2014/chart" uri="{C3380CC4-5D6E-409C-BE32-E72D297353CC}">
                <c16:uniqueId val="{00000007-FC1E-4259-9979-5C020607D568}"/>
              </c:ext>
            </c:extLst>
          </c:dPt>
          <c:dPt>
            <c:idx val="4"/>
            <c:bubble3D val="0"/>
            <c:spPr>
              <a:solidFill>
                <a:schemeClr val="accent2"/>
              </a:solidFill>
              <a:ln w="19050">
                <a:solidFill>
                  <a:schemeClr val="bg1"/>
                </a:solidFill>
              </a:ln>
              <a:effectLst/>
            </c:spPr>
            <c:extLst>
              <c:ext xmlns:c16="http://schemas.microsoft.com/office/drawing/2014/chart" uri="{C3380CC4-5D6E-409C-BE32-E72D297353CC}">
                <c16:uniqueId val="{00000009-FC1E-4259-9979-5C020607D568}"/>
              </c:ext>
            </c:extLst>
          </c:dPt>
          <c:dPt>
            <c:idx val="5"/>
            <c:bubble3D val="0"/>
            <c:spPr>
              <a:solidFill>
                <a:schemeClr val="accent2">
                  <a:lumMod val="60000"/>
                  <a:lumOff val="40000"/>
                </a:schemeClr>
              </a:solidFill>
              <a:ln w="19050">
                <a:solidFill>
                  <a:schemeClr val="bg1"/>
                </a:solidFill>
              </a:ln>
              <a:effectLst/>
            </c:spPr>
            <c:extLst>
              <c:ext xmlns:c16="http://schemas.microsoft.com/office/drawing/2014/chart" uri="{C3380CC4-5D6E-409C-BE32-E72D297353CC}">
                <c16:uniqueId val="{0000000B-FC1E-4259-9979-5C020607D568}"/>
              </c:ext>
            </c:extLst>
          </c:dPt>
          <c:dPt>
            <c:idx val="6"/>
            <c:bubble3D val="0"/>
            <c:spPr>
              <a:solidFill>
                <a:schemeClr val="accent2">
                  <a:lumMod val="40000"/>
                  <a:lumOff val="60000"/>
                </a:schemeClr>
              </a:solidFill>
              <a:ln w="19050">
                <a:solidFill>
                  <a:schemeClr val="bg1"/>
                </a:solidFill>
              </a:ln>
              <a:effectLst/>
            </c:spPr>
            <c:extLst>
              <c:ext xmlns:c16="http://schemas.microsoft.com/office/drawing/2014/chart" uri="{C3380CC4-5D6E-409C-BE32-E72D297353CC}">
                <c16:uniqueId val="{0000000D-FC1E-4259-9979-5C020607D568}"/>
              </c:ext>
            </c:extLst>
          </c:dPt>
          <c:dPt>
            <c:idx val="7"/>
            <c:bubble3D val="0"/>
            <c:spPr>
              <a:solidFill>
                <a:srgbClr val="253133"/>
              </a:solidFill>
              <a:ln w="19050">
                <a:solidFill>
                  <a:schemeClr val="bg1"/>
                </a:solidFill>
              </a:ln>
              <a:effectLst/>
            </c:spPr>
            <c:extLst>
              <c:ext xmlns:c16="http://schemas.microsoft.com/office/drawing/2014/chart" uri="{C3380CC4-5D6E-409C-BE32-E72D297353CC}">
                <c16:uniqueId val="{0000000F-FC1E-4259-9979-5C020607D568}"/>
              </c:ext>
            </c:extLst>
          </c:dPt>
          <c:dPt>
            <c:idx val="8"/>
            <c:bubble3D val="0"/>
            <c:spPr>
              <a:solidFill>
                <a:srgbClr val="455A5D"/>
              </a:solidFill>
              <a:ln w="19050">
                <a:solidFill>
                  <a:schemeClr val="bg1"/>
                </a:solidFill>
              </a:ln>
              <a:effectLst/>
            </c:spPr>
            <c:extLst>
              <c:ext xmlns:c16="http://schemas.microsoft.com/office/drawing/2014/chart" uri="{C3380CC4-5D6E-409C-BE32-E72D297353CC}">
                <c16:uniqueId val="{00000011-FC1E-4259-9979-5C020607D568}"/>
              </c:ext>
            </c:extLst>
          </c:dPt>
          <c:dPt>
            <c:idx val="9"/>
            <c:bubble3D val="0"/>
            <c:spPr>
              <a:solidFill>
                <a:srgbClr val="6D8E93"/>
              </a:solidFill>
              <a:ln w="19050">
                <a:solidFill>
                  <a:schemeClr val="bg1"/>
                </a:solidFill>
              </a:ln>
              <a:effectLst/>
            </c:spPr>
            <c:extLst>
              <c:ext xmlns:c16="http://schemas.microsoft.com/office/drawing/2014/chart" uri="{C3380CC4-5D6E-409C-BE32-E72D297353CC}">
                <c16:uniqueId val="{00000013-FC1E-4259-9979-5C020607D568}"/>
              </c:ext>
            </c:extLst>
          </c:dPt>
          <c:dPt>
            <c:idx val="10"/>
            <c:bubble3D val="0"/>
            <c:spPr>
              <a:solidFill>
                <a:srgbClr val="93ABAF"/>
              </a:solidFill>
              <a:ln w="19050">
                <a:solidFill>
                  <a:schemeClr val="bg1"/>
                </a:solidFill>
              </a:ln>
              <a:effectLst/>
            </c:spPr>
            <c:extLst>
              <c:ext xmlns:c16="http://schemas.microsoft.com/office/drawing/2014/chart" uri="{C3380CC4-5D6E-409C-BE32-E72D297353CC}">
                <c16:uniqueId val="{00000015-FC1E-4259-9979-5C020607D568}"/>
              </c:ext>
            </c:extLst>
          </c:dPt>
          <c:dPt>
            <c:idx val="11"/>
            <c:bubble3D val="0"/>
            <c:spPr>
              <a:solidFill>
                <a:srgbClr val="D5DEDF"/>
              </a:solidFill>
              <a:ln w="19050">
                <a:solidFill>
                  <a:schemeClr val="bg1"/>
                </a:solidFill>
              </a:ln>
              <a:effectLst/>
            </c:spPr>
            <c:extLst>
              <c:ext xmlns:c16="http://schemas.microsoft.com/office/drawing/2014/chart" uri="{C3380CC4-5D6E-409C-BE32-E72D297353CC}">
                <c16:uniqueId val="{00000017-FC1E-4259-9979-5C020607D568}"/>
              </c:ext>
            </c:extLst>
          </c:dPt>
          <c:dLbls>
            <c:dLbl>
              <c:idx val="0"/>
              <c:layout>
                <c:manualLayout>
                  <c:x val="-5.9304241834996302E-2"/>
                  <c:y val="-1.2925688976377954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1E-4259-9979-5C020607D568}"/>
                </c:ext>
              </c:extLst>
            </c:dLbl>
            <c:dLbl>
              <c:idx val="1"/>
              <c:layout>
                <c:manualLayout>
                  <c:x val="-2.9773182258319382E-2"/>
                  <c:y val="-1.6648622047244095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1E-4259-9979-5C020607D568}"/>
                </c:ext>
              </c:extLst>
            </c:dLbl>
            <c:dLbl>
              <c:idx val="2"/>
              <c:layout>
                <c:manualLayout>
                  <c:x val="4.0016515553369797E-2"/>
                  <c:y val="4.708661417322834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1E-4259-9979-5C020607D56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SBA</c:v>
                </c:pt>
                <c:pt idx="1">
                  <c:v>USDA</c:v>
                </c:pt>
                <c:pt idx="2">
                  <c:v>DHS (w/o FEMA)</c:v>
                </c:pt>
                <c:pt idx="3">
                  <c:v>DHS-FEMA</c:v>
                </c:pt>
                <c:pt idx="4">
                  <c:v>DOC</c:v>
                </c:pt>
                <c:pt idx="5">
                  <c:v>DOD (w/o USACE)</c:v>
                </c:pt>
                <c:pt idx="6">
                  <c:v>DOD-USACE</c:v>
                </c:pt>
                <c:pt idx="7">
                  <c:v>DOI</c:v>
                </c:pt>
                <c:pt idx="8">
                  <c:v>DOT</c:v>
                </c:pt>
                <c:pt idx="9">
                  <c:v>ED</c:v>
                </c:pt>
                <c:pt idx="10">
                  <c:v>HHS</c:v>
                </c:pt>
                <c:pt idx="11">
                  <c:v>HUD</c:v>
                </c:pt>
              </c:strCache>
            </c:strRef>
          </c:cat>
          <c:val>
            <c:numRef>
              <c:f>Sheet1!$B$2:$B$13</c:f>
              <c:numCache>
                <c:formatCode>0%</c:formatCode>
                <c:ptCount val="12"/>
                <c:pt idx="0">
                  <c:v>0.01</c:v>
                </c:pt>
                <c:pt idx="1">
                  <c:v>0.06</c:v>
                </c:pt>
                <c:pt idx="2">
                  <c:v>0.01</c:v>
                </c:pt>
                <c:pt idx="3">
                  <c:v>0.42599999999999999</c:v>
                </c:pt>
                <c:pt idx="4">
                  <c:v>0.01</c:v>
                </c:pt>
                <c:pt idx="5">
                  <c:v>0.02</c:v>
                </c:pt>
                <c:pt idx="6">
                  <c:v>0.13</c:v>
                </c:pt>
                <c:pt idx="7">
                  <c:v>0.01</c:v>
                </c:pt>
                <c:pt idx="8">
                  <c:v>0.02</c:v>
                </c:pt>
                <c:pt idx="9">
                  <c:v>0.02</c:v>
                </c:pt>
                <c:pt idx="10">
                  <c:v>0.01</c:v>
                </c:pt>
                <c:pt idx="11">
                  <c:v>0.27</c:v>
                </c:pt>
              </c:numCache>
            </c:numRef>
          </c:val>
          <c:extLst>
            <c:ext xmlns:c16="http://schemas.microsoft.com/office/drawing/2014/chart" uri="{C3380CC4-5D6E-409C-BE32-E72D297353CC}">
              <c16:uniqueId val="{00000018-FC1E-4259-9979-5C020607D56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b="1" dirty="0">
                <a:solidFill>
                  <a:schemeClr val="tx1"/>
                </a:solidFill>
              </a:rPr>
              <a:t>DHS-FEMA</a:t>
            </a:r>
            <a:r>
              <a:rPr lang="en-US" sz="1400" b="1" baseline="0" dirty="0">
                <a:solidFill>
                  <a:schemeClr val="tx1"/>
                </a:solidFill>
              </a:rPr>
              <a:t> Funding</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spPr>
            <a:ln>
              <a:solidFill>
                <a:schemeClr val="bg1"/>
              </a:solidFill>
            </a:ln>
          </c:spPr>
          <c:dPt>
            <c:idx val="0"/>
            <c:bubble3D val="0"/>
            <c:spPr>
              <a:solidFill>
                <a:schemeClr val="bg1">
                  <a:lumMod val="75000"/>
                </a:schemeClr>
              </a:solidFill>
              <a:ln w="19050">
                <a:solidFill>
                  <a:schemeClr val="bg1"/>
                </a:solidFill>
              </a:ln>
              <a:effectLst/>
            </c:spPr>
            <c:extLst>
              <c:ext xmlns:c16="http://schemas.microsoft.com/office/drawing/2014/chart" uri="{C3380CC4-5D6E-409C-BE32-E72D297353CC}">
                <c16:uniqueId val="{00000001-98E2-4BE0-B2F5-210B169C2052}"/>
              </c:ext>
            </c:extLst>
          </c:dPt>
          <c:dPt>
            <c:idx val="1"/>
            <c:bubble3D val="0"/>
            <c:spPr>
              <a:solidFill>
                <a:schemeClr val="accent1">
                  <a:lumMod val="50000"/>
                </a:schemeClr>
              </a:solidFill>
              <a:ln w="19050">
                <a:solidFill>
                  <a:schemeClr val="bg1"/>
                </a:solidFill>
              </a:ln>
              <a:effectLst/>
            </c:spPr>
            <c:extLst>
              <c:ext xmlns:c16="http://schemas.microsoft.com/office/drawing/2014/chart" uri="{C3380CC4-5D6E-409C-BE32-E72D297353CC}">
                <c16:uniqueId val="{00000003-98E2-4BE0-B2F5-210B169C2052}"/>
              </c:ext>
            </c:extLst>
          </c:dPt>
          <c:dPt>
            <c:idx val="2"/>
            <c:bubble3D val="0"/>
            <c:spPr>
              <a:solidFill>
                <a:schemeClr val="accent1">
                  <a:lumMod val="75000"/>
                </a:schemeClr>
              </a:solidFill>
              <a:ln w="19050">
                <a:solidFill>
                  <a:schemeClr val="bg1"/>
                </a:solidFill>
              </a:ln>
              <a:effectLst/>
            </c:spPr>
            <c:extLst>
              <c:ext xmlns:c16="http://schemas.microsoft.com/office/drawing/2014/chart" uri="{C3380CC4-5D6E-409C-BE32-E72D297353CC}">
                <c16:uniqueId val="{00000005-98E2-4BE0-B2F5-210B169C2052}"/>
              </c:ext>
            </c:extLst>
          </c:dPt>
          <c:dPt>
            <c:idx val="3"/>
            <c:bubble3D val="0"/>
            <c:spPr>
              <a:solidFill>
                <a:schemeClr val="accent1"/>
              </a:solidFill>
              <a:ln w="19050">
                <a:solidFill>
                  <a:schemeClr val="bg1"/>
                </a:solidFill>
              </a:ln>
              <a:effectLst/>
            </c:spPr>
            <c:extLst>
              <c:ext xmlns:c16="http://schemas.microsoft.com/office/drawing/2014/chart" uri="{C3380CC4-5D6E-409C-BE32-E72D297353CC}">
                <c16:uniqueId val="{00000007-98E2-4BE0-B2F5-210B169C2052}"/>
              </c:ext>
            </c:extLst>
          </c:dPt>
          <c:dPt>
            <c:idx val="4"/>
            <c:bubble3D val="0"/>
            <c:spPr>
              <a:solidFill>
                <a:schemeClr val="accent1">
                  <a:lumMod val="40000"/>
                  <a:lumOff val="60000"/>
                </a:schemeClr>
              </a:solidFill>
              <a:ln w="19050">
                <a:solidFill>
                  <a:schemeClr val="bg1"/>
                </a:solidFill>
              </a:ln>
              <a:effectLst/>
            </c:spPr>
            <c:extLst>
              <c:ext xmlns:c16="http://schemas.microsoft.com/office/drawing/2014/chart" uri="{C3380CC4-5D6E-409C-BE32-E72D297353CC}">
                <c16:uniqueId val="{00000009-98E2-4BE0-B2F5-210B169C2052}"/>
              </c:ext>
            </c:extLst>
          </c:dPt>
          <c:dPt>
            <c:idx val="5"/>
            <c:bubble3D val="0"/>
            <c:spPr>
              <a:solidFill>
                <a:schemeClr val="bg1">
                  <a:lumMod val="95000"/>
                </a:schemeClr>
              </a:solidFill>
              <a:ln w="19050">
                <a:solidFill>
                  <a:schemeClr val="bg1"/>
                </a:solidFill>
              </a:ln>
              <a:effectLst/>
            </c:spPr>
            <c:extLst>
              <c:ext xmlns:c16="http://schemas.microsoft.com/office/drawing/2014/chart" uri="{C3380CC4-5D6E-409C-BE32-E72D297353CC}">
                <c16:uniqueId val="{0000000B-98E2-4BE0-B2F5-210B169C2052}"/>
              </c:ext>
            </c:extLst>
          </c:dPt>
          <c:dLbls>
            <c:dLbl>
              <c:idx val="0"/>
              <c:layout>
                <c:manualLayout>
                  <c:x val="-0.28763496786226195"/>
                  <c:y val="6.7968749999999994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6832257745054605"/>
                      <c:h val="0.17578125"/>
                    </c:manualLayout>
                  </c15:layout>
                </c:ext>
                <c:ext xmlns:c16="http://schemas.microsoft.com/office/drawing/2014/chart" uri="{C3380CC4-5D6E-409C-BE32-E72D297353CC}">
                  <c16:uniqueId val="{00000001-98E2-4BE0-B2F5-210B169C2052}"/>
                </c:ext>
              </c:extLst>
            </c:dLbl>
            <c:dLbl>
              <c:idx val="1"/>
              <c:tx>
                <c:rich>
                  <a:bodyPr/>
                  <a:lstStyle/>
                  <a:p>
                    <a:fld id="{9861D558-5426-422B-96E8-665D2A2B9E30}" type="CATEGORYNAME">
                      <a:rPr lang="en-US">
                        <a:solidFill>
                          <a:schemeClr val="bg1"/>
                        </a:solidFill>
                      </a:rPr>
                      <a:pPr/>
                      <a:t>[CATEGORY NAME]</a:t>
                    </a:fld>
                    <a:r>
                      <a:rPr lang="en-US" baseline="0" dirty="0">
                        <a:solidFill>
                          <a:schemeClr val="bg1"/>
                        </a:solidFill>
                      </a:rPr>
                      <a:t>, </a:t>
                    </a:r>
                    <a:fld id="{0E926D40-9F18-44CF-A5D8-D5CCEF748650}" type="VALUE">
                      <a:rPr lang="en-US" baseline="0">
                        <a:solidFill>
                          <a:schemeClr val="bg1"/>
                        </a:solidFill>
                      </a:rPr>
                      <a:pPr/>
                      <a:t>[VALUE]</a:t>
                    </a:fld>
                    <a:endParaRPr lang="en-US" baseline="0" dirty="0">
                      <a:solidFill>
                        <a:schemeClr val="bg1"/>
                      </a:solidFill>
                    </a:endParaRP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8E2-4BE0-B2F5-210B169C2052}"/>
                </c:ext>
              </c:extLst>
            </c:dLbl>
            <c:dLbl>
              <c:idx val="2"/>
              <c:layout>
                <c:manualLayout>
                  <c:x val="-0.20620272367884235"/>
                  <c:y val="-8.6074496020952712E-2"/>
                </c:manualLayout>
              </c:layout>
              <c:tx>
                <c:rich>
                  <a:bodyPr/>
                  <a:lstStyle/>
                  <a:p>
                    <a:fld id="{CCC57903-B6EF-43D0-B1D5-456F6C8509C5}" type="CATEGORYNAME">
                      <a:rPr lang="en-US">
                        <a:solidFill>
                          <a:schemeClr val="bg1"/>
                        </a:solidFill>
                      </a:rPr>
                      <a:pPr/>
                      <a:t>[CATEGORY NAME]</a:t>
                    </a:fld>
                    <a:r>
                      <a:rPr lang="en-US" baseline="0" dirty="0">
                        <a:solidFill>
                          <a:schemeClr val="bg1"/>
                        </a:solidFill>
                      </a:rPr>
                      <a:t>, </a:t>
                    </a:r>
                    <a:fld id="{37CDC50E-FC80-48D6-85DB-C2BAD34F1D71}" type="VALUE">
                      <a:rPr lang="en-US" baseline="0">
                        <a:solidFill>
                          <a:schemeClr val="bg1"/>
                        </a:solidFill>
                      </a:rPr>
                      <a:pPr/>
                      <a:t>[VALUE]</a:t>
                    </a:fld>
                    <a:endParaRPr lang="en-US" baseline="0" dirty="0">
                      <a:solidFill>
                        <a:schemeClr val="bg1"/>
                      </a:solidFill>
                    </a:endParaRP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8E2-4BE0-B2F5-210B169C2052}"/>
                </c:ext>
              </c:extLst>
            </c:dLbl>
            <c:dLbl>
              <c:idx val="4"/>
              <c:layout>
                <c:manualLayout>
                  <c:x val="-4.4968357427301535E-2"/>
                  <c:y val="-0.11225"/>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8E2-4BE0-B2F5-210B169C2052}"/>
                </c:ext>
              </c:extLst>
            </c:dLbl>
            <c:dLbl>
              <c:idx val="5"/>
              <c:layout>
                <c:manualLayout>
                  <c:x val="0.24485616387676445"/>
                  <c:y val="3.4202755905511813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8E2-4BE0-B2F5-210B169C205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Disaster Assistance Direct Loan Program Account Community Disaster Loans</c:v>
                </c:pt>
                <c:pt idx="1">
                  <c:v>Disaster Relief Fund Administration</c:v>
                </c:pt>
                <c:pt idx="2">
                  <c:v>Disaster Relief Fund Individual Assistance</c:v>
                </c:pt>
                <c:pt idx="3">
                  <c:v>Disaster Relief Fund Mitigation</c:v>
                </c:pt>
                <c:pt idx="4">
                  <c:v>Disaster Relief Fund Operations</c:v>
                </c:pt>
                <c:pt idx="5">
                  <c:v>Disaster Relief Fund Public Assistance</c:v>
                </c:pt>
              </c:strCache>
            </c:strRef>
          </c:cat>
          <c:val>
            <c:numRef>
              <c:f>Sheet1!$B$2:$B$7</c:f>
              <c:numCache>
                <c:formatCode>0%</c:formatCode>
                <c:ptCount val="6"/>
                <c:pt idx="0">
                  <c:v>0.01</c:v>
                </c:pt>
                <c:pt idx="1">
                  <c:v>0.2</c:v>
                </c:pt>
                <c:pt idx="2">
                  <c:v>0.18</c:v>
                </c:pt>
                <c:pt idx="3">
                  <c:v>0.02</c:v>
                </c:pt>
                <c:pt idx="4">
                  <c:v>0.14000000000000001</c:v>
                </c:pt>
                <c:pt idx="5">
                  <c:v>0.45</c:v>
                </c:pt>
              </c:numCache>
            </c:numRef>
          </c:val>
          <c:extLst>
            <c:ext xmlns:c16="http://schemas.microsoft.com/office/drawing/2014/chart" uri="{C3380CC4-5D6E-409C-BE32-E72D297353CC}">
              <c16:uniqueId val="{0000000C-98E2-4BE0-B2F5-210B169C205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stacked"/>
        <c:varyColors val="0"/>
        <c:ser>
          <c:idx val="1"/>
          <c:order val="1"/>
          <c:tx>
            <c:strRef>
              <c:f>Sheet1!$B$1</c:f>
              <c:strCache>
                <c:ptCount val="1"/>
                <c:pt idx="0">
                  <c:v>Annual Appropriations</c:v>
                </c:pt>
              </c:strCache>
            </c:strRef>
          </c:tx>
          <c:spPr>
            <a:solidFill>
              <a:schemeClr val="accent1"/>
            </a:solidFill>
            <a:ln>
              <a:noFill/>
            </a:ln>
            <a:effectLst/>
          </c:spPr>
          <c:invertIfNegative val="0"/>
          <c:dLbls>
            <c:delete val="1"/>
          </c:dLbls>
          <c:cat>
            <c:numRef>
              <c:f>Sheet1!$A$2:$A$31</c:f>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f>Sheet1!$B$2:$B$31</c:f>
              <c:numCache>
                <c:formatCode>"$"#,##0.00</c:formatCode>
                <c:ptCount val="30"/>
                <c:pt idx="0">
                  <c:v>0.29199999999999998</c:v>
                </c:pt>
                <c:pt idx="1">
                  <c:v>0.32</c:v>
                </c:pt>
                <c:pt idx="2">
                  <c:v>0.222</c:v>
                </c:pt>
                <c:pt idx="3">
                  <c:v>1.32</c:v>
                </c:pt>
                <c:pt idx="4">
                  <c:v>0.32</c:v>
                </c:pt>
                <c:pt idx="5">
                  <c:v>0.30774499999999999</c:v>
                </c:pt>
                <c:pt idx="6">
                  <c:v>0.3</c:v>
                </c:pt>
                <c:pt idx="7">
                  <c:v>0.3</c:v>
                </c:pt>
                <c:pt idx="8">
                  <c:v>0.66400000000000003</c:v>
                </c:pt>
                <c:pt idx="9">
                  <c:v>0.8</c:v>
                </c:pt>
                <c:pt idx="10">
                  <c:v>1.8</c:v>
                </c:pt>
                <c:pt idx="11">
                  <c:v>2.0423800000000001</c:v>
                </c:pt>
                <c:pt idx="12">
                  <c:v>1.77</c:v>
                </c:pt>
                <c:pt idx="13">
                  <c:v>1.5</c:v>
                </c:pt>
                <c:pt idx="14">
                  <c:v>1.4</c:v>
                </c:pt>
                <c:pt idx="15">
                  <c:v>1.4</c:v>
                </c:pt>
                <c:pt idx="16">
                  <c:v>1.6</c:v>
                </c:pt>
                <c:pt idx="17">
                  <c:v>2.65</c:v>
                </c:pt>
                <c:pt idx="18">
                  <c:v>0.7</c:v>
                </c:pt>
                <c:pt idx="19">
                  <c:v>7.0079260000000003</c:v>
                </c:pt>
                <c:pt idx="20">
                  <c:v>6.2209079999999997</c:v>
                </c:pt>
                <c:pt idx="21">
                  <c:v>7.0334640000000004</c:v>
                </c:pt>
                <c:pt idx="22">
                  <c:v>7.3746929999999997</c:v>
                </c:pt>
                <c:pt idx="23">
                  <c:v>7.3285150000000003</c:v>
                </c:pt>
                <c:pt idx="24">
                  <c:v>7.9007199999999997</c:v>
                </c:pt>
                <c:pt idx="25">
                  <c:v>12.558</c:v>
                </c:pt>
                <c:pt idx="26">
                  <c:v>17.863258999999999</c:v>
                </c:pt>
                <c:pt idx="27">
                  <c:v>17.141999999999999</c:v>
                </c:pt>
                <c:pt idx="28">
                  <c:v>18.8</c:v>
                </c:pt>
                <c:pt idx="29">
                  <c:v>19.95</c:v>
                </c:pt>
              </c:numCache>
            </c:numRef>
          </c:val>
          <c:extLst>
            <c:ext xmlns:c16="http://schemas.microsoft.com/office/drawing/2014/chart" uri="{C3380CC4-5D6E-409C-BE32-E72D297353CC}">
              <c16:uniqueId val="{00000000-EAAB-4D78-8FE5-F52DC91B6E6C}"/>
            </c:ext>
          </c:extLst>
        </c:ser>
        <c:ser>
          <c:idx val="2"/>
          <c:order val="2"/>
          <c:tx>
            <c:strRef>
              <c:f>Sheet1!$C$1</c:f>
              <c:strCache>
                <c:ptCount val="1"/>
                <c:pt idx="0">
                  <c:v>Supplemental Appropriations</c:v>
                </c:pt>
              </c:strCache>
            </c:strRef>
          </c:tx>
          <c:spPr>
            <a:solidFill>
              <a:schemeClr val="accent1">
                <a:tint val="65000"/>
              </a:schemeClr>
            </a:solidFill>
            <a:ln>
              <a:noFill/>
            </a:ln>
            <a:effectLst/>
          </c:spPr>
          <c:invertIfNegative val="0"/>
          <c:dLbls>
            <c:delete val="1"/>
          </c:dLbls>
          <c:cat>
            <c:numRef>
              <c:f>Sheet1!$A$2:$A$31</c:f>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f>Sheet1!$C$2:$C$31</c:f>
              <c:numCache>
                <c:formatCode>"$"#,##0.00</c:formatCode>
                <c:ptCount val="30"/>
                <c:pt idx="0">
                  <c:v>4.7089999999999996</c:v>
                </c:pt>
                <c:pt idx="1">
                  <c:v>6.55</c:v>
                </c:pt>
                <c:pt idx="2">
                  <c:v>0</c:v>
                </c:pt>
                <c:pt idx="3">
                  <c:v>3.3</c:v>
                </c:pt>
                <c:pt idx="4">
                  <c:v>1.6</c:v>
                </c:pt>
                <c:pt idx="5">
                  <c:v>1.806</c:v>
                </c:pt>
                <c:pt idx="6">
                  <c:v>2.4804249999999999</c:v>
                </c:pt>
                <c:pt idx="7">
                  <c:v>1.3</c:v>
                </c:pt>
                <c:pt idx="8">
                  <c:v>9.5375709999999998</c:v>
                </c:pt>
                <c:pt idx="9">
                  <c:v>1.4253</c:v>
                </c:pt>
                <c:pt idx="10">
                  <c:v>2.5</c:v>
                </c:pt>
                <c:pt idx="11">
                  <c:v>66.5</c:v>
                </c:pt>
                <c:pt idx="12">
                  <c:v>6</c:v>
                </c:pt>
                <c:pt idx="13">
                  <c:v>4.1100000000000003</c:v>
                </c:pt>
                <c:pt idx="14">
                  <c:v>11.757</c:v>
                </c:pt>
                <c:pt idx="15">
                  <c:v>0</c:v>
                </c:pt>
                <c:pt idx="16">
                  <c:v>5.0999999999999996</c:v>
                </c:pt>
                <c:pt idx="17">
                  <c:v>0</c:v>
                </c:pt>
                <c:pt idx="18">
                  <c:v>6.4</c:v>
                </c:pt>
                <c:pt idx="19">
                  <c:v>11.487735000000001</c:v>
                </c:pt>
                <c:pt idx="20">
                  <c:v>0</c:v>
                </c:pt>
                <c:pt idx="21">
                  <c:v>0</c:v>
                </c:pt>
                <c:pt idx="22">
                  <c:v>0</c:v>
                </c:pt>
                <c:pt idx="23">
                  <c:v>7.4</c:v>
                </c:pt>
                <c:pt idx="24">
                  <c:v>42.17</c:v>
                </c:pt>
                <c:pt idx="25">
                  <c:v>0</c:v>
                </c:pt>
                <c:pt idx="26">
                  <c:v>45</c:v>
                </c:pt>
                <c:pt idx="27">
                  <c:v>52</c:v>
                </c:pt>
                <c:pt idx="28">
                  <c:v>0.2</c:v>
                </c:pt>
                <c:pt idx="29">
                  <c:v>21.2</c:v>
                </c:pt>
              </c:numCache>
            </c:numRef>
          </c:val>
          <c:extLst>
            <c:ext xmlns:c16="http://schemas.microsoft.com/office/drawing/2014/chart" uri="{C3380CC4-5D6E-409C-BE32-E72D297353CC}">
              <c16:uniqueId val="{00000001-EAAB-4D78-8FE5-F52DC91B6E6C}"/>
            </c:ext>
          </c:extLst>
        </c:ser>
        <c:dLbls>
          <c:dLblPos val="ctr"/>
          <c:showLegendKey val="0"/>
          <c:showVal val="1"/>
          <c:showCatName val="0"/>
          <c:showSerName val="0"/>
          <c:showPercent val="0"/>
          <c:showBubbleSize val="0"/>
        </c:dLbls>
        <c:gapWidth val="219"/>
        <c:overlap val="100"/>
        <c:axId val="1369197455"/>
        <c:axId val="1369199535"/>
        <c:extLst>
          <c:ext xmlns:c15="http://schemas.microsoft.com/office/drawing/2012/chart" uri="{02D57815-91ED-43cb-92C2-25804820EDAC}">
            <c15:filteredBarSeries>
              <c15:ser>
                <c:idx val="0"/>
                <c:order val="0"/>
                <c:tx>
                  <c:strRef>
                    <c:extLst>
                      <c:ext uri="{02D57815-91ED-43cb-92C2-25804820EDAC}">
                        <c15:formulaRef>
                          <c15:sqref>Sheet1!$A$1</c15:sqref>
                        </c15:formulaRef>
                      </c:ext>
                    </c:extLst>
                    <c:strCache>
                      <c:ptCount val="1"/>
                      <c:pt idx="0">
                        <c:v>Year</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Sheet1!$A$2:$A$31</c15:sqref>
                        </c15:formulaRef>
                      </c:ext>
                    </c:extLst>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cat>
                <c:val>
                  <c:numRef>
                    <c:extLst>
                      <c:ext uri="{02D57815-91ED-43cb-92C2-25804820EDAC}">
                        <c15:formulaRef>
                          <c15:sqref>Sheet1!$A$2:$A$31</c15:sqref>
                        </c15:formulaRef>
                      </c:ext>
                    </c:extLst>
                    <c:numCache>
                      <c:formatCode>General</c:formatCode>
                      <c:ptCount val="30"/>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pt idx="25">
                        <c:v>2019</c:v>
                      </c:pt>
                      <c:pt idx="26">
                        <c:v>2020</c:v>
                      </c:pt>
                      <c:pt idx="27">
                        <c:v>2021</c:v>
                      </c:pt>
                      <c:pt idx="28">
                        <c:v>2022</c:v>
                      </c:pt>
                      <c:pt idx="29">
                        <c:v>2023</c:v>
                      </c:pt>
                    </c:numCache>
                  </c:numRef>
                </c:val>
                <c:extLst>
                  <c:ext xmlns:c16="http://schemas.microsoft.com/office/drawing/2014/chart" uri="{C3380CC4-5D6E-409C-BE32-E72D297353CC}">
                    <c16:uniqueId val="{00000002-EAAB-4D78-8FE5-F52DC91B6E6C}"/>
                  </c:ext>
                </c:extLst>
              </c15:ser>
            </c15:filteredBarSeries>
          </c:ext>
        </c:extLst>
      </c:barChart>
      <c:catAx>
        <c:axId val="1369197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69199535"/>
        <c:crosses val="autoZero"/>
        <c:auto val="1"/>
        <c:lblAlgn val="ctr"/>
        <c:lblOffset val="100"/>
        <c:tickLblSkip val="3"/>
        <c:noMultiLvlLbl val="0"/>
      </c:catAx>
      <c:valAx>
        <c:axId val="1369199535"/>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69197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200" b="1" dirty="0">
                <a:solidFill>
                  <a:schemeClr val="tx1"/>
                </a:solidFill>
              </a:rPr>
              <a:t>Investment impact</a:t>
            </a:r>
            <a:r>
              <a:rPr lang="en-US" sz="1200" b="1" baseline="0" dirty="0">
                <a:solidFill>
                  <a:schemeClr val="tx1"/>
                </a:solidFill>
              </a:rPr>
              <a:t> on jobs</a:t>
            </a:r>
            <a:endParaRPr lang="en-US" sz="1200" b="1"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Failure to Act Scenario 2039</c:v>
                </c:pt>
              </c:strCache>
            </c:strRef>
          </c:tx>
          <c:spPr>
            <a:solidFill>
              <a:schemeClr val="accent1"/>
            </a:solidFill>
            <a:ln>
              <a:noFill/>
            </a:ln>
            <a:effectLst/>
          </c:spPr>
          <c:invertIfNegative val="0"/>
          <c:dLbls>
            <c:dLbl>
              <c:idx val="0"/>
              <c:numFmt formatCode="General\K"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DEA8-4CFA-9716-4E762C7FEFA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Jobs</c:v>
                </c:pt>
              </c:strCache>
            </c:strRef>
          </c:cat>
          <c:val>
            <c:numRef>
              <c:f>Sheet1!$B$2</c:f>
              <c:numCache>
                <c:formatCode>General</c:formatCode>
                <c:ptCount val="1"/>
                <c:pt idx="0">
                  <c:v>-675000</c:v>
                </c:pt>
              </c:numCache>
            </c:numRef>
          </c:val>
          <c:extLst>
            <c:ext xmlns:c16="http://schemas.microsoft.com/office/drawing/2014/chart" uri="{C3380CC4-5D6E-409C-BE32-E72D297353CC}">
              <c16:uniqueId val="{00000001-DEA8-4CFA-9716-4E762C7FEFAD}"/>
            </c:ext>
          </c:extLst>
        </c:ser>
        <c:ser>
          <c:idx val="1"/>
          <c:order val="1"/>
          <c:tx>
            <c:strRef>
              <c:f>Sheet1!$C$1</c:f>
              <c:strCache>
                <c:ptCount val="1"/>
                <c:pt idx="0">
                  <c:v>100 Percent Investment Scenario 2039</c:v>
                </c:pt>
              </c:strCache>
            </c:strRef>
          </c:tx>
          <c:spPr>
            <a:solidFill>
              <a:srgbClr val="004880"/>
            </a:solidFill>
            <a:ln>
              <a:noFill/>
            </a:ln>
            <a:effectLst/>
          </c:spPr>
          <c:invertIfNegative val="0"/>
          <c:dLbls>
            <c:numFmt formatCode="General\K"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Jobs</c:v>
                </c:pt>
              </c:strCache>
            </c:strRef>
          </c:cat>
          <c:val>
            <c:numRef>
              <c:f>Sheet1!$C$2</c:f>
              <c:numCache>
                <c:formatCode>#,##0</c:formatCode>
                <c:ptCount val="1"/>
                <c:pt idx="0">
                  <c:v>-472000</c:v>
                </c:pt>
              </c:numCache>
            </c:numRef>
          </c:val>
          <c:extLst>
            <c:ext xmlns:c16="http://schemas.microsoft.com/office/drawing/2014/chart" uri="{C3380CC4-5D6E-409C-BE32-E72D297353CC}">
              <c16:uniqueId val="{00000002-DEA8-4CFA-9716-4E762C7FEFAD}"/>
            </c:ext>
          </c:extLst>
        </c:ser>
        <c:dLbls>
          <c:dLblPos val="outEnd"/>
          <c:showLegendKey val="0"/>
          <c:showVal val="1"/>
          <c:showCatName val="0"/>
          <c:showSerName val="0"/>
          <c:showPercent val="0"/>
          <c:showBubbleSize val="0"/>
        </c:dLbls>
        <c:gapWidth val="219"/>
        <c:overlap val="-27"/>
        <c:axId val="1498348559"/>
        <c:axId val="1498347727"/>
      </c:barChart>
      <c:catAx>
        <c:axId val="1498348559"/>
        <c:scaling>
          <c:orientation val="minMax"/>
        </c:scaling>
        <c:delete val="1"/>
        <c:axPos val="b"/>
        <c:numFmt formatCode="General" sourceLinked="1"/>
        <c:majorTickMark val="none"/>
        <c:minorTickMark val="none"/>
        <c:tickLblPos val="nextTo"/>
        <c:crossAx val="1498347727"/>
        <c:crosses val="autoZero"/>
        <c:auto val="1"/>
        <c:lblAlgn val="ctr"/>
        <c:lblOffset val="100"/>
        <c:noMultiLvlLbl val="0"/>
      </c:catAx>
      <c:valAx>
        <c:axId val="1498347727"/>
        <c:scaling>
          <c:orientation val="minMax"/>
        </c:scaling>
        <c:delete val="0"/>
        <c:axPos val="l"/>
        <c:majorGridlines>
          <c:spPr>
            <a:ln w="9525" cap="flat" cmpd="sng" algn="ctr">
              <a:solidFill>
                <a:schemeClr val="tx1">
                  <a:lumMod val="15000"/>
                  <a:lumOff val="85000"/>
                </a:schemeClr>
              </a:solidFill>
              <a:round/>
            </a:ln>
            <a:effectLst/>
          </c:spPr>
        </c:majorGridlines>
        <c:numFmt formatCode="General\K"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98348559"/>
        <c:crosses val="autoZero"/>
        <c:crossBetween val="between"/>
        <c:dispUnits>
          <c:builtInUnit val="thousan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200" b="1" dirty="0">
                <a:solidFill>
                  <a:schemeClr val="tx1"/>
                </a:solidFill>
              </a:rPr>
              <a:t>Investment impacts</a:t>
            </a:r>
            <a:r>
              <a:rPr lang="en-US" sz="1200" b="1" baseline="0" dirty="0">
                <a:solidFill>
                  <a:schemeClr val="tx1"/>
                </a:solidFill>
              </a:rPr>
              <a:t> on economy</a:t>
            </a:r>
            <a:endParaRPr lang="en-US" sz="1200" b="1"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Failure to Act Scenario 2043</c:v>
                </c:pt>
              </c:strCache>
            </c:strRef>
          </c:tx>
          <c:spPr>
            <a:solidFill>
              <a:schemeClr val="accent1"/>
            </a:solidFill>
            <a:ln>
              <a:noFill/>
            </a:ln>
            <a:effectLst/>
          </c:spPr>
          <c:invertIfNegative val="0"/>
          <c:dLbls>
            <c:dLbl>
              <c:idx val="0"/>
              <c:layout>
                <c:manualLayout>
                  <c:x val="0"/>
                  <c:y val="-4.964100174759778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F40-427A-89A1-B5527171DA69}"/>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Disposable Income</c:v>
                </c:pt>
                <c:pt idx="1">
                  <c:v>GDP</c:v>
                </c:pt>
                <c:pt idx="2">
                  <c:v>Output</c:v>
                </c:pt>
              </c:strCache>
            </c:strRef>
          </c:cat>
          <c:val>
            <c:numRef>
              <c:f>Sheet1!$B$2:$B$4</c:f>
              <c:numCache>
                <c:formatCode>"$"#,##0</c:formatCode>
                <c:ptCount val="3"/>
                <c:pt idx="0">
                  <c:v>-1581</c:v>
                </c:pt>
                <c:pt idx="1">
                  <c:v>-2437</c:v>
                </c:pt>
                <c:pt idx="2">
                  <c:v>-4997</c:v>
                </c:pt>
              </c:numCache>
            </c:numRef>
          </c:val>
          <c:extLst>
            <c:ext xmlns:c16="http://schemas.microsoft.com/office/drawing/2014/chart" uri="{C3380CC4-5D6E-409C-BE32-E72D297353CC}">
              <c16:uniqueId val="{00000000-4F40-427A-89A1-B5527171DA69}"/>
            </c:ext>
          </c:extLst>
        </c:ser>
        <c:ser>
          <c:idx val="1"/>
          <c:order val="1"/>
          <c:tx>
            <c:strRef>
              <c:f>Sheet1!$C$1</c:f>
              <c:strCache>
                <c:ptCount val="1"/>
                <c:pt idx="0">
                  <c:v>Continued Investment Scenario 2043</c:v>
                </c:pt>
              </c:strCache>
            </c:strRef>
          </c:tx>
          <c:spPr>
            <a:solidFill>
              <a:srgbClr val="004880"/>
            </a:solidFill>
            <a:ln>
              <a:noFill/>
            </a:ln>
            <a:effectLst/>
          </c:spPr>
          <c:invertIfNegative val="0"/>
          <c:dLbls>
            <c:dLbl>
              <c:idx val="1"/>
              <c:layout>
                <c:manualLayout>
                  <c:x val="4.1379310344827586E-2"/>
                  <c:y val="4.964100174759778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40-427A-89A1-B5527171DA69}"/>
                </c:ext>
              </c:extLst>
            </c:dLbl>
            <c:dLbl>
              <c:idx val="2"/>
              <c:layout>
                <c:manualLayout>
                  <c:x val="3.539750203638338E-2"/>
                  <c:y val="-9.927418601460539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F40-427A-89A1-B5527171DA69}"/>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Disposable Income</c:v>
                </c:pt>
                <c:pt idx="1">
                  <c:v>GDP</c:v>
                </c:pt>
                <c:pt idx="2">
                  <c:v>Output</c:v>
                </c:pt>
              </c:strCache>
            </c:strRef>
          </c:cat>
          <c:val>
            <c:numRef>
              <c:f>Sheet1!$C$2:$C$4</c:f>
              <c:numCache>
                <c:formatCode>"$"#,##0</c:formatCode>
                <c:ptCount val="3"/>
                <c:pt idx="0">
                  <c:v>-1219</c:v>
                </c:pt>
                <c:pt idx="1">
                  <c:v>-1779</c:v>
                </c:pt>
                <c:pt idx="2">
                  <c:v>-3661</c:v>
                </c:pt>
              </c:numCache>
            </c:numRef>
          </c:val>
          <c:extLst>
            <c:ext xmlns:c16="http://schemas.microsoft.com/office/drawing/2014/chart" uri="{C3380CC4-5D6E-409C-BE32-E72D297353CC}">
              <c16:uniqueId val="{00000001-4F40-427A-89A1-B5527171DA69}"/>
            </c:ext>
          </c:extLst>
        </c:ser>
        <c:dLbls>
          <c:dLblPos val="outEnd"/>
          <c:showLegendKey val="0"/>
          <c:showVal val="1"/>
          <c:showCatName val="0"/>
          <c:showSerName val="0"/>
          <c:showPercent val="0"/>
          <c:showBubbleSize val="0"/>
        </c:dLbls>
        <c:gapWidth val="219"/>
        <c:overlap val="-27"/>
        <c:axId val="1498348559"/>
        <c:axId val="1498347727"/>
      </c:barChart>
      <c:catAx>
        <c:axId val="1498348559"/>
        <c:scaling>
          <c:orientation val="minMax"/>
        </c:scaling>
        <c:delete val="0"/>
        <c:axPos val="b"/>
        <c:numFmt formatCode="General" sourceLinked="1"/>
        <c:majorTickMark val="out"/>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498347727"/>
        <c:crosses val="autoZero"/>
        <c:auto val="1"/>
        <c:lblAlgn val="ctr"/>
        <c:lblOffset val="100"/>
        <c:noMultiLvlLbl val="0"/>
      </c:catAx>
      <c:valAx>
        <c:axId val="1498347727"/>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4983485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F8621-7E0E-274F-8AD4-48CDC5FFA88D}" type="datetimeFigureOut">
              <a:rPr lang="en-US" smtClean="0"/>
              <a:t>6/12/2025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8C0E29-63D4-3C44-BA26-3B5469EE1B53}" type="slidenum">
              <a:rPr lang="en-US" smtClean="0"/>
              <a:t>‹#›</a:t>
            </a:fld>
            <a:endParaRPr lang="en-US"/>
          </a:p>
        </p:txBody>
      </p:sp>
    </p:spTree>
    <p:extLst>
      <p:ext uri="{BB962C8B-B14F-4D97-AF65-F5344CB8AC3E}">
        <p14:creationId xmlns:p14="http://schemas.microsoft.com/office/powerpoint/2010/main" val="342476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20ADD0-5730-4E56-BAC5-F2A3E7EC742E}" type="datetimeFigureOut">
              <a:rPr lang="en-US" smtClean="0"/>
              <a:t>6/12/2025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D9420-2506-46F5-AB6B-DA0B118B8515}" type="slidenum">
              <a:rPr lang="en-US" smtClean="0"/>
              <a:t>‹#›</a:t>
            </a:fld>
            <a:endParaRPr lang="en-US"/>
          </a:p>
        </p:txBody>
      </p:sp>
    </p:spTree>
    <p:extLst>
      <p:ext uri="{BB962C8B-B14F-4D97-AF65-F5344CB8AC3E}">
        <p14:creationId xmlns:p14="http://schemas.microsoft.com/office/powerpoint/2010/main" val="724845311"/>
      </p:ext>
    </p:extLst>
  </p:cSld>
  <p:clrMap bg1="lt1" tx1="dk1" bg2="lt2" tx2="dk2" accent1="accent1" accent2="accent2" accent3="accent3" accent4="accent4" accent5="accent5" accent6="accent6" hlink="hlink" folHlink="folHlink"/>
  <p:notesStyle>
    <a:lvl1pPr marL="0" algn="l" defTabSz="1097253" rtl="0" eaLnBrk="1" latinLnBrk="0" hangingPunct="1">
      <a:defRPr sz="1440" kern="1200">
        <a:solidFill>
          <a:schemeClr val="tx1"/>
        </a:solidFill>
        <a:latin typeface="+mn-lt"/>
        <a:ea typeface="+mn-ea"/>
        <a:cs typeface="+mn-cs"/>
      </a:defRPr>
    </a:lvl1pPr>
    <a:lvl2pPr marL="548627" algn="l" defTabSz="1097253" rtl="0" eaLnBrk="1" latinLnBrk="0" hangingPunct="1">
      <a:defRPr sz="1440" kern="1200">
        <a:solidFill>
          <a:schemeClr val="tx1"/>
        </a:solidFill>
        <a:latin typeface="+mn-lt"/>
        <a:ea typeface="+mn-ea"/>
        <a:cs typeface="+mn-cs"/>
      </a:defRPr>
    </a:lvl2pPr>
    <a:lvl3pPr marL="1097253" algn="l" defTabSz="1097253" rtl="0" eaLnBrk="1" latinLnBrk="0" hangingPunct="1">
      <a:defRPr sz="1440" kern="1200">
        <a:solidFill>
          <a:schemeClr val="tx1"/>
        </a:solidFill>
        <a:latin typeface="+mn-lt"/>
        <a:ea typeface="+mn-ea"/>
        <a:cs typeface="+mn-cs"/>
      </a:defRPr>
    </a:lvl3pPr>
    <a:lvl4pPr marL="1645879" algn="l" defTabSz="1097253" rtl="0" eaLnBrk="1" latinLnBrk="0" hangingPunct="1">
      <a:defRPr sz="1440" kern="1200">
        <a:solidFill>
          <a:schemeClr val="tx1"/>
        </a:solidFill>
        <a:latin typeface="+mn-lt"/>
        <a:ea typeface="+mn-ea"/>
        <a:cs typeface="+mn-cs"/>
      </a:defRPr>
    </a:lvl4pPr>
    <a:lvl5pPr marL="2194505" algn="l" defTabSz="1097253" rtl="0" eaLnBrk="1" latinLnBrk="0" hangingPunct="1">
      <a:defRPr sz="1440" kern="1200">
        <a:solidFill>
          <a:schemeClr val="tx1"/>
        </a:solidFill>
        <a:latin typeface="+mn-lt"/>
        <a:ea typeface="+mn-ea"/>
        <a:cs typeface="+mn-cs"/>
      </a:defRPr>
    </a:lvl5pPr>
    <a:lvl6pPr marL="2743132" algn="l" defTabSz="1097253" rtl="0" eaLnBrk="1" latinLnBrk="0" hangingPunct="1">
      <a:defRPr sz="1440" kern="1200">
        <a:solidFill>
          <a:schemeClr val="tx1"/>
        </a:solidFill>
        <a:latin typeface="+mn-lt"/>
        <a:ea typeface="+mn-ea"/>
        <a:cs typeface="+mn-cs"/>
      </a:defRPr>
    </a:lvl6pPr>
    <a:lvl7pPr marL="3291758" algn="l" defTabSz="1097253" rtl="0" eaLnBrk="1" latinLnBrk="0" hangingPunct="1">
      <a:defRPr sz="1440" kern="1200">
        <a:solidFill>
          <a:schemeClr val="tx1"/>
        </a:solidFill>
        <a:latin typeface="+mn-lt"/>
        <a:ea typeface="+mn-ea"/>
        <a:cs typeface="+mn-cs"/>
      </a:defRPr>
    </a:lvl7pPr>
    <a:lvl8pPr marL="3840384" algn="l" defTabSz="1097253" rtl="0" eaLnBrk="1" latinLnBrk="0" hangingPunct="1">
      <a:defRPr sz="1440" kern="1200">
        <a:solidFill>
          <a:schemeClr val="tx1"/>
        </a:solidFill>
        <a:latin typeface="+mn-lt"/>
        <a:ea typeface="+mn-ea"/>
        <a:cs typeface="+mn-cs"/>
      </a:defRPr>
    </a:lvl8pPr>
    <a:lvl9pPr marL="4389010" algn="l" defTabSz="1097253" rtl="0" eaLnBrk="1" latinLnBrk="0" hangingPunct="1">
      <a:defRPr sz="1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“What Is Public Works?” APWA, accessed February 22, 2023, https://www.apwa.net/MYAPWA/About/What_is_Public_Works/MyApwa/Apwa_Public/About/What_Is_Public_Works.aspx</a:t>
            </a:r>
          </a:p>
        </p:txBody>
      </p:sp>
      <p:sp>
        <p:nvSpPr>
          <p:cNvPr id="4" name="Slide Number Placeholder 3"/>
          <p:cNvSpPr>
            <a:spLocks noGrp="1"/>
          </p:cNvSpPr>
          <p:nvPr>
            <p:ph type="sldNum" sz="quarter" idx="5"/>
          </p:nvPr>
        </p:nvSpPr>
        <p:spPr/>
        <p:txBody>
          <a:bodyPr/>
          <a:lstStyle/>
          <a:p>
            <a:fld id="{9ABD9420-2506-46F5-AB6B-DA0B118B8515}" type="slidenum">
              <a:rPr lang="en-US" smtClean="0"/>
              <a:t>2</a:t>
            </a:fld>
            <a:endParaRPr lang="en-US"/>
          </a:p>
        </p:txBody>
      </p:sp>
    </p:spTree>
    <p:extLst>
      <p:ext uri="{BB962C8B-B14F-4D97-AF65-F5344CB8AC3E}">
        <p14:creationId xmlns:p14="http://schemas.microsoft.com/office/powerpoint/2010/main" val="500947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“The Economic Benefits of Investing in Water Infrastructure,” U.S. Water Alliance, accessed February 22, 2023, http://www.uswateralliance.org/sites/uswateralliance.org/files/publications/VOW%20Economic%20Paper_0.pdf</a:t>
            </a:r>
          </a:p>
          <a:p>
            <a:pPr marL="0" lvl="0" indent="0" algn="l" rtl="0">
              <a:lnSpc>
                <a:spcPct val="100000"/>
              </a:lnSpc>
              <a:spcBef>
                <a:spcPts val="0"/>
              </a:spcBef>
              <a:spcAft>
                <a:spcPts val="0"/>
              </a:spcAft>
              <a:buSzPts val="1400"/>
              <a:buNone/>
            </a:pPr>
            <a:endParaRPr lang="en-US" dirty="0"/>
          </a:p>
          <a:p>
            <a:pPr marL="0" marR="0" lvl="0" indent="0" algn="l" defTabSz="1097253" rtl="0" eaLnBrk="1" fontAlgn="auto" latinLnBrk="0" hangingPunct="1">
              <a:lnSpc>
                <a:spcPct val="100000"/>
              </a:lnSpc>
              <a:spcBef>
                <a:spcPts val="0"/>
              </a:spcBef>
              <a:spcAft>
                <a:spcPts val="0"/>
              </a:spcAft>
              <a:buClrTx/>
              <a:buSzTx/>
              <a:buFontTx/>
              <a:buNone/>
              <a:tabLst/>
              <a:defRPr/>
            </a:pPr>
            <a:r>
              <a:rPr lang="en-US" sz="1600" dirty="0">
                <a:effectLst/>
                <a:latin typeface="Segoe UI" panose="020B0502040204020203" pitchFamily="34" charset="0"/>
              </a:rPr>
              <a:t>“BRIDGING THE GAP: THE POWER OF INVESTMENT IN WATER,” </a:t>
            </a:r>
            <a:r>
              <a:rPr lang="en-US" sz="1600" i="1" dirty="0">
                <a:effectLst/>
                <a:latin typeface="Segoe UI" panose="020B0502040204020203" pitchFamily="34" charset="0"/>
              </a:rPr>
              <a:t>ASCE</a:t>
            </a:r>
            <a:r>
              <a:rPr lang="en-US" sz="1600" dirty="0">
                <a:effectLst/>
                <a:latin typeface="Segoe UI" panose="020B0502040204020203" pitchFamily="34" charset="0"/>
              </a:rPr>
              <a:t>, 2024, https://uswateralliance.org/wp-content/uploads/2024/05/Bridging-the-Gap%E2%80%94The-Economic-Benefits-of-Investing-in-Water.pdf</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12</a:t>
            </a:fld>
            <a:endParaRPr lang="en-US"/>
          </a:p>
        </p:txBody>
      </p:sp>
    </p:spTree>
    <p:extLst>
      <p:ext uri="{BB962C8B-B14F-4D97-AF65-F5344CB8AC3E}">
        <p14:creationId xmlns:p14="http://schemas.microsoft.com/office/powerpoint/2010/main" val="2080692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“APWA Public Policy Priorities,” </a:t>
            </a:r>
            <a:r>
              <a:rPr lang="en-US" i="1" dirty="0">
                <a:effectLst/>
              </a:rPr>
              <a:t>APWA, </a:t>
            </a:r>
            <a:r>
              <a:rPr lang="en-US" dirty="0">
                <a:effectLst/>
              </a:rPr>
              <a:t>accessed </a:t>
            </a:r>
            <a:r>
              <a:rPr lang="en-US" dirty="0"/>
              <a:t>April 25, 2023</a:t>
            </a:r>
            <a:r>
              <a:rPr lang="en-US" dirty="0">
                <a:effectLst/>
              </a:rPr>
              <a:t>, https://www.apwa.net/MYAPWA/Government_Affairs/Issues_and_Priorities/MyApwa/Apwa_Public/Govt_Affairs/Issues_and_Positions.aspx?hkey=30ded524-8daa-4794-bd48-51ccd789d899</a:t>
            </a:r>
            <a:endParaRPr lang="en-US" dirty="0"/>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“118</a:t>
            </a:r>
            <a:r>
              <a:rPr lang="en-US" baseline="30000" dirty="0"/>
              <a:t>th</a:t>
            </a:r>
            <a:r>
              <a:rPr lang="en-US" dirty="0"/>
              <a:t> U.S. Congress Policy Priorities: Emergency Management,” </a:t>
            </a:r>
            <a:r>
              <a:rPr lang="en-US" i="1" dirty="0"/>
              <a:t>APWA, </a:t>
            </a:r>
            <a:r>
              <a:rPr lang="en-US" dirty="0">
                <a:effectLst/>
              </a:rPr>
              <a:t>accessed </a:t>
            </a:r>
            <a:r>
              <a:rPr lang="en-US" dirty="0"/>
              <a:t>April 25, 2023</a:t>
            </a:r>
            <a:r>
              <a:rPr lang="en-US" i="0" dirty="0"/>
              <a:t>, https://www.apwa.net/library/government-affairs/public_policy_priorities/118th_congress/118th_Congress_Policy_Priorities_EM.pdf</a:t>
            </a:r>
          </a:p>
          <a:p>
            <a:pPr marL="0" lvl="0" indent="0" algn="l" rtl="0">
              <a:lnSpc>
                <a:spcPct val="100000"/>
              </a:lnSpc>
              <a:spcBef>
                <a:spcPts val="0"/>
              </a:spcBef>
              <a:spcAft>
                <a:spcPts val="0"/>
              </a:spcAft>
              <a:buSzPts val="1400"/>
              <a:buNone/>
            </a:pPr>
            <a:endParaRPr lang="en-US" i="0"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4</a:t>
            </a:fld>
            <a:endParaRPr lang="en-US"/>
          </a:p>
        </p:txBody>
      </p:sp>
    </p:spTree>
    <p:extLst>
      <p:ext uri="{BB962C8B-B14F-4D97-AF65-F5344CB8AC3E}">
        <p14:creationId xmlns:p14="http://schemas.microsoft.com/office/powerpoint/2010/main" val="23782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“Emergency Management Performance Grant: An Evaluation of the Nation’s Return on Investment,” National Emergency Management Association, March 2023, </a:t>
            </a: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https://www.iaem.org/Portals/25/documents/2023/EMPG%20Report%20March%202023_FINAL.pdf?ver=2023-03-24-084543-970</a:t>
            </a:r>
          </a:p>
          <a:p>
            <a:pPr marL="0" marR="0" lvl="0" indent="0" algn="l" defTabSz="914400" rtl="0" eaLnBrk="1" fontAlgn="auto" latinLnBrk="0" hangingPunct="1">
              <a:lnSpc>
                <a:spcPct val="100000"/>
              </a:lnSpc>
              <a:spcBef>
                <a:spcPts val="0"/>
              </a:spcBef>
              <a:spcAft>
                <a:spcPts val="0"/>
              </a:spcAft>
              <a:buClrTx/>
              <a:buSzPts val="1400"/>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“Inviting Danger - Brookings Institution,” Brookings, accessed April 20, 2023, https://www.brookings.edu/wp-content/uploads/2021/03/Inviting_Danger_FINAL.pdf</a:t>
            </a:r>
          </a:p>
          <a:p>
            <a:pPr marL="0" marR="0" lvl="0" indent="0" algn="l" defTabSz="914400" rtl="0" eaLnBrk="1" fontAlgn="auto" latinLnBrk="0" hangingPunct="1">
              <a:lnSpc>
                <a:spcPct val="100000"/>
              </a:lnSpc>
              <a:spcBef>
                <a:spcPts val="0"/>
              </a:spcBef>
              <a:spcAft>
                <a:spcPts val="0"/>
              </a:spcAft>
              <a:buClrTx/>
              <a:buSzPts val="1400"/>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“A Roadmap to Resilience Incentivization,” National Institute of Building Sciences, accessed April 20, 2023,  https://www.nibs.org/files/pdfs/NIBS_MMC_RoadmapResilience_082020.pdf</a:t>
            </a:r>
          </a:p>
          <a:p>
            <a:pPr algn="l">
              <a:spcBef>
                <a:spcPts val="750"/>
              </a:spcBef>
              <a:spcAft>
                <a:spcPts val="1125"/>
              </a:spcAft>
              <a:buNone/>
            </a:pPr>
            <a:br>
              <a:rPr lang="en-US" b="0" dirty="0">
                <a:effectLst/>
              </a:rPr>
            </a:br>
            <a:r>
              <a:rPr lang="en-US" b="0" dirty="0">
                <a:effectLst/>
              </a:rPr>
              <a:t>“</a:t>
            </a:r>
            <a:r>
              <a:rPr lang="en-US" sz="2000" b="0" i="0" dirty="0">
                <a:solidFill>
                  <a:srgbClr val="005288"/>
                </a:solidFill>
                <a:effectLst/>
                <a:latin typeface="Merriweather" panose="00000500000000000000" pitchFamily="2" charset="0"/>
              </a:rPr>
              <a:t>2023 By the Numbers,” </a:t>
            </a:r>
            <a:r>
              <a:rPr lang="en-US" sz="2000" b="0" i="1" dirty="0">
                <a:solidFill>
                  <a:srgbClr val="005288"/>
                </a:solidFill>
                <a:effectLst/>
                <a:latin typeface="Merriweather" panose="00000500000000000000" pitchFamily="2" charset="0"/>
              </a:rPr>
              <a:t>FEMA</a:t>
            </a:r>
            <a:r>
              <a:rPr lang="en-US" sz="2000" b="0" i="0" dirty="0">
                <a:solidFill>
                  <a:srgbClr val="005288"/>
                </a:solidFill>
                <a:effectLst/>
                <a:latin typeface="Merriweather" panose="00000500000000000000" pitchFamily="2" charset="0"/>
              </a:rPr>
              <a:t>, December 29, 2023, </a:t>
            </a:r>
            <a:r>
              <a:rPr lang="en-US" sz="1800" b="0" dirty="0">
                <a:effectLst/>
                <a:latin typeface="Segoe UI" panose="020B0502040204020203" pitchFamily="34" charset="0"/>
              </a:rPr>
              <a:t>https://www.fema.gov/blog/2023-numbers</a:t>
            </a:r>
            <a:endParaRPr lang="en-US" b="0" dirty="0">
              <a:effectLst/>
            </a:endParaRPr>
          </a:p>
          <a:p>
            <a:pPr marL="0" marR="0" lvl="0" indent="0" algn="l" defTabSz="914400" rtl="0" eaLnBrk="1" fontAlgn="auto" latinLnBrk="0" hangingPunct="1">
              <a:lnSpc>
                <a:spcPct val="100000"/>
              </a:lnSpc>
              <a:spcBef>
                <a:spcPts val="0"/>
              </a:spcBef>
              <a:spcAft>
                <a:spcPts val="0"/>
              </a:spcAft>
              <a:buClrTx/>
              <a:buSzPts val="1400"/>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sz="1800" dirty="0">
                <a:effectLst/>
                <a:latin typeface="Segoe UI" panose="020B0502040204020203" pitchFamily="34" charset="0"/>
              </a:rPr>
              <a:t>“State of Play | Disaster Resilience Is a State-Federal Balancing Act,” </a:t>
            </a:r>
            <a:r>
              <a:rPr lang="en-US" sz="1800" i="1" dirty="0">
                <a:effectLst/>
                <a:latin typeface="Segoe UI" panose="020B0502040204020203" pitchFamily="34" charset="0"/>
              </a:rPr>
              <a:t>National Conference of State Legislatures</a:t>
            </a:r>
            <a:r>
              <a:rPr lang="en-US" sz="1800" dirty="0">
                <a:effectLst/>
                <a:latin typeface="Segoe UI" panose="020B0502040204020203" pitchFamily="34" charset="0"/>
              </a:rPr>
              <a:t>, August 13, 2024, https://www.ncsl.org/state-legislatures-news/details/state-of-play-disaster-resilience-is-a-state-federal-balancing-act</a:t>
            </a:r>
            <a:endParaRPr lang="en-US" dirty="0">
              <a:effectLst/>
            </a:endParaRP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5</a:t>
            </a:fld>
            <a:endParaRPr lang="en-US"/>
          </a:p>
        </p:txBody>
      </p:sp>
    </p:spTree>
    <p:extLst>
      <p:ext uri="{BB962C8B-B14F-4D97-AF65-F5344CB8AC3E}">
        <p14:creationId xmlns:p14="http://schemas.microsoft.com/office/powerpoint/2010/main" val="316637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“Inviting Danger - Brookings Institution</a:t>
            </a:r>
            <a:r>
              <a:rPr lang="en-US" i="1" dirty="0">
                <a:effectLst/>
              </a:rPr>
              <a:t>,” Brookings,</a:t>
            </a:r>
            <a:r>
              <a:rPr lang="en-US" dirty="0">
                <a:effectLst/>
              </a:rPr>
              <a:t> accessed April 20, 2023, https://www.brookings.edu/wp-content/uploads/2021/03/Inviting_Danger_FINAL.pdf</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b="0" i="0" dirty="0">
                <a:solidFill>
                  <a:srgbClr val="005288"/>
                </a:solidFill>
                <a:effectLst/>
                <a:latin typeface="+mn-lt"/>
              </a:rPr>
              <a:t>“Disaster Funding for 2017 - 2019 Hurricanes, California Wildfires and other Disasters,” </a:t>
            </a:r>
            <a:r>
              <a:rPr lang="en-US" b="0" i="1" dirty="0">
                <a:solidFill>
                  <a:srgbClr val="005288"/>
                </a:solidFill>
                <a:effectLst/>
                <a:latin typeface="+mn-lt"/>
              </a:rPr>
              <a:t>FEMA, </a:t>
            </a:r>
            <a:r>
              <a:rPr lang="en-US" b="0" i="0" dirty="0">
                <a:solidFill>
                  <a:srgbClr val="005288"/>
                </a:solidFill>
                <a:effectLst/>
                <a:latin typeface="+mn-lt"/>
              </a:rPr>
              <a:t>accessed April 20, 2023, https://www.fema.gov/emergency-managers/national-preparedness/frameworks/national-disaster-recovery/support-functions/rsflg/charts</a:t>
            </a:r>
            <a:endParaRPr lang="en-US" b="0" i="1" dirty="0">
              <a:solidFill>
                <a:srgbClr val="005288"/>
              </a:solidFill>
              <a:effectLst/>
              <a:latin typeface="+mn-lt"/>
            </a:endParaRPr>
          </a:p>
          <a:p>
            <a:pPr marL="0" lvl="0" indent="0" algn="l" rtl="0">
              <a:lnSpc>
                <a:spcPct val="100000"/>
              </a:lnSpc>
              <a:spcBef>
                <a:spcPts val="0"/>
              </a:spcBef>
              <a:spcAft>
                <a:spcPts val="0"/>
              </a:spcAft>
              <a:buSzPts val="1400"/>
              <a:buNone/>
            </a:pPr>
            <a:endParaRPr lang="en-US" dirty="0"/>
          </a:p>
          <a:p>
            <a:r>
              <a:rPr lang="en-US" dirty="0"/>
              <a:t>“Disaster Relief Fund: Monthly Reports,” </a:t>
            </a:r>
            <a:r>
              <a:rPr lang="en-US" i="1" dirty="0"/>
              <a:t>FEMA</a:t>
            </a:r>
            <a:r>
              <a:rPr lang="en-US" dirty="0"/>
              <a:t>, April 22, 2025, https://www.fema.gov/about/reports-and-data/disaster-relief-fund-monthly-reports</a:t>
            </a:r>
          </a:p>
        </p:txBody>
      </p:sp>
      <p:sp>
        <p:nvSpPr>
          <p:cNvPr id="4" name="Slide Number Placeholder 3"/>
          <p:cNvSpPr>
            <a:spLocks noGrp="1"/>
          </p:cNvSpPr>
          <p:nvPr>
            <p:ph type="sldNum" sz="quarter" idx="5"/>
          </p:nvPr>
        </p:nvSpPr>
        <p:spPr/>
        <p:txBody>
          <a:bodyPr/>
          <a:lstStyle/>
          <a:p>
            <a:fld id="{9ABD9420-2506-46F5-AB6B-DA0B118B8515}" type="slidenum">
              <a:rPr lang="en-US" smtClean="0"/>
              <a:t>6</a:t>
            </a:fld>
            <a:endParaRPr lang="en-US"/>
          </a:p>
        </p:txBody>
      </p:sp>
    </p:spTree>
    <p:extLst>
      <p:ext uri="{BB962C8B-B14F-4D97-AF65-F5344CB8AC3E}">
        <p14:creationId xmlns:p14="http://schemas.microsoft.com/office/powerpoint/2010/main" val="3591518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“The Disaster Relief Fund: Overview and Issues – Congress,” Congressional Research Service, accessed April 20, 2023, https://crsreports.congress.gov/product/pdf/R/R45484</a:t>
            </a: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7</a:t>
            </a:fld>
            <a:endParaRPr lang="en-US"/>
          </a:p>
        </p:txBody>
      </p:sp>
    </p:spTree>
    <p:extLst>
      <p:ext uri="{BB962C8B-B14F-4D97-AF65-F5344CB8AC3E}">
        <p14:creationId xmlns:p14="http://schemas.microsoft.com/office/powerpoint/2010/main" val="2155534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“118</a:t>
            </a:r>
            <a:r>
              <a:rPr lang="en-US" baseline="30000" dirty="0"/>
              <a:t>th</a:t>
            </a:r>
            <a:r>
              <a:rPr lang="en-US" dirty="0"/>
              <a:t> U.S. Congress Policy Priorities: Transportation,” </a:t>
            </a:r>
            <a:r>
              <a:rPr lang="en-US" i="1" dirty="0"/>
              <a:t>APWA,</a:t>
            </a:r>
            <a:r>
              <a:rPr lang="en-US" dirty="0"/>
              <a:t> accessed April 25, 2023, https://www.apwa.net/library/government-affairs/public_policy_priorities/118th_congress/118th_Congress_Policy_Priorities_Transportation.pdf</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“APWA Public Policy Priorities,” </a:t>
            </a:r>
            <a:r>
              <a:rPr lang="en-US" i="1" dirty="0">
                <a:effectLst/>
              </a:rPr>
              <a:t>APWA, </a:t>
            </a:r>
            <a:r>
              <a:rPr lang="en-US" dirty="0">
                <a:effectLst/>
              </a:rPr>
              <a:t>accessed </a:t>
            </a:r>
            <a:r>
              <a:rPr lang="en-US" dirty="0"/>
              <a:t>April 25, 2023</a:t>
            </a:r>
            <a:r>
              <a:rPr lang="en-US" dirty="0">
                <a:effectLst/>
              </a:rPr>
              <a:t>, https://www.apwa.net/MYAPWA/Government_Affairs/Issues_and_Priorities/MyApwa/Apwa_Public/Govt_Affairs/Issues_and_Positions.aspx?hkey=30ded524-8daa-4794-bd48-51ccd789d899</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8</a:t>
            </a:fld>
            <a:endParaRPr lang="en-US"/>
          </a:p>
        </p:txBody>
      </p:sp>
    </p:spTree>
    <p:extLst>
      <p:ext uri="{BB962C8B-B14F-4D97-AF65-F5344CB8AC3E}">
        <p14:creationId xmlns:p14="http://schemas.microsoft.com/office/powerpoint/2010/main" val="1328516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“Apta Economic Impact Public Transit 2020,” APTA, accessed February 22, 2023, https://www.apta.com/wp-content/uploads/APTA-Economic-Impact-Public-Transit-2020.pdf</a:t>
            </a:r>
          </a:p>
          <a:p>
            <a:pPr marL="0" lvl="0" indent="0" algn="l" rtl="0">
              <a:lnSpc>
                <a:spcPct val="100000"/>
              </a:lnSpc>
              <a:spcBef>
                <a:spcPts val="0"/>
              </a:spcBef>
              <a:spcAft>
                <a:spcPts val="0"/>
              </a:spcAft>
              <a:buSzPts val="1400"/>
              <a:buNone/>
            </a:pP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dirty="0">
                <a:effectLst/>
              </a:rPr>
              <a:t>“Public Transportation Facts,” American Public Transportation Association, Accessed April 25, 2025, https://www.apta.com/news-publications/public-transportation-facts/</a:t>
            </a:r>
            <a:br>
              <a:rPr lang="en-US" dirty="0">
                <a:effectLst/>
              </a:rPr>
            </a:br>
            <a:br>
              <a:rPr lang="en-US" dirty="0">
                <a:effectLst/>
              </a:rPr>
            </a:br>
            <a:r>
              <a:rPr lang="en-US" dirty="0">
                <a:effectLst/>
              </a:rPr>
              <a:t>“Economic Impact Facts,” American Public Transportation Association, 2023, https://www.aptaexpo.com/apta2023//custom/PDFs/factsheets/Economic%20Impacts.pdf</a:t>
            </a: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9</a:t>
            </a:fld>
            <a:endParaRPr lang="en-US"/>
          </a:p>
        </p:txBody>
      </p:sp>
    </p:spTree>
    <p:extLst>
      <p:ext uri="{BB962C8B-B14F-4D97-AF65-F5344CB8AC3E}">
        <p14:creationId xmlns:p14="http://schemas.microsoft.com/office/powerpoint/2010/main" val="833760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“118</a:t>
            </a:r>
            <a:r>
              <a:rPr lang="en-US" baseline="30000" dirty="0"/>
              <a:t>th</a:t>
            </a:r>
            <a:r>
              <a:rPr lang="en-US" dirty="0"/>
              <a:t> U.S. Congress Policy Priorities: Water Resiliency,” </a:t>
            </a:r>
            <a:r>
              <a:rPr lang="en-US" i="1" dirty="0"/>
              <a:t>APWA</a:t>
            </a:r>
            <a:r>
              <a:rPr lang="en-US" i="0" dirty="0"/>
              <a:t>, accessed </a:t>
            </a:r>
            <a:r>
              <a:rPr lang="en-US" dirty="0"/>
              <a:t>April 25 2025, https://www.apwa.net/library/government-affairs/public_policy_priorities/118th_congress/118th_Congress_Policy_Priorities_Water_Resiliency.pdf</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“APWA Public Policy Priorities,” </a:t>
            </a:r>
            <a:r>
              <a:rPr lang="en-US" i="1" dirty="0">
                <a:effectLst/>
              </a:rPr>
              <a:t>APWA, </a:t>
            </a:r>
            <a:r>
              <a:rPr lang="en-US" dirty="0">
                <a:effectLst/>
              </a:rPr>
              <a:t>accessed </a:t>
            </a:r>
            <a:r>
              <a:rPr lang="en-US" dirty="0"/>
              <a:t>April 25 2025</a:t>
            </a:r>
            <a:r>
              <a:rPr lang="en-US" dirty="0">
                <a:effectLst/>
              </a:rPr>
              <a:t>, https://www.apwa.net/MYAPWA/Government_Affairs/Issues_and_Priorities/MyApwa/Apwa_Public/Govt_Affairs/Issues_and_Positions.aspx?hkey=30ded524-8daa-4794-bd48-51ccd789d899</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10</a:t>
            </a:fld>
            <a:endParaRPr lang="en-US"/>
          </a:p>
        </p:txBody>
      </p:sp>
    </p:spTree>
    <p:extLst>
      <p:ext uri="{BB962C8B-B14F-4D97-AF65-F5344CB8AC3E}">
        <p14:creationId xmlns:p14="http://schemas.microsoft.com/office/powerpoint/2010/main" val="303980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Sources:</a:t>
            </a:r>
          </a:p>
          <a:p>
            <a:pPr marL="0" lvl="0" indent="0" algn="l" rtl="0">
              <a:lnSpc>
                <a:spcPct val="100000"/>
              </a:lnSpc>
              <a:spcBef>
                <a:spcPts val="0"/>
              </a:spcBef>
              <a:spcAft>
                <a:spcPts val="0"/>
              </a:spcAft>
              <a:buSzPts val="1400"/>
              <a:buNone/>
            </a:pPr>
            <a:endParaRPr lang="en-US" dirty="0"/>
          </a:p>
          <a:p>
            <a:r>
              <a:rPr lang="en-US" dirty="0">
                <a:effectLst/>
              </a:rPr>
              <a:t>“The Economic Benefits of Investing in Water Infrastructure,” U.S. Water Alliance, accessed April 20, 2023, http://www.uswateralliance.org/sites/uswateralliance.org/files/publications/VOW%20Economic%20Paper_0.pdf</a:t>
            </a:r>
          </a:p>
          <a:p>
            <a:endParaRPr lang="en-US" dirty="0">
              <a:effectLst/>
            </a:endParaRPr>
          </a:p>
          <a:p>
            <a:endParaRPr lang="en-US" dirty="0">
              <a:effectLst/>
            </a:endParaRPr>
          </a:p>
          <a:p>
            <a:r>
              <a:rPr lang="en-US" sz="1800" dirty="0">
                <a:effectLst/>
                <a:latin typeface="Segoe UI" panose="020B0502040204020203" pitchFamily="34" charset="0"/>
              </a:rPr>
              <a:t>“BRIDGING THE GAP: THE POWER OF INVESTMENT IN WATER,” </a:t>
            </a:r>
            <a:r>
              <a:rPr lang="en-US" sz="1800" i="1" dirty="0">
                <a:effectLst/>
                <a:latin typeface="Segoe UI" panose="020B0502040204020203" pitchFamily="34" charset="0"/>
              </a:rPr>
              <a:t>ASCE</a:t>
            </a:r>
            <a:r>
              <a:rPr lang="en-US" sz="1800" dirty="0">
                <a:effectLst/>
                <a:latin typeface="Segoe UI" panose="020B0502040204020203" pitchFamily="34" charset="0"/>
              </a:rPr>
              <a:t>, 2024, https://uswateralliance.org/wp-content/uploads/2024/05/Bridging-the-Gap%E2%80%94The-Economic-Benefits-of-Investing-in-Water.pdf</a:t>
            </a:r>
            <a:endParaRPr lang="en-US" dirty="0">
              <a:effectLst/>
            </a:endParaRPr>
          </a:p>
          <a:p>
            <a:endParaRPr lang="en-US" dirty="0">
              <a:effectLst/>
            </a:endParaRP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11</a:t>
            </a:fld>
            <a:endParaRPr lang="en-US"/>
          </a:p>
        </p:txBody>
      </p:sp>
    </p:spTree>
    <p:extLst>
      <p:ext uri="{BB962C8B-B14F-4D97-AF65-F5344CB8AC3E}">
        <p14:creationId xmlns:p14="http://schemas.microsoft.com/office/powerpoint/2010/main" val="4898344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PWA_PPT_SMALL1.jpg">
            <a:extLst>
              <a:ext uri="{FF2B5EF4-FFF2-40B4-BE49-F238E27FC236}">
                <a16:creationId xmlns:a16="http://schemas.microsoft.com/office/drawing/2014/main" id="{164144D4-3653-76F6-5115-01FD4B95C6B2}"/>
              </a:ext>
            </a:extLst>
          </p:cNvPr>
          <p:cNvPicPr>
            <a:picLocks noGrp="1" noRot="1" noChangeAspect="1" noMove="1" noResize="1" noEditPoints="1" noAdjustHandles="1" noChangeArrowheads="1" noChangeShapeType="1" noCrop="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2" name="Title 1">
            <a:extLst>
              <a:ext uri="{FF2B5EF4-FFF2-40B4-BE49-F238E27FC236}">
                <a16:creationId xmlns:a16="http://schemas.microsoft.com/office/drawing/2014/main" id="{E6AB4412-73FE-F5EC-E286-8E7549CAB5F4}"/>
              </a:ext>
            </a:extLst>
          </p:cNvPr>
          <p:cNvSpPr>
            <a:spLocks noGrp="1"/>
          </p:cNvSpPr>
          <p:nvPr>
            <p:ph type="ctrTitle" hasCustomPrompt="1"/>
          </p:nvPr>
        </p:nvSpPr>
        <p:spPr>
          <a:xfrm>
            <a:off x="1088496" y="3273552"/>
            <a:ext cx="5429784" cy="858198"/>
          </a:xfrm>
        </p:spPr>
        <p:txBody>
          <a:bodyPr anchor="b">
            <a:normAutofit/>
          </a:bodyPr>
          <a:lstStyle>
            <a:lvl1pPr algn="ctr">
              <a:defRPr sz="4800" b="1">
                <a:solidFill>
                  <a:schemeClr val="bg1"/>
                </a:solidFill>
                <a:latin typeface="Helvetica Neue Medium"/>
              </a:defRPr>
            </a:lvl1pPr>
          </a:lstStyle>
          <a:p>
            <a:r>
              <a:rPr lang="en-US" dirty="0"/>
              <a:t>Presentation Center Title</a:t>
            </a:r>
          </a:p>
        </p:txBody>
      </p:sp>
      <p:sp>
        <p:nvSpPr>
          <p:cNvPr id="13" name="Subtitle 2">
            <a:extLst>
              <a:ext uri="{FF2B5EF4-FFF2-40B4-BE49-F238E27FC236}">
                <a16:creationId xmlns:a16="http://schemas.microsoft.com/office/drawing/2014/main" id="{D2F8B72A-815C-3FF2-60AF-EC345F7AD2BB}"/>
              </a:ext>
            </a:extLst>
          </p:cNvPr>
          <p:cNvSpPr>
            <a:spLocks noGrp="1"/>
          </p:cNvSpPr>
          <p:nvPr>
            <p:ph type="subTitle" idx="1" hasCustomPrompt="1"/>
          </p:nvPr>
        </p:nvSpPr>
        <p:spPr>
          <a:xfrm>
            <a:off x="1288788" y="4270248"/>
            <a:ext cx="5029200" cy="503900"/>
          </a:xfrm>
        </p:spPr>
        <p:txBody>
          <a:bodyPr>
            <a:norm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Blank Subtitle</a:t>
            </a:r>
          </a:p>
        </p:txBody>
      </p:sp>
    </p:spTree>
    <p:extLst>
      <p:ext uri="{BB962C8B-B14F-4D97-AF65-F5344CB8AC3E}">
        <p14:creationId xmlns:p14="http://schemas.microsoft.com/office/powerpoint/2010/main" val="386344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lumMod val="85000"/>
            <a:lumOff val="15000"/>
          </a:schemeClr>
        </a:solidFill>
        <a:effectLst/>
      </p:bgPr>
    </p:bg>
    <p:spTree>
      <p:nvGrpSpPr>
        <p:cNvPr id="1" name=""/>
        <p:cNvGrpSpPr/>
        <p:nvPr/>
      </p:nvGrpSpPr>
      <p:grpSpPr>
        <a:xfrm>
          <a:off x="0" y="0"/>
          <a:ext cx="0" cy="0"/>
          <a:chOff x="0" y="0"/>
          <a:chExt cx="0" cy="0"/>
        </a:xfrm>
      </p:grpSpPr>
      <p:pic>
        <p:nvPicPr>
          <p:cNvPr id="22" name="Picture 21" descr="A picture containing logo&#10;&#10;Description automatically generated">
            <a:extLst>
              <a:ext uri="{FF2B5EF4-FFF2-40B4-BE49-F238E27FC236}">
                <a16:creationId xmlns:a16="http://schemas.microsoft.com/office/drawing/2014/main" id="{014C39A7-D5E4-9911-3123-9A862DF524E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0" name="Title 1">
            <a:extLst>
              <a:ext uri="{FF2B5EF4-FFF2-40B4-BE49-F238E27FC236}">
                <a16:creationId xmlns:a16="http://schemas.microsoft.com/office/drawing/2014/main" id="{A7A71324-2AD6-6F80-86D7-EE90C3B1D08B}"/>
              </a:ext>
            </a:extLst>
          </p:cNvPr>
          <p:cNvSpPr>
            <a:spLocks noGrp="1"/>
          </p:cNvSpPr>
          <p:nvPr>
            <p:ph type="ctrTitle" hasCustomPrompt="1"/>
          </p:nvPr>
        </p:nvSpPr>
        <p:spPr>
          <a:xfrm>
            <a:off x="1086307" y="3277145"/>
            <a:ext cx="5431536" cy="858198"/>
          </a:xfrm>
        </p:spPr>
        <p:txBody>
          <a:bodyPr anchor="b">
            <a:noAutofit/>
          </a:bodyPr>
          <a:lstStyle>
            <a:lvl1pPr algn="ctr">
              <a:defRPr sz="4800" b="1">
                <a:solidFill>
                  <a:schemeClr val="bg1"/>
                </a:solidFill>
                <a:latin typeface="Helvetica Neue Medium"/>
              </a:defRPr>
            </a:lvl1pPr>
          </a:lstStyle>
          <a:p>
            <a:r>
              <a:rPr lang="en-US" dirty="0"/>
              <a:t>Presentation Center Title</a:t>
            </a:r>
          </a:p>
        </p:txBody>
      </p:sp>
      <p:sp>
        <p:nvSpPr>
          <p:cNvPr id="11" name="Subtitle 2">
            <a:extLst>
              <a:ext uri="{FF2B5EF4-FFF2-40B4-BE49-F238E27FC236}">
                <a16:creationId xmlns:a16="http://schemas.microsoft.com/office/drawing/2014/main" id="{83F999B2-9899-DC3A-0325-F2696C9EC2B5}"/>
              </a:ext>
            </a:extLst>
          </p:cNvPr>
          <p:cNvSpPr>
            <a:spLocks noGrp="1"/>
          </p:cNvSpPr>
          <p:nvPr>
            <p:ph type="subTitle" idx="1" hasCustomPrompt="1"/>
          </p:nvPr>
        </p:nvSpPr>
        <p:spPr>
          <a:xfrm>
            <a:off x="1287475" y="4267505"/>
            <a:ext cx="5029200" cy="503900"/>
          </a:xfrm>
        </p:spPr>
        <p:txBody>
          <a:bodyPr>
            <a:no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Politics Subtitle</a:t>
            </a:r>
          </a:p>
        </p:txBody>
      </p:sp>
    </p:spTree>
    <p:extLst>
      <p:ext uri="{BB962C8B-B14F-4D97-AF65-F5344CB8AC3E}">
        <p14:creationId xmlns:p14="http://schemas.microsoft.com/office/powerpoint/2010/main" val="325387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7" name="Picture 6" descr="APWA_PPT_SMALL2.jpg">
            <a:extLst>
              <a:ext uri="{FF2B5EF4-FFF2-40B4-BE49-F238E27FC236}">
                <a16:creationId xmlns:a16="http://schemas.microsoft.com/office/drawing/2014/main" id="{C397C64E-B2F5-796E-DE97-809CC6DC5D3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F30152DD-B19A-0F5B-E391-BCF3BA293CD4}"/>
              </a:ext>
            </a:extLst>
          </p:cNvPr>
          <p:cNvSpPr>
            <a:spLocks noGrp="1"/>
          </p:cNvSpPr>
          <p:nvPr>
            <p:ph type="title" hasCustomPrompt="1"/>
          </p:nvPr>
        </p:nvSpPr>
        <p:spPr>
          <a:xfrm>
            <a:off x="70346" y="297175"/>
            <a:ext cx="8229600" cy="1645920"/>
          </a:xfrm>
        </p:spPr>
        <p:txBody>
          <a:bodyPr anchor="ct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606201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2853B22A-35C9-2C3E-876A-86B157CD4D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1" name="Title 1">
            <a:extLst>
              <a:ext uri="{FF2B5EF4-FFF2-40B4-BE49-F238E27FC236}">
                <a16:creationId xmlns:a16="http://schemas.microsoft.com/office/drawing/2014/main" id="{73BAD255-420D-31E3-9ED8-8FD2CD951138}"/>
              </a:ext>
            </a:extLst>
          </p:cNvPr>
          <p:cNvSpPr>
            <a:spLocks noGrp="1"/>
          </p:cNvSpPr>
          <p:nvPr>
            <p:ph type="title" hasCustomPrompt="1"/>
          </p:nvPr>
        </p:nvSpPr>
        <p:spPr>
          <a:xfrm>
            <a:off x="0" y="297175"/>
            <a:ext cx="8229600" cy="1645920"/>
          </a:xfrm>
        </p:spPr>
        <p:txBody>
          <a:bodyPr>
            <a:normAutofit/>
          </a:bodyPr>
          <a:lstStyle>
            <a:lvl1pPr algn="l">
              <a:defRPr sz="4320">
                <a:solidFill>
                  <a:schemeClr val="accent1">
                    <a:lumMod val="75000"/>
                  </a:schemeClr>
                </a:solidFill>
                <a:latin typeface="Helvetica Neue Medium"/>
              </a:defRPr>
            </a:lvl1pPr>
          </a:lstStyle>
          <a:p>
            <a:r>
              <a:rPr lang="en-US" dirty="0"/>
              <a:t>List</a:t>
            </a:r>
          </a:p>
        </p:txBody>
      </p:sp>
    </p:spTree>
    <p:extLst>
      <p:ext uri="{BB962C8B-B14F-4D97-AF65-F5344CB8AC3E}">
        <p14:creationId xmlns:p14="http://schemas.microsoft.com/office/powerpoint/2010/main" val="1664471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32AE97C7-DF35-08F4-8D65-EF7EAF8875A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64C97539-D416-463A-406A-881AD3D89B23}"/>
              </a:ext>
            </a:extLst>
          </p:cNvPr>
          <p:cNvSpPr>
            <a:spLocks noGrp="1"/>
          </p:cNvSpPr>
          <p:nvPr>
            <p:ph type="title" hasCustomPrompt="1"/>
          </p:nvPr>
        </p:nvSpPr>
        <p:spPr>
          <a:xfrm>
            <a:off x="47282" y="297175"/>
            <a:ext cx="8229600" cy="1645920"/>
          </a:xfrm>
        </p:spPr>
        <p:txBody>
          <a:bodyP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329866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329566"/>
            <a:ext cx="9875520" cy="1371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48640" y="1920242"/>
            <a:ext cx="9875520" cy="5431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7627621"/>
            <a:ext cx="256032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53074F12-AA26-4AC8-9962-C36BB8F32554}" type="datetimeFigureOut">
              <a:rPr lang="en-US" smtClean="0"/>
              <a:pPr/>
              <a:t>6/12/2025</a:t>
            </a:fld>
            <a:endParaRPr lang="en-US"/>
          </a:p>
        </p:txBody>
      </p:sp>
      <p:sp>
        <p:nvSpPr>
          <p:cNvPr id="5" name="Footer Placeholder 4"/>
          <p:cNvSpPr>
            <a:spLocks noGrp="1"/>
          </p:cNvSpPr>
          <p:nvPr>
            <p:ph type="ftr" sz="quarter" idx="3"/>
          </p:nvPr>
        </p:nvSpPr>
        <p:spPr>
          <a:xfrm>
            <a:off x="3749040" y="7627621"/>
            <a:ext cx="347472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7627621"/>
            <a:ext cx="256032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66" r:id="rId3"/>
    <p:sldLayoutId id="2147483650" r:id="rId4"/>
    <p:sldLayoutId id="2147483665" r:id="rId5"/>
  </p:sldLayoutIdLst>
  <p:txStyles>
    <p:titleStyle>
      <a:lvl1pPr algn="ctr" defTabSz="1097253" rtl="0" eaLnBrk="1" latinLnBrk="0" hangingPunct="1">
        <a:spcBef>
          <a:spcPct val="0"/>
        </a:spcBef>
        <a:buNone/>
        <a:defRPr sz="5280" kern="1200">
          <a:solidFill>
            <a:schemeClr val="tx1"/>
          </a:solidFill>
          <a:latin typeface="+mj-lt"/>
          <a:ea typeface="+mj-ea"/>
          <a:cs typeface="+mj-cs"/>
        </a:defRPr>
      </a:lvl1pPr>
    </p:titleStyle>
    <p:bodyStyle>
      <a:lvl1pPr marL="411470" indent="-411470" algn="l" defTabSz="1097253" rtl="0" eaLnBrk="1" latinLnBrk="0" hangingPunct="1">
        <a:spcBef>
          <a:spcPct val="20000"/>
        </a:spcBef>
        <a:buFont typeface="Arial" pitchFamily="34" charset="0"/>
        <a:buChar char="•"/>
        <a:defRPr sz="3840" kern="1200">
          <a:solidFill>
            <a:schemeClr val="tx1"/>
          </a:solidFill>
          <a:latin typeface="+mn-lt"/>
          <a:ea typeface="+mn-ea"/>
          <a:cs typeface="+mn-cs"/>
        </a:defRPr>
      </a:lvl1pPr>
      <a:lvl2pPr marL="891518" indent="-342891" algn="l" defTabSz="1097253" rtl="0" eaLnBrk="1" latinLnBrk="0" hangingPunct="1">
        <a:spcBef>
          <a:spcPct val="20000"/>
        </a:spcBef>
        <a:buFont typeface="Arial" pitchFamily="34" charset="0"/>
        <a:buChar char="–"/>
        <a:defRPr sz="3360" kern="1200">
          <a:solidFill>
            <a:schemeClr val="tx1"/>
          </a:solidFill>
          <a:latin typeface="+mn-lt"/>
          <a:ea typeface="+mn-ea"/>
          <a:cs typeface="+mn-cs"/>
        </a:defRPr>
      </a:lvl2pPr>
      <a:lvl3pPr marL="1371566" indent="-274313" algn="l" defTabSz="1097253" rtl="0" eaLnBrk="1" latinLnBrk="0" hangingPunct="1">
        <a:spcBef>
          <a:spcPct val="20000"/>
        </a:spcBef>
        <a:buFont typeface="Arial" pitchFamily="34" charset="0"/>
        <a:buChar char="•"/>
        <a:defRPr sz="2880" kern="1200">
          <a:solidFill>
            <a:schemeClr val="tx1"/>
          </a:solidFill>
          <a:latin typeface="+mn-lt"/>
          <a:ea typeface="+mn-ea"/>
          <a:cs typeface="+mn-cs"/>
        </a:defRPr>
      </a:lvl3pPr>
      <a:lvl4pPr marL="1920192"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18"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444"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071"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697"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323"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53" rtl="0" eaLnBrk="1" latinLnBrk="0" hangingPunct="1">
        <a:defRPr sz="2160" kern="1200">
          <a:solidFill>
            <a:schemeClr val="tx1"/>
          </a:solidFill>
          <a:latin typeface="+mn-lt"/>
          <a:ea typeface="+mn-ea"/>
          <a:cs typeface="+mn-cs"/>
        </a:defRPr>
      </a:lvl1pPr>
      <a:lvl2pPr marL="548627" algn="l" defTabSz="1097253" rtl="0" eaLnBrk="1" latinLnBrk="0" hangingPunct="1">
        <a:defRPr sz="2160" kern="1200">
          <a:solidFill>
            <a:schemeClr val="tx1"/>
          </a:solidFill>
          <a:latin typeface="+mn-lt"/>
          <a:ea typeface="+mn-ea"/>
          <a:cs typeface="+mn-cs"/>
        </a:defRPr>
      </a:lvl2pPr>
      <a:lvl3pPr marL="1097253" algn="l" defTabSz="1097253" rtl="0" eaLnBrk="1" latinLnBrk="0" hangingPunct="1">
        <a:defRPr sz="2160" kern="1200">
          <a:solidFill>
            <a:schemeClr val="tx1"/>
          </a:solidFill>
          <a:latin typeface="+mn-lt"/>
          <a:ea typeface="+mn-ea"/>
          <a:cs typeface="+mn-cs"/>
        </a:defRPr>
      </a:lvl3pPr>
      <a:lvl4pPr marL="1645879" algn="l" defTabSz="1097253" rtl="0" eaLnBrk="1" latinLnBrk="0" hangingPunct="1">
        <a:defRPr sz="2160" kern="1200">
          <a:solidFill>
            <a:schemeClr val="tx1"/>
          </a:solidFill>
          <a:latin typeface="+mn-lt"/>
          <a:ea typeface="+mn-ea"/>
          <a:cs typeface="+mn-cs"/>
        </a:defRPr>
      </a:lvl4pPr>
      <a:lvl5pPr marL="2194505" algn="l" defTabSz="1097253" rtl="0" eaLnBrk="1" latinLnBrk="0" hangingPunct="1">
        <a:defRPr sz="2160" kern="1200">
          <a:solidFill>
            <a:schemeClr val="tx1"/>
          </a:solidFill>
          <a:latin typeface="+mn-lt"/>
          <a:ea typeface="+mn-ea"/>
          <a:cs typeface="+mn-cs"/>
        </a:defRPr>
      </a:lvl5pPr>
      <a:lvl6pPr marL="2743132" algn="l" defTabSz="1097253" rtl="0" eaLnBrk="1" latinLnBrk="0" hangingPunct="1">
        <a:defRPr sz="2160" kern="1200">
          <a:solidFill>
            <a:schemeClr val="tx1"/>
          </a:solidFill>
          <a:latin typeface="+mn-lt"/>
          <a:ea typeface="+mn-ea"/>
          <a:cs typeface="+mn-cs"/>
        </a:defRPr>
      </a:lvl6pPr>
      <a:lvl7pPr marL="3291758" algn="l" defTabSz="1097253" rtl="0" eaLnBrk="1" latinLnBrk="0" hangingPunct="1">
        <a:defRPr sz="2160" kern="1200">
          <a:solidFill>
            <a:schemeClr val="tx1"/>
          </a:solidFill>
          <a:latin typeface="+mn-lt"/>
          <a:ea typeface="+mn-ea"/>
          <a:cs typeface="+mn-cs"/>
        </a:defRPr>
      </a:lvl7pPr>
      <a:lvl8pPr marL="3840384" algn="l" defTabSz="1097253" rtl="0" eaLnBrk="1" latinLnBrk="0" hangingPunct="1">
        <a:defRPr sz="2160" kern="1200">
          <a:solidFill>
            <a:schemeClr val="tx1"/>
          </a:solidFill>
          <a:latin typeface="+mn-lt"/>
          <a:ea typeface="+mn-ea"/>
          <a:cs typeface="+mn-cs"/>
        </a:defRPr>
      </a:lvl8pPr>
      <a:lvl9pPr marL="4389010" algn="l" defTabSz="1097253"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pwa.org/government-affairs/us-government-affairs/?hkey=30ded524-8daa-4794-bd48-51ccd789d899"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hyperlink" Target="https://uswateralliance.org/wp-content/uploads/2024/05/Bridging-the-Gap%E2%80%94The-Economic-Benefits-of-Investing-in-Water.pdf" TargetMode="External"/><Relationship Id="rId3" Type="http://schemas.openxmlformats.org/officeDocument/2006/relationships/image" Target="../media/image16.png"/><Relationship Id="rId7" Type="http://schemas.openxmlformats.org/officeDocument/2006/relationships/image" Target="../media/image6.png"/><Relationship Id="rId12" Type="http://schemas.openxmlformats.org/officeDocument/2006/relationships/image" Target="../media/image23.sv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9.svg"/><Relationship Id="rId11" Type="http://schemas.openxmlformats.org/officeDocument/2006/relationships/image" Target="../media/image22.png"/><Relationship Id="rId5" Type="http://schemas.openxmlformats.org/officeDocument/2006/relationships/image" Target="../media/image18.png"/><Relationship Id="rId10" Type="http://schemas.openxmlformats.org/officeDocument/2006/relationships/image" Target="../media/image21.svg"/><Relationship Id="rId4" Type="http://schemas.openxmlformats.org/officeDocument/2006/relationships/image" Target="../media/image17.svg"/><Relationship Id="rId9"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https://uswateralliance.org/wp-content/uploads/2024/05/Bridging-the-Gap%E2%80%94The-Economic-Benefits-of-Investing-in-Water.pdf" TargetMode="Externa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apwa.net/MYAPWA/Government_Affairs/Issues_and_Priorities/MyApwa/Apwa_Public/Govt_Affairs/Issues_and_Positions.aspx?hkey=30ded524-8daa-4794-bd48-51ccd789d899" TargetMode="External"/><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s://www.apwa.net/MYAPWA/About/What_is_Public_Works/MyApwa/Apwa_Public/About/What_Is_Public_Works.aspx" TargetMode="Externa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hyperlink" Target="https://www.apwa.net/MYAPWA/Government_Affairs/Issues_and_Priorities/MyApwa/Apwa_Public/Govt_Affairs/Issues_and_Positions.aspx?hkey=30ded524-8daa-4794-bd48-51ccd789d899"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apwa.net/MYAPWA/Government_Affairs/Issues_and_Priorities/MyApwa/Apwa_Public/Govt_Affairs/Issues_and_Positions.aspx?hkey=30ded524-8daa-4794-bd48-51ccd789d899"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hyperlink" Target="https://www.iaem.org/Portals/25/documents/2024/Government%20Affairs/EMPG%20ROI%20Report%202024%20edition.pdf?ver=2024-03-18-141127-717" TargetMode="External"/><Relationship Id="rId7" Type="http://schemas.openxmlformats.org/officeDocument/2006/relationships/hyperlink" Target="https://www.ncsl.org/state-legislatures-news/details/state-of-play-disaster-resilience-is-a-state-federal-balancing-act" TargetMode="External"/><Relationship Id="rId12" Type="http://schemas.openxmlformats.org/officeDocument/2006/relationships/image" Target="../media/image10.png"/><Relationship Id="rId17" Type="http://schemas.openxmlformats.org/officeDocument/2006/relationships/image" Target="../media/image15.svg"/><Relationship Id="rId2" Type="http://schemas.openxmlformats.org/officeDocument/2006/relationships/notesSlide" Target="../notesSlides/notesSlide3.xml"/><Relationship Id="rId16" Type="http://schemas.openxmlformats.org/officeDocument/2006/relationships/image" Target="../media/image14.png"/><Relationship Id="rId1" Type="http://schemas.openxmlformats.org/officeDocument/2006/relationships/slideLayout" Target="../slideLayouts/slideLayout3.xml"/><Relationship Id="rId6" Type="http://schemas.openxmlformats.org/officeDocument/2006/relationships/hyperlink" Target="https://www.fema.gov/blog/2023-numbers" TargetMode="External"/><Relationship Id="rId11" Type="http://schemas.openxmlformats.org/officeDocument/2006/relationships/image" Target="../media/image9.svg"/><Relationship Id="rId5" Type="http://schemas.openxmlformats.org/officeDocument/2006/relationships/hyperlink" Target="https://www.nibs.org/files/pdfs/NIBS_MMC_RoadmapResilience_082020.pdf" TargetMode="External"/><Relationship Id="rId15" Type="http://schemas.openxmlformats.org/officeDocument/2006/relationships/image" Target="../media/image13.svg"/><Relationship Id="rId10" Type="http://schemas.openxmlformats.org/officeDocument/2006/relationships/image" Target="../media/image8.png"/><Relationship Id="rId4" Type="http://schemas.openxmlformats.org/officeDocument/2006/relationships/hyperlink" Target="https://www.brookings.edu/wp-content/uploads/2021/03/Inviting_Danger_FINAL.pdf" TargetMode="External"/><Relationship Id="rId9" Type="http://schemas.openxmlformats.org/officeDocument/2006/relationships/image" Target="../media/image7.svg"/><Relationship Id="rId1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fema.gov/emergency-managers/national-preparedness/frameworks/national-disaster-recovery/support-functions/rsflg/charts" TargetMode="External"/><Relationship Id="rId5" Type="http://schemas.openxmlformats.org/officeDocument/2006/relationships/hyperlink" Target="https://www.brookings.edu/wp-content/uploads/2021/03/Inviting_Danger_FINAL.pdf" TargetMode="Externa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crsreports.congress.gov/product/pdf/R/R45484"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apwa.net/MYAPWA/Government_Affairs/Issues_and_Priorities/MyApwa/Apwa_Public/Govt_Affairs/Issues_and_Positions.aspx?hkey=30ded524-8daa-4794-bd48-51ccd789d899"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apta.com/wp-content/uploads/APTA-Economic-Impact-Public-Transit-2020.pd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2EA48-9150-DCE8-24E0-A126AC378077}"/>
              </a:ext>
            </a:extLst>
          </p:cNvPr>
          <p:cNvSpPr>
            <a:spLocks noGrp="1"/>
          </p:cNvSpPr>
          <p:nvPr>
            <p:ph type="ctrTitle"/>
          </p:nvPr>
        </p:nvSpPr>
        <p:spPr/>
        <p:txBody>
          <a:bodyPr>
            <a:noAutofit/>
          </a:bodyPr>
          <a:lstStyle/>
          <a:p>
            <a:r>
              <a:rPr lang="en-US" sz="4400" dirty="0"/>
              <a:t>Public Works Economic Impact</a:t>
            </a:r>
          </a:p>
        </p:txBody>
      </p:sp>
      <p:sp>
        <p:nvSpPr>
          <p:cNvPr id="3" name="Subtitle 2">
            <a:extLst>
              <a:ext uri="{FF2B5EF4-FFF2-40B4-BE49-F238E27FC236}">
                <a16:creationId xmlns:a16="http://schemas.microsoft.com/office/drawing/2014/main" id="{ED422F62-FA39-4D04-7A9E-2EBC7E464D42}"/>
              </a:ext>
            </a:extLst>
          </p:cNvPr>
          <p:cNvSpPr>
            <a:spLocks noGrp="1"/>
          </p:cNvSpPr>
          <p:nvPr>
            <p:ph type="subTitle" idx="1"/>
          </p:nvPr>
        </p:nvSpPr>
        <p:spPr/>
        <p:txBody>
          <a:bodyPr>
            <a:noAutofit/>
          </a:bodyPr>
          <a:lstStyle/>
          <a:p>
            <a:r>
              <a:rPr lang="en-US" sz="2000" dirty="0">
                <a:ea typeface="MS PGothic" panose="020B0600070205080204" pitchFamily="34" charset="-128"/>
                <a:cs typeface="Georgia"/>
              </a:rPr>
              <a:t>A national and state level overview of public works employment and economic figures</a:t>
            </a:r>
          </a:p>
          <a:p>
            <a:endParaRPr lang="en-US" sz="2000" dirty="0">
              <a:ea typeface="MS PGothic" panose="020B0600070205080204" pitchFamily="34" charset="-128"/>
              <a:cs typeface="Georgia"/>
            </a:endParaRPr>
          </a:p>
          <a:p>
            <a:r>
              <a:rPr lang="en-US" sz="2000" b="1" dirty="0">
                <a:ea typeface="MS PGothic" panose="020B0600070205080204" pitchFamily="34" charset="-128"/>
                <a:cs typeface="Georgia"/>
              </a:rPr>
              <a:t>May 2025</a:t>
            </a:r>
          </a:p>
        </p:txBody>
      </p:sp>
    </p:spTree>
    <p:extLst>
      <p:ext uri="{BB962C8B-B14F-4D97-AF65-F5344CB8AC3E}">
        <p14:creationId xmlns:p14="http://schemas.microsoft.com/office/powerpoint/2010/main" val="1273641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220F6-15C5-9751-0E5B-4366E075B5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121348-E21D-6822-E5A2-54718AD495C7}"/>
              </a:ext>
            </a:extLst>
          </p:cNvPr>
          <p:cNvSpPr>
            <a:spLocks noGrp="1"/>
          </p:cNvSpPr>
          <p:nvPr>
            <p:ph type="title"/>
          </p:nvPr>
        </p:nvSpPr>
        <p:spPr/>
        <p:txBody>
          <a:bodyPr/>
          <a:lstStyle/>
          <a:p>
            <a:r>
              <a:rPr lang="en-US" sz="3600" dirty="0"/>
              <a:t>APWA Priorities for Water Resiliency </a:t>
            </a:r>
          </a:p>
        </p:txBody>
      </p:sp>
      <p:sp>
        <p:nvSpPr>
          <p:cNvPr id="3" name="Rectangle 2">
            <a:extLst>
              <a:ext uri="{FF2B5EF4-FFF2-40B4-BE49-F238E27FC236}">
                <a16:creationId xmlns:a16="http://schemas.microsoft.com/office/drawing/2014/main" id="{16D9A65A-A9A8-318C-82FA-EF1F704AFAE6}"/>
              </a:ext>
            </a:extLst>
          </p:cNvPr>
          <p:cNvSpPr/>
          <p:nvPr/>
        </p:nvSpPr>
        <p:spPr>
          <a:xfrm>
            <a:off x="1821479" y="2435045"/>
            <a:ext cx="8704185" cy="5039265"/>
          </a:xfrm>
          <a:prstGeom prst="rect">
            <a:avLst/>
          </a:prstGeom>
          <a:solidFill>
            <a:schemeClr val="bg1">
              <a:lumMod val="95000"/>
            </a:schemeClr>
          </a:solidFill>
          <a:ln>
            <a:solidFill>
              <a:srgbClr val="0048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Water Resiliency</a:t>
            </a:r>
          </a:p>
          <a:p>
            <a:pPr marL="342900" marR="0" lvl="0" indent="-342900">
              <a:lnSpc>
                <a:spcPct val="107000"/>
              </a:lnSpc>
              <a:spcBef>
                <a:spcPts val="0"/>
              </a:spcBef>
              <a:spcAft>
                <a:spcPts val="600"/>
              </a:spcAft>
              <a:buFont typeface="Wingdings" panose="05000000000000000000" pitchFamily="2" charset="2"/>
              <a:buChar char=""/>
              <a:tabLst>
                <a:tab pos="457200" algn="l"/>
              </a:tabLst>
            </a:pPr>
            <a:r>
              <a:rPr lang="en-US" sz="1100" b="1" dirty="0">
                <a:solidFill>
                  <a:schemeClr val="tx1"/>
                </a:solidFill>
                <a:effectLst/>
                <a:ea typeface="Calibri" panose="020F0502020204030204" pitchFamily="34" charset="0"/>
                <a:cs typeface="Times New Roman" panose="02020603050405020304" pitchFamily="18" charset="0"/>
              </a:rPr>
              <a:t>Resilience and Stewardship: </a:t>
            </a:r>
            <a:r>
              <a:rPr lang="en-US" sz="1100" dirty="0">
                <a:solidFill>
                  <a:schemeClr val="tx1"/>
                </a:solidFill>
                <a:effectLst/>
                <a:ea typeface="Calibri" panose="020F0502020204030204" pitchFamily="34" charset="0"/>
                <a:cs typeface="Times New Roman" panose="02020603050405020304" pitchFamily="18" charset="0"/>
              </a:rPr>
              <a:t>APWA supports ensuring flexibility and funding levels meet the need for replacing lead service lines. Support targeted improvements for water systems for natural hazards, cybersecurity vulnerabilities, or extreme weather events by fully funding: Midsize and Large Drinking Water System Resilience and Sustainability Program and Clean Water Infrastructure Resiliency and Sustainability Program. Support is crucial for programs such as the Water SMART Drought Response Program, which assists state, local, tribal, and critical service entities with drought-related activities and expands the technology transfer of drought and water conservation strategies. APWA also supports federal coordination on regional preparedness planning to mitigate the impacts of water scarcity and flooding. The National Water Reuse Action Plan should guide future water policy, and incentives are needed to strengthen asset management and reverse infrastructure decline. Flexibility and resources should also be provided for communities working to rehabilitate or remove aging dams that benefit safety and the environment.</a:t>
            </a:r>
          </a:p>
          <a:p>
            <a:pPr marL="342900" marR="0" lvl="0" indent="-342900">
              <a:lnSpc>
                <a:spcPct val="107000"/>
              </a:lnSpc>
              <a:spcBef>
                <a:spcPts val="0"/>
              </a:spcBef>
              <a:spcAft>
                <a:spcPts val="600"/>
              </a:spcAft>
              <a:buFont typeface="Wingdings" panose="05000000000000000000" pitchFamily="2" charset="2"/>
              <a:buChar char=""/>
              <a:tabLst>
                <a:tab pos="457200" algn="l"/>
              </a:tabLst>
            </a:pPr>
            <a:r>
              <a:rPr lang="en-US" sz="1100" b="1" dirty="0">
                <a:solidFill>
                  <a:schemeClr val="tx1"/>
                </a:solidFill>
                <a:ea typeface="Calibri" panose="020F0502020204030204" pitchFamily="34" charset="0"/>
                <a:cs typeface="Times New Roman" panose="02020603050405020304" pitchFamily="18" charset="0"/>
              </a:rPr>
              <a:t>Update: </a:t>
            </a:r>
            <a:r>
              <a:rPr lang="en-US" sz="1100" dirty="0">
                <a:solidFill>
                  <a:schemeClr val="tx1"/>
                </a:solidFill>
                <a:ea typeface="Calibri" panose="020F0502020204030204" pitchFamily="34" charset="0"/>
                <a:cs typeface="Times New Roman" panose="02020603050405020304" pitchFamily="18" charset="0"/>
              </a:rPr>
              <a:t>Public works professionals are on the front lines of addressing emerging contaminants, such as per- and polyfluoroalkyl substances (PFAS), and must be included in ongoing discussions with regulators and other stakeholders to ensure policies are grounded in safety and science. APWA supports regulatory standards that are informed by thorough research, peer-reviewed studies, and comprehensive cost-benefit analysis. A time-sensitive waiver process for “Buy America” provisions would provide clarity and relief from current supply chain disruptions. Full funding is needed for agencies to hire appropriately trained staff, allocate resources for outreach, and provide technical assistance to applicants. APWA also encourages the EPA to advance integrated planning approaches across water permitting programs, promote coordinated water management strategies within regulatory and grant frameworks, and utilize comprehensive data and analysis in program development. Additionally, enhancing financing mechanisms for infrastructure investment should remain a priority.</a:t>
            </a:r>
          </a:p>
          <a:p>
            <a:pPr marL="342900" marR="0" lvl="0" indent="-342900">
              <a:lnSpc>
                <a:spcPct val="107000"/>
              </a:lnSpc>
              <a:spcBef>
                <a:spcPts val="0"/>
              </a:spcBef>
              <a:spcAft>
                <a:spcPts val="600"/>
              </a:spcAft>
              <a:buFont typeface="Wingdings" panose="05000000000000000000" pitchFamily="2" charset="2"/>
              <a:buChar char=""/>
              <a:tabLst>
                <a:tab pos="457200" algn="l"/>
              </a:tabLst>
            </a:pPr>
            <a:r>
              <a:rPr lang="en-US" sz="1100" b="1" dirty="0">
                <a:solidFill>
                  <a:schemeClr val="tx1"/>
                </a:solidFill>
                <a:effectLst/>
                <a:ea typeface="Calibri" panose="020F0502020204030204" pitchFamily="34" charset="0"/>
                <a:cs typeface="Times New Roman" panose="02020603050405020304" pitchFamily="18" charset="0"/>
              </a:rPr>
              <a:t>Streamline: </a:t>
            </a:r>
            <a:r>
              <a:rPr lang="en-US" sz="1100" dirty="0">
                <a:solidFill>
                  <a:schemeClr val="tx1"/>
                </a:solidFill>
                <a:effectLst/>
                <a:ea typeface="Calibri" panose="020F0502020204030204" pitchFamily="34" charset="0"/>
                <a:cs typeface="Times New Roman" panose="02020603050405020304" pitchFamily="18" charset="0"/>
              </a:rPr>
              <a:t>Adhere to the “One Federal Decision” process, which IIJA and the Fiscal Responsibility Act codified into law to provide a more predictable, transparent, and timely federal review and authorization process for projects. </a:t>
            </a:r>
            <a:r>
              <a:rPr lang="en-US" sz="1100" dirty="0">
                <a:solidFill>
                  <a:schemeClr val="tx1"/>
                </a:solidFill>
              </a:rPr>
              <a:t>When revising regulations for streamlining, retaining analyses such as cumulative impacts to account for maximum cost benefit analysis and environmental impacts. APWA strongly encourages the federal government and industry to coordinate with state and local governments on water infrastructure projects. APWA opposes unfunded mandates. APWA opposes curtailing the local governing authorities’ ability to appropriately control use of public rights-of-way. PWA also supports allowing states with more stringent regulations to use their processes to demonstrate compliance with national standards and removing arbitrary litigation windows that delay progress. Streamlining should also reduce barriers in the SRF application process, particularly excessive financial requirements that discourage participation. A fast-track or partial waiver process should be considered for smaller projects—those under $5 million or using minimal federal funds—to ease regulatory burdens such as environmental assessments.</a:t>
            </a:r>
            <a:endParaRPr lang="en-US" sz="1100" dirty="0">
              <a:solidFill>
                <a:schemeClr val="tx1"/>
              </a:solidFill>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Wingdings" panose="05000000000000000000" pitchFamily="2" charset="2"/>
              <a:buChar char=""/>
              <a:tabLst>
                <a:tab pos="457200" algn="l"/>
              </a:tabLst>
            </a:pPr>
            <a:endParaRPr lang="en-US" sz="500" b="1" dirty="0">
              <a:solidFill>
                <a:srgbClr val="004880"/>
              </a:solidFill>
            </a:endParaRPr>
          </a:p>
        </p:txBody>
      </p:sp>
      <p:sp>
        <p:nvSpPr>
          <p:cNvPr id="4" name="Text Placeholder 18">
            <a:extLst>
              <a:ext uri="{FF2B5EF4-FFF2-40B4-BE49-F238E27FC236}">
                <a16:creationId xmlns:a16="http://schemas.microsoft.com/office/drawing/2014/main" id="{935D30BF-F8DD-884E-5950-BC5FA17F62D6}"/>
              </a:ext>
            </a:extLst>
          </p:cNvPr>
          <p:cNvSpPr txBox="1">
            <a:spLocks/>
          </p:cNvSpPr>
          <p:nvPr/>
        </p:nvSpPr>
        <p:spPr bwMode="auto">
          <a:xfrm>
            <a:off x="1582110" y="7590080"/>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3"/>
              </a:rPr>
              <a:t>APWA</a:t>
            </a:r>
            <a:endParaRPr lang="en-US" sz="700" dirty="0">
              <a:solidFill>
                <a:schemeClr val="tx1">
                  <a:lumMod val="50000"/>
                  <a:lumOff val="50000"/>
                </a:schemeClr>
              </a:solidFill>
              <a:latin typeface="+mj-lt"/>
              <a:cs typeface="Georgia"/>
            </a:endParaRPr>
          </a:p>
        </p:txBody>
      </p:sp>
      <p:sp>
        <p:nvSpPr>
          <p:cNvPr id="5" name="TextBox 4">
            <a:extLst>
              <a:ext uri="{FF2B5EF4-FFF2-40B4-BE49-F238E27FC236}">
                <a16:creationId xmlns:a16="http://schemas.microsoft.com/office/drawing/2014/main" id="{886D4D1E-90FD-5706-0D02-BD2E47565AE1}"/>
              </a:ext>
            </a:extLst>
          </p:cNvPr>
          <p:cNvSpPr txBox="1"/>
          <p:nvPr/>
        </p:nvSpPr>
        <p:spPr>
          <a:xfrm>
            <a:off x="1582110" y="7793657"/>
            <a:ext cx="5625737" cy="246221"/>
          </a:xfrm>
          <a:prstGeom prst="rect">
            <a:avLst/>
          </a:prstGeom>
          <a:noFill/>
        </p:spPr>
        <p:txBody>
          <a:bodyPr wrap="square" rtlCol="0">
            <a:spAutoFit/>
          </a:bodyPr>
          <a:lstStyle/>
          <a:p>
            <a:r>
              <a:rPr lang="en-US" sz="1000" dirty="0">
                <a:solidFill>
                  <a:schemeClr val="tx1">
                    <a:lumMod val="50000"/>
                    <a:lumOff val="50000"/>
                  </a:schemeClr>
                </a:solidFill>
              </a:rPr>
              <a:t>Language comes directly from APWA 119</a:t>
            </a:r>
            <a:r>
              <a:rPr lang="en-US" sz="1000" baseline="30000" dirty="0">
                <a:solidFill>
                  <a:schemeClr val="tx1">
                    <a:lumMod val="50000"/>
                    <a:lumOff val="50000"/>
                  </a:schemeClr>
                </a:solidFill>
              </a:rPr>
              <a:t>th</a:t>
            </a:r>
            <a:r>
              <a:rPr lang="en-US" sz="1000" dirty="0">
                <a:solidFill>
                  <a:schemeClr val="tx1">
                    <a:lumMod val="50000"/>
                    <a:lumOff val="50000"/>
                  </a:schemeClr>
                </a:solidFill>
              </a:rPr>
              <a:t> Water Resiliency Priorities </a:t>
            </a:r>
          </a:p>
        </p:txBody>
      </p:sp>
    </p:spTree>
    <p:extLst>
      <p:ext uri="{BB962C8B-B14F-4D97-AF65-F5344CB8AC3E}">
        <p14:creationId xmlns:p14="http://schemas.microsoft.com/office/powerpoint/2010/main" val="2537327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26B61-63B3-5B97-DF25-3EC1B15F2A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883358-327C-B55F-3062-400020EE8B39}"/>
              </a:ext>
            </a:extLst>
          </p:cNvPr>
          <p:cNvSpPr>
            <a:spLocks noGrp="1"/>
          </p:cNvSpPr>
          <p:nvPr>
            <p:ph type="title"/>
          </p:nvPr>
        </p:nvSpPr>
        <p:spPr/>
        <p:txBody>
          <a:bodyPr/>
          <a:lstStyle/>
          <a:p>
            <a:r>
              <a:rPr lang="en-US" sz="3600" dirty="0"/>
              <a:t>Economic Impact of Water Resiliency</a:t>
            </a:r>
          </a:p>
        </p:txBody>
      </p:sp>
      <p:sp>
        <p:nvSpPr>
          <p:cNvPr id="3" name="Rectangle 2">
            <a:extLst>
              <a:ext uri="{FF2B5EF4-FFF2-40B4-BE49-F238E27FC236}">
                <a16:creationId xmlns:a16="http://schemas.microsoft.com/office/drawing/2014/main" id="{3713701A-F8AA-22C1-33B5-41976CC33472}"/>
              </a:ext>
            </a:extLst>
          </p:cNvPr>
          <p:cNvSpPr/>
          <p:nvPr/>
        </p:nvSpPr>
        <p:spPr>
          <a:xfrm>
            <a:off x="7471564" y="2587750"/>
            <a:ext cx="2834115" cy="4572000"/>
          </a:xfrm>
          <a:prstGeom prst="rect">
            <a:avLst/>
          </a:prstGeom>
          <a:solidFill>
            <a:schemeClr val="accent5">
              <a:lumMod val="20000"/>
              <a:lumOff val="80000"/>
            </a:schemeClr>
          </a:solid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FAST FACTS</a:t>
            </a:r>
          </a:p>
          <a:p>
            <a:pPr algn="ctr"/>
            <a:endParaRPr lang="en-US" sz="900" b="1" dirty="0">
              <a:solidFill>
                <a:srgbClr val="004880"/>
              </a:solidFill>
            </a:endParaRPr>
          </a:p>
          <a:p>
            <a:pPr marL="548640"/>
            <a:r>
              <a:rPr lang="en-US" sz="1600" b="1" dirty="0">
                <a:solidFill>
                  <a:srgbClr val="004880"/>
                </a:solidFill>
              </a:rPr>
              <a:t>2.1 trillion</a:t>
            </a:r>
            <a:endParaRPr lang="en-US" sz="900" b="1" dirty="0">
              <a:solidFill>
                <a:srgbClr val="004880"/>
              </a:solidFill>
            </a:endParaRPr>
          </a:p>
          <a:p>
            <a:pPr marL="548640"/>
            <a:r>
              <a:rPr lang="en-US" sz="1000" dirty="0">
                <a:solidFill>
                  <a:srgbClr val="004880"/>
                </a:solidFill>
              </a:rPr>
              <a:t>Gallons of drinking water lost as a result of aging infrastructure in U.S.</a:t>
            </a:r>
          </a:p>
          <a:p>
            <a:pPr marL="548640"/>
            <a:endParaRPr lang="en-US" sz="900" dirty="0">
              <a:solidFill>
                <a:srgbClr val="004880"/>
              </a:solidFill>
            </a:endParaRPr>
          </a:p>
          <a:p>
            <a:pPr marL="548640"/>
            <a:r>
              <a:rPr lang="en-US" sz="1600" b="1" dirty="0">
                <a:solidFill>
                  <a:srgbClr val="004880"/>
                </a:solidFill>
              </a:rPr>
              <a:t>$452 billion</a:t>
            </a:r>
          </a:p>
          <a:p>
            <a:pPr marL="548640"/>
            <a:r>
              <a:rPr lang="en-US" sz="1000" dirty="0">
                <a:solidFill>
                  <a:srgbClr val="004880"/>
                </a:solidFill>
              </a:rPr>
              <a:t>Estimated cost of replacing the nation’s aging water infrastructure</a:t>
            </a:r>
          </a:p>
          <a:p>
            <a:pPr marL="548640"/>
            <a:endParaRPr lang="en-US" sz="900" dirty="0">
              <a:solidFill>
                <a:srgbClr val="004880"/>
              </a:solidFill>
            </a:endParaRPr>
          </a:p>
          <a:p>
            <a:pPr marL="548640"/>
            <a:r>
              <a:rPr lang="en-US" sz="1600" b="1" dirty="0">
                <a:solidFill>
                  <a:srgbClr val="004880"/>
                </a:solidFill>
              </a:rPr>
              <a:t>$7.6 billion</a:t>
            </a:r>
          </a:p>
          <a:p>
            <a:pPr marL="548640"/>
            <a:r>
              <a:rPr lang="en-US" sz="1000" dirty="0">
                <a:solidFill>
                  <a:srgbClr val="004880"/>
                </a:solidFill>
              </a:rPr>
              <a:t>Cost of lost water in 2019 due to leaks from poor infrastructure in U.S.</a:t>
            </a:r>
          </a:p>
          <a:p>
            <a:pPr marL="548640"/>
            <a:endParaRPr lang="en-US" sz="1000" dirty="0">
              <a:solidFill>
                <a:srgbClr val="004880"/>
              </a:solidFill>
            </a:endParaRPr>
          </a:p>
          <a:p>
            <a:pPr marL="548640"/>
            <a:r>
              <a:rPr lang="en-US" sz="1600" b="1" dirty="0">
                <a:solidFill>
                  <a:srgbClr val="004880"/>
                </a:solidFill>
              </a:rPr>
              <a:t>675,000</a:t>
            </a:r>
          </a:p>
          <a:p>
            <a:pPr marL="548640"/>
            <a:r>
              <a:rPr lang="en-US" sz="1000" dirty="0">
                <a:solidFill>
                  <a:srgbClr val="004880"/>
                </a:solidFill>
              </a:rPr>
              <a:t>Jobs lost annually by 2043 as a result of lower production volumes</a:t>
            </a:r>
          </a:p>
          <a:p>
            <a:pPr marL="548640"/>
            <a:endParaRPr lang="en-US" sz="1000" dirty="0">
              <a:solidFill>
                <a:srgbClr val="004880"/>
              </a:solidFill>
            </a:endParaRPr>
          </a:p>
          <a:p>
            <a:pPr marL="548640"/>
            <a:r>
              <a:rPr lang="en-US" sz="1600" b="1" dirty="0">
                <a:solidFill>
                  <a:srgbClr val="004880"/>
                </a:solidFill>
              </a:rPr>
              <a:t>89,000</a:t>
            </a:r>
            <a:endParaRPr lang="en-US" sz="1000" b="1" dirty="0">
              <a:solidFill>
                <a:srgbClr val="004880"/>
              </a:solidFill>
            </a:endParaRPr>
          </a:p>
          <a:p>
            <a:pPr marL="548640"/>
            <a:r>
              <a:rPr lang="en-US" sz="1000" dirty="0">
                <a:solidFill>
                  <a:srgbClr val="004880"/>
                </a:solidFill>
              </a:rPr>
              <a:t>Expected U.S. manufacturing job losses by 2039 as a result of unreliable water services</a:t>
            </a:r>
          </a:p>
          <a:p>
            <a:pPr marL="548640"/>
            <a:endParaRPr lang="en-US" sz="1600" b="1" dirty="0">
              <a:solidFill>
                <a:srgbClr val="004880"/>
              </a:solidFill>
            </a:endParaRPr>
          </a:p>
        </p:txBody>
      </p:sp>
      <p:sp>
        <p:nvSpPr>
          <p:cNvPr id="4" name="Rectangle 3">
            <a:extLst>
              <a:ext uri="{FF2B5EF4-FFF2-40B4-BE49-F238E27FC236}">
                <a16:creationId xmlns:a16="http://schemas.microsoft.com/office/drawing/2014/main" id="{EDF6CADC-AEFC-545B-5512-D0BD2744AD9B}"/>
              </a:ext>
            </a:extLst>
          </p:cNvPr>
          <p:cNvSpPr/>
          <p:nvPr/>
        </p:nvSpPr>
        <p:spPr>
          <a:xfrm>
            <a:off x="1821479" y="2587751"/>
            <a:ext cx="5497381" cy="4572000"/>
          </a:xfrm>
          <a:prstGeom prst="rect">
            <a:avLst/>
          </a:prstGeom>
          <a:solidFill>
            <a:schemeClr val="bg1">
              <a:lumMod val="95000"/>
            </a:schemeClr>
          </a:solid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OVERVIEW</a:t>
            </a:r>
          </a:p>
          <a:p>
            <a:pPr algn="ctr"/>
            <a:endParaRPr lang="en-US" sz="1400" b="1" dirty="0">
              <a:solidFill>
                <a:srgbClr val="004880"/>
              </a:solidFill>
            </a:endParaRPr>
          </a:p>
          <a:p>
            <a:pPr marL="285750" indent="-285750">
              <a:spcAft>
                <a:spcPts val="300"/>
              </a:spcAft>
              <a:buFont typeface="Wingdings" panose="05000000000000000000" pitchFamily="2" charset="2"/>
              <a:buChar char="§"/>
            </a:pPr>
            <a:r>
              <a:rPr lang="en-US" sz="1100" dirty="0">
                <a:solidFill>
                  <a:schemeClr val="tx1"/>
                </a:solidFill>
              </a:rPr>
              <a:t>Globally, more than 2 billion people live in highly water-stressed countries, and about 4 billion people experience severe water scarcity for at least one month of the year</a:t>
            </a:r>
          </a:p>
          <a:p>
            <a:pPr marL="285750" indent="-285750">
              <a:spcAft>
                <a:spcPts val="300"/>
              </a:spcAft>
              <a:buFont typeface="Wingdings" panose="05000000000000000000" pitchFamily="2" charset="2"/>
              <a:buChar char="§"/>
            </a:pPr>
            <a:r>
              <a:rPr lang="en-US" sz="1100" dirty="0">
                <a:solidFill>
                  <a:schemeClr val="tx1"/>
                </a:solidFill>
              </a:rPr>
              <a:t>An estimated 80% of the world’s wastewater is released untreated into the environment, polluting water resources faster than nature can recycle and purify them</a:t>
            </a:r>
          </a:p>
          <a:p>
            <a:pPr marL="285750" indent="-285750">
              <a:spcAft>
                <a:spcPts val="300"/>
              </a:spcAft>
              <a:buFont typeface="Wingdings" panose="05000000000000000000" pitchFamily="2" charset="2"/>
              <a:buChar char="§"/>
            </a:pPr>
            <a:r>
              <a:rPr lang="en-US" sz="1100" dirty="0">
                <a:solidFill>
                  <a:schemeClr val="tx1"/>
                </a:solidFill>
              </a:rPr>
              <a:t>Since 1990, water-related catastrophes have accounted for almost 90 percent of the top thousand most devastating natural disasters</a:t>
            </a:r>
          </a:p>
          <a:p>
            <a:pPr marL="285750" indent="-285750">
              <a:spcAft>
                <a:spcPts val="300"/>
              </a:spcAft>
              <a:buFont typeface="Wingdings" panose="05000000000000000000" pitchFamily="2" charset="2"/>
              <a:buChar char="§"/>
            </a:pPr>
            <a:r>
              <a:rPr lang="en-US" sz="1100" dirty="0">
                <a:solidFill>
                  <a:schemeClr val="tx1"/>
                </a:solidFill>
              </a:rPr>
              <a:t>According to the U.S. Water Alliance, the U.S. needs to invest a total of $109 billion per year in water infrastructure over the next 20 years to close the water infrastructure gap</a:t>
            </a:r>
          </a:p>
          <a:p>
            <a:pPr marL="285750" indent="-285750">
              <a:spcAft>
                <a:spcPts val="300"/>
              </a:spcAft>
              <a:buFont typeface="Wingdings" panose="05000000000000000000" pitchFamily="2" charset="2"/>
              <a:buChar char="§"/>
            </a:pPr>
            <a:r>
              <a:rPr lang="en-US" sz="1100" dirty="0">
                <a:solidFill>
                  <a:schemeClr val="tx1"/>
                </a:solidFill>
              </a:rPr>
              <a:t>Total capital spending on water infrastructure (including O&amp;M) at the local, state, and federal levels is projected at $179 billion in 2024 while investment needs are estimated at $270 billion, creating a $91 billion-dollar gap for 2024 alone</a:t>
            </a:r>
          </a:p>
          <a:p>
            <a:pPr marL="742950" lvl="1" indent="-285750">
              <a:spcAft>
                <a:spcPts val="300"/>
              </a:spcAft>
              <a:buFont typeface="Wingdings" panose="05000000000000000000" pitchFamily="2" charset="2"/>
              <a:buChar char="§"/>
            </a:pPr>
            <a:r>
              <a:rPr lang="en-US" sz="1100" dirty="0">
                <a:solidFill>
                  <a:schemeClr val="tx1"/>
                </a:solidFill>
              </a:rPr>
              <a:t>If trends continue, the capital investment needed for water infrastructure repairs and improvements over the next 20 years will total $6.59 trillion</a:t>
            </a:r>
          </a:p>
          <a:p>
            <a:pPr marL="742950" lvl="1" indent="-285750">
              <a:spcAft>
                <a:spcPts val="300"/>
              </a:spcAft>
              <a:buFont typeface="Wingdings" panose="05000000000000000000" pitchFamily="2" charset="2"/>
              <a:buChar char="§"/>
            </a:pPr>
            <a:r>
              <a:rPr lang="en-US" sz="1100" dirty="0">
                <a:solidFill>
                  <a:schemeClr val="tx1"/>
                </a:solidFill>
              </a:rPr>
              <a:t>Underinvestment would lead to a cumulative $1.75 trillion decline in GDP by 2043</a:t>
            </a:r>
          </a:p>
          <a:p>
            <a:pPr marL="742950" lvl="1" indent="-285750">
              <a:spcAft>
                <a:spcPts val="300"/>
              </a:spcAft>
              <a:buFont typeface="Wingdings" panose="05000000000000000000" pitchFamily="2" charset="2"/>
              <a:buChar char="§"/>
            </a:pPr>
            <a:r>
              <a:rPr lang="en-US" sz="1100" dirty="0">
                <a:solidFill>
                  <a:schemeClr val="tx1"/>
                </a:solidFill>
              </a:rPr>
              <a:t>By continuing to invest at IIJA spending levels, the investment gap could be reduced by $125 billion in the next two decades</a:t>
            </a:r>
          </a:p>
          <a:p>
            <a:pPr marL="285750" indent="-285750">
              <a:spcAft>
                <a:spcPts val="300"/>
              </a:spcAft>
              <a:buFont typeface="Wingdings" panose="05000000000000000000" pitchFamily="2" charset="2"/>
              <a:buChar char="§"/>
            </a:pPr>
            <a:r>
              <a:rPr lang="en-US" sz="1100" dirty="0">
                <a:solidFill>
                  <a:schemeClr val="tx1"/>
                </a:solidFill>
              </a:rPr>
              <a:t>Sustaining IIJA funding levels for the next two decades will yield substantial benefits including reduced economic losses, reduced healthcare costs, improved resilience for water-reliant industries, more savings for households, and long-term economic growth</a:t>
            </a:r>
          </a:p>
          <a:p>
            <a:pPr marL="285750" indent="-285750">
              <a:spcAft>
                <a:spcPts val="300"/>
              </a:spcAft>
              <a:buFont typeface="Wingdings" panose="05000000000000000000" pitchFamily="2" charset="2"/>
              <a:buChar char="§"/>
            </a:pPr>
            <a:endParaRPr lang="en-US" sz="1100" dirty="0">
              <a:solidFill>
                <a:schemeClr val="tx1"/>
              </a:solidFill>
            </a:endParaRPr>
          </a:p>
        </p:txBody>
      </p:sp>
      <p:pic>
        <p:nvPicPr>
          <p:cNvPr id="5" name="Graphic 4" descr="Bar graph with downward trend with solid fill">
            <a:extLst>
              <a:ext uri="{FF2B5EF4-FFF2-40B4-BE49-F238E27FC236}">
                <a16:creationId xmlns:a16="http://schemas.microsoft.com/office/drawing/2014/main" id="{4384EF5B-E124-B4A1-9722-EAD24554AC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25979" y="5895308"/>
            <a:ext cx="457200" cy="457200"/>
          </a:xfrm>
          <a:prstGeom prst="rect">
            <a:avLst/>
          </a:prstGeom>
        </p:spPr>
      </p:pic>
      <p:pic>
        <p:nvPicPr>
          <p:cNvPr id="6" name="Graphic 5" descr="Briefcase with solid fill">
            <a:extLst>
              <a:ext uri="{FF2B5EF4-FFF2-40B4-BE49-F238E27FC236}">
                <a16:creationId xmlns:a16="http://schemas.microsoft.com/office/drawing/2014/main" id="{00CDA622-3F0A-D8C5-FECE-E83B86F742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25979" y="5181314"/>
            <a:ext cx="457200" cy="457200"/>
          </a:xfrm>
          <a:prstGeom prst="rect">
            <a:avLst/>
          </a:prstGeom>
        </p:spPr>
      </p:pic>
      <p:pic>
        <p:nvPicPr>
          <p:cNvPr id="7" name="Graphic 6" descr="Money with solid fill">
            <a:extLst>
              <a:ext uri="{FF2B5EF4-FFF2-40B4-BE49-F238E27FC236}">
                <a16:creationId xmlns:a16="http://schemas.microsoft.com/office/drawing/2014/main" id="{2F69E3FD-7FA7-A613-B959-303AC06B096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25979" y="3725223"/>
            <a:ext cx="457200" cy="457200"/>
          </a:xfrm>
          <a:prstGeom prst="rect">
            <a:avLst/>
          </a:prstGeom>
        </p:spPr>
      </p:pic>
      <p:pic>
        <p:nvPicPr>
          <p:cNvPr id="8" name="Graphic 7" descr="Water Bottle with solid fill">
            <a:extLst>
              <a:ext uri="{FF2B5EF4-FFF2-40B4-BE49-F238E27FC236}">
                <a16:creationId xmlns:a16="http://schemas.microsoft.com/office/drawing/2014/main" id="{1C43B0D0-FF4D-85D2-48EF-BE61161503A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25979" y="3066497"/>
            <a:ext cx="457200" cy="457200"/>
          </a:xfrm>
          <a:prstGeom prst="rect">
            <a:avLst/>
          </a:prstGeom>
        </p:spPr>
      </p:pic>
      <p:pic>
        <p:nvPicPr>
          <p:cNvPr id="9" name="Graphic 8" descr="Dollar with solid fill">
            <a:extLst>
              <a:ext uri="{FF2B5EF4-FFF2-40B4-BE49-F238E27FC236}">
                <a16:creationId xmlns:a16="http://schemas.microsoft.com/office/drawing/2014/main" id="{EAAEB246-DBBE-AB33-FE9B-B4CD2471F54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525979" y="4491164"/>
            <a:ext cx="457200" cy="457200"/>
          </a:xfrm>
          <a:prstGeom prst="rect">
            <a:avLst/>
          </a:prstGeom>
        </p:spPr>
      </p:pic>
      <p:sp>
        <p:nvSpPr>
          <p:cNvPr id="10" name="Text Placeholder 18">
            <a:extLst>
              <a:ext uri="{FF2B5EF4-FFF2-40B4-BE49-F238E27FC236}">
                <a16:creationId xmlns:a16="http://schemas.microsoft.com/office/drawing/2014/main" id="{B6D1EDDB-A085-4F30-8B31-DFDCD291E870}"/>
              </a:ext>
            </a:extLst>
          </p:cNvPr>
          <p:cNvSpPr txBox="1">
            <a:spLocks/>
          </p:cNvSpPr>
          <p:nvPr/>
        </p:nvSpPr>
        <p:spPr bwMode="auto">
          <a:xfrm>
            <a:off x="1516070" y="7551387"/>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13"/>
              </a:rPr>
              <a:t>U.S. Water Alliance</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13"/>
              </a:rPr>
              <a:t>American Society of Civil Engineers</a:t>
            </a:r>
            <a:endParaRPr lang="en-US" sz="700" dirty="0">
              <a:solidFill>
                <a:schemeClr val="tx1">
                  <a:lumMod val="50000"/>
                  <a:lumOff val="50000"/>
                </a:schemeClr>
              </a:solidFill>
              <a:latin typeface="+mj-lt"/>
              <a:cs typeface="Georgia"/>
            </a:endParaRPr>
          </a:p>
        </p:txBody>
      </p:sp>
      <p:sp>
        <p:nvSpPr>
          <p:cNvPr id="11" name="TextBox 10">
            <a:extLst>
              <a:ext uri="{FF2B5EF4-FFF2-40B4-BE49-F238E27FC236}">
                <a16:creationId xmlns:a16="http://schemas.microsoft.com/office/drawing/2014/main" id="{B63F967D-0560-B2F2-616A-A79FAF004C59}"/>
              </a:ext>
            </a:extLst>
          </p:cNvPr>
          <p:cNvSpPr txBox="1"/>
          <p:nvPr/>
        </p:nvSpPr>
        <p:spPr>
          <a:xfrm>
            <a:off x="1516070" y="7778029"/>
            <a:ext cx="7787955" cy="246221"/>
          </a:xfrm>
          <a:prstGeom prst="rect">
            <a:avLst/>
          </a:prstGeom>
          <a:noFill/>
        </p:spPr>
        <p:txBody>
          <a:bodyPr wrap="square" rtlCol="0">
            <a:spAutoFit/>
          </a:bodyPr>
          <a:lstStyle/>
          <a:p>
            <a:r>
              <a:rPr lang="en-US" sz="1000" dirty="0">
                <a:solidFill>
                  <a:schemeClr val="tx1">
                    <a:lumMod val="50000"/>
                    <a:lumOff val="50000"/>
                  </a:schemeClr>
                </a:solidFill>
              </a:rPr>
              <a:t>Research and data comes from the U.S. Water Alliance report, last updated in 2020, and the American Society of Civil Engineers 2024 report </a:t>
            </a:r>
          </a:p>
        </p:txBody>
      </p:sp>
    </p:spTree>
    <p:extLst>
      <p:ext uri="{BB962C8B-B14F-4D97-AF65-F5344CB8AC3E}">
        <p14:creationId xmlns:p14="http://schemas.microsoft.com/office/powerpoint/2010/main" val="225794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E791F-97F5-EAFC-64DE-4E25DE324D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DD1C3E-8B37-7A22-3A34-BCA2983BEE49}"/>
              </a:ext>
            </a:extLst>
          </p:cNvPr>
          <p:cNvSpPr>
            <a:spLocks noGrp="1"/>
          </p:cNvSpPr>
          <p:nvPr>
            <p:ph type="title"/>
          </p:nvPr>
        </p:nvSpPr>
        <p:spPr/>
        <p:txBody>
          <a:bodyPr/>
          <a:lstStyle/>
          <a:p>
            <a:r>
              <a:rPr lang="en-US" sz="3600" dirty="0"/>
              <a:t>Economic Benefits of Water Infrastructure Investment</a:t>
            </a:r>
          </a:p>
        </p:txBody>
      </p:sp>
      <p:sp>
        <p:nvSpPr>
          <p:cNvPr id="3" name="TextBox 2">
            <a:extLst>
              <a:ext uri="{FF2B5EF4-FFF2-40B4-BE49-F238E27FC236}">
                <a16:creationId xmlns:a16="http://schemas.microsoft.com/office/drawing/2014/main" id="{FAE369F9-50E1-9ECA-82B7-5ABE3246FC18}"/>
              </a:ext>
            </a:extLst>
          </p:cNvPr>
          <p:cNvSpPr txBox="1"/>
          <p:nvPr/>
        </p:nvSpPr>
        <p:spPr>
          <a:xfrm>
            <a:off x="2020961" y="2448073"/>
            <a:ext cx="7817224" cy="2092881"/>
          </a:xfrm>
          <a:prstGeom prst="rect">
            <a:avLst/>
          </a:prstGeom>
          <a:noFill/>
        </p:spPr>
        <p:txBody>
          <a:bodyPr wrap="square" rtlCol="0">
            <a:spAutoFit/>
          </a:bodyPr>
          <a:lstStyle/>
          <a:p>
            <a:pPr marL="285750" indent="-285750">
              <a:spcAft>
                <a:spcPts val="300"/>
              </a:spcAft>
              <a:buFont typeface="Wingdings" panose="05000000000000000000" pitchFamily="2" charset="2"/>
              <a:buChar char="§"/>
            </a:pPr>
            <a:r>
              <a:rPr lang="en-US" sz="1200" b="0" i="0" u="none" strike="noStrike" dirty="0">
                <a:solidFill>
                  <a:srgbClr val="000000"/>
                </a:solidFill>
                <a:effectLst/>
              </a:rPr>
              <a:t>Should the United States increase its investment in water infrastructure by $2.2</a:t>
            </a:r>
            <a:r>
              <a:rPr lang="en-US" sz="1200" dirty="0">
                <a:solidFill>
                  <a:srgbClr val="000000"/>
                </a:solidFill>
              </a:rPr>
              <a:t> </a:t>
            </a:r>
            <a:r>
              <a:rPr lang="en-US" sz="1200" b="0" i="0" u="none" strike="noStrike" dirty="0">
                <a:solidFill>
                  <a:srgbClr val="000000"/>
                </a:solidFill>
                <a:effectLst/>
              </a:rPr>
              <a:t>trillion over the next 20 years, or roughly $</a:t>
            </a:r>
            <a:r>
              <a:rPr lang="en-US" sz="1200" dirty="0">
                <a:solidFill>
                  <a:srgbClr val="000000"/>
                </a:solidFill>
              </a:rPr>
              <a:t>109</a:t>
            </a:r>
            <a:r>
              <a:rPr lang="en-US" sz="1200" b="0" i="0" u="none" strike="noStrike" dirty="0">
                <a:solidFill>
                  <a:srgbClr val="000000"/>
                </a:solidFill>
                <a:effectLst/>
              </a:rPr>
              <a:t> billion per year,</a:t>
            </a:r>
            <a:r>
              <a:rPr lang="en-US" sz="1200" dirty="0"/>
              <a:t> </a:t>
            </a:r>
          </a:p>
          <a:p>
            <a:pPr marL="742950" lvl="1" indent="-285750">
              <a:spcAft>
                <a:spcPts val="300"/>
              </a:spcAft>
              <a:buFont typeface="Wingdings" panose="05000000000000000000" pitchFamily="2" charset="2"/>
              <a:buChar char="§"/>
            </a:pPr>
            <a:r>
              <a:rPr lang="en-US" sz="1200" b="0" i="0" u="none" strike="noStrike" dirty="0">
                <a:solidFill>
                  <a:srgbClr val="000000"/>
                </a:solidFill>
                <a:effectLst/>
              </a:rPr>
              <a:t>business sales would increase by $5.6 trillion, growing the U.S. GDP by $4.5 trillion; </a:t>
            </a:r>
          </a:p>
          <a:p>
            <a:pPr marL="742950" lvl="1" indent="-285750">
              <a:spcAft>
                <a:spcPts val="300"/>
              </a:spcAft>
              <a:buFont typeface="Wingdings" panose="05000000000000000000" pitchFamily="2" charset="2"/>
              <a:buChar char="§"/>
            </a:pPr>
            <a:r>
              <a:rPr lang="en-US" sz="1200" dirty="0"/>
              <a:t>upwards of 800,000 jobs could be created, with wages increasing disposable income by over $2,000 per household; and </a:t>
            </a:r>
          </a:p>
          <a:p>
            <a:pPr marL="742950" lvl="1" indent="-285750">
              <a:spcAft>
                <a:spcPts val="300"/>
              </a:spcAft>
              <a:buFont typeface="Wingdings" panose="05000000000000000000" pitchFamily="2" charset="2"/>
              <a:buChar char="§"/>
            </a:pPr>
            <a:r>
              <a:rPr lang="en-US" sz="1200" dirty="0"/>
              <a:t>the trade balance would be improved as U.S. exports would become more competitive, gaining $225 billion in export value</a:t>
            </a:r>
          </a:p>
          <a:p>
            <a:pPr marL="285750" indent="-285750">
              <a:spcAft>
                <a:spcPts val="300"/>
              </a:spcAft>
              <a:buFont typeface="Wingdings" panose="05000000000000000000" pitchFamily="2" charset="2"/>
              <a:buChar char="§"/>
            </a:pPr>
            <a:r>
              <a:rPr lang="en-US" sz="1200" dirty="0"/>
              <a:t>Increased reliability in water services would help U.S. households save up to $6,745 each over the next two decades, decrease service disruptions to water-reliant businesses, resulting in cost savings of 46%, and save $362 billion cumulative disposable income losses</a:t>
            </a:r>
          </a:p>
        </p:txBody>
      </p:sp>
      <p:graphicFrame>
        <p:nvGraphicFramePr>
          <p:cNvPr id="4" name="Chart 3">
            <a:extLst>
              <a:ext uri="{FF2B5EF4-FFF2-40B4-BE49-F238E27FC236}">
                <a16:creationId xmlns:a16="http://schemas.microsoft.com/office/drawing/2014/main" id="{1D9DE588-4CE9-97BB-648C-490513F127A7}"/>
              </a:ext>
            </a:extLst>
          </p:cNvPr>
          <p:cNvGraphicFramePr/>
          <p:nvPr>
            <p:extLst>
              <p:ext uri="{D42A27DB-BD31-4B8C-83A1-F6EECF244321}">
                <p14:modId xmlns:p14="http://schemas.microsoft.com/office/powerpoint/2010/main" val="1047069694"/>
              </p:ext>
            </p:extLst>
          </p:nvPr>
        </p:nvGraphicFramePr>
        <p:xfrm>
          <a:off x="2240098" y="4725621"/>
          <a:ext cx="3611280" cy="25583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81C3A980-2362-14B8-E081-2EA4B566C1A8}"/>
              </a:ext>
            </a:extLst>
          </p:cNvPr>
          <p:cNvGraphicFramePr/>
          <p:nvPr>
            <p:extLst>
              <p:ext uri="{D42A27DB-BD31-4B8C-83A1-F6EECF244321}">
                <p14:modId xmlns:p14="http://schemas.microsoft.com/office/powerpoint/2010/main" val="60207900"/>
              </p:ext>
            </p:extLst>
          </p:nvPr>
        </p:nvGraphicFramePr>
        <p:xfrm>
          <a:off x="5944515" y="4725620"/>
          <a:ext cx="3683000" cy="2558369"/>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BDF020CD-F702-824B-400F-8FE493493F87}"/>
              </a:ext>
            </a:extLst>
          </p:cNvPr>
          <p:cNvSpPr txBox="1"/>
          <p:nvPr/>
        </p:nvSpPr>
        <p:spPr>
          <a:xfrm>
            <a:off x="5775238" y="3544523"/>
            <a:ext cx="338554" cy="3715266"/>
          </a:xfrm>
          <a:prstGeom prst="rect">
            <a:avLst/>
          </a:prstGeom>
          <a:noFill/>
        </p:spPr>
        <p:txBody>
          <a:bodyPr vert="vert270" wrap="square">
            <a:spAutoFit/>
          </a:bodyPr>
          <a:lstStyle/>
          <a:p>
            <a:r>
              <a:rPr lang="en-US" sz="1000" dirty="0"/>
              <a:t>Economic Impact ($ billion)</a:t>
            </a:r>
          </a:p>
        </p:txBody>
      </p:sp>
      <p:sp>
        <p:nvSpPr>
          <p:cNvPr id="7" name="TextBox 6">
            <a:extLst>
              <a:ext uri="{FF2B5EF4-FFF2-40B4-BE49-F238E27FC236}">
                <a16:creationId xmlns:a16="http://schemas.microsoft.com/office/drawing/2014/main" id="{5C3F603A-769A-7AC9-3799-65565837B5D8}"/>
              </a:ext>
            </a:extLst>
          </p:cNvPr>
          <p:cNvSpPr txBox="1"/>
          <p:nvPr/>
        </p:nvSpPr>
        <p:spPr>
          <a:xfrm>
            <a:off x="2070821" y="3544523"/>
            <a:ext cx="338554" cy="3715266"/>
          </a:xfrm>
          <a:prstGeom prst="rect">
            <a:avLst/>
          </a:prstGeom>
          <a:noFill/>
        </p:spPr>
        <p:txBody>
          <a:bodyPr vert="vert270" wrap="square">
            <a:spAutoFit/>
          </a:bodyPr>
          <a:lstStyle/>
          <a:p>
            <a:r>
              <a:rPr lang="en-US" sz="1000" dirty="0"/>
              <a:t>Thousands of Jobs</a:t>
            </a:r>
          </a:p>
        </p:txBody>
      </p:sp>
      <p:sp>
        <p:nvSpPr>
          <p:cNvPr id="8" name="TextBox 7">
            <a:extLst>
              <a:ext uri="{FF2B5EF4-FFF2-40B4-BE49-F238E27FC236}">
                <a16:creationId xmlns:a16="http://schemas.microsoft.com/office/drawing/2014/main" id="{371867BA-E553-63D3-61B1-86DF97284238}"/>
              </a:ext>
            </a:extLst>
          </p:cNvPr>
          <p:cNvSpPr txBox="1"/>
          <p:nvPr/>
        </p:nvSpPr>
        <p:spPr>
          <a:xfrm>
            <a:off x="3946436" y="7283988"/>
            <a:ext cx="6608424" cy="338554"/>
          </a:xfrm>
          <a:prstGeom prst="rect">
            <a:avLst/>
          </a:prstGeom>
          <a:noFill/>
        </p:spPr>
        <p:txBody>
          <a:bodyPr vert="horz" wrap="square">
            <a:spAutoFit/>
          </a:bodyPr>
          <a:lstStyle/>
          <a:p>
            <a:r>
              <a:rPr lang="en-US" sz="1600" dirty="0">
                <a:solidFill>
                  <a:schemeClr val="tx2">
                    <a:lumMod val="60000"/>
                    <a:lumOff val="40000"/>
                  </a:schemeClr>
                </a:solidFill>
              </a:rPr>
              <a:t>■</a:t>
            </a:r>
            <a:r>
              <a:rPr lang="en-US" sz="1600" dirty="0">
                <a:solidFill>
                  <a:srgbClr val="8B724A"/>
                </a:solidFill>
              </a:rPr>
              <a:t> </a:t>
            </a:r>
            <a:r>
              <a:rPr lang="en-US" sz="1000" dirty="0"/>
              <a:t>Failure to Act Scenario 2043</a:t>
            </a:r>
            <a:r>
              <a:rPr lang="en-US" sz="1000" dirty="0">
                <a:solidFill>
                  <a:srgbClr val="8B724A"/>
                </a:solidFill>
              </a:rPr>
              <a:t> </a:t>
            </a:r>
            <a:r>
              <a:rPr lang="en-US" sz="1600" dirty="0">
                <a:solidFill>
                  <a:srgbClr val="004880"/>
                </a:solidFill>
              </a:rPr>
              <a:t>■</a:t>
            </a:r>
            <a:r>
              <a:rPr lang="en-US" sz="1600" dirty="0">
                <a:solidFill>
                  <a:srgbClr val="8B724A"/>
                </a:solidFill>
              </a:rPr>
              <a:t> </a:t>
            </a:r>
            <a:r>
              <a:rPr lang="en-US" sz="1000" dirty="0"/>
              <a:t>Continue to Invest Scenario 2043</a:t>
            </a:r>
          </a:p>
        </p:txBody>
      </p:sp>
      <p:sp>
        <p:nvSpPr>
          <p:cNvPr id="10" name="TextBox 9">
            <a:extLst>
              <a:ext uri="{FF2B5EF4-FFF2-40B4-BE49-F238E27FC236}">
                <a16:creationId xmlns:a16="http://schemas.microsoft.com/office/drawing/2014/main" id="{8F40ED32-F1D7-CB86-7AB1-AB6747A8A9D5}"/>
              </a:ext>
            </a:extLst>
          </p:cNvPr>
          <p:cNvSpPr txBox="1"/>
          <p:nvPr/>
        </p:nvSpPr>
        <p:spPr>
          <a:xfrm>
            <a:off x="1516070" y="7809314"/>
            <a:ext cx="7787955" cy="246221"/>
          </a:xfrm>
          <a:prstGeom prst="rect">
            <a:avLst/>
          </a:prstGeom>
          <a:noFill/>
        </p:spPr>
        <p:txBody>
          <a:bodyPr wrap="square" rtlCol="0">
            <a:spAutoFit/>
          </a:bodyPr>
          <a:lstStyle/>
          <a:p>
            <a:r>
              <a:rPr lang="en-US" sz="1000" dirty="0">
                <a:solidFill>
                  <a:schemeClr val="tx1">
                    <a:lumMod val="50000"/>
                    <a:lumOff val="50000"/>
                  </a:schemeClr>
                </a:solidFill>
              </a:rPr>
              <a:t>Research and data comes from the U.S. Water Alliance report last updated in 2020 and the American Society of Civil Engineers 2024 report </a:t>
            </a:r>
          </a:p>
        </p:txBody>
      </p:sp>
      <p:sp>
        <p:nvSpPr>
          <p:cNvPr id="11" name="Text Placeholder 18">
            <a:extLst>
              <a:ext uri="{FF2B5EF4-FFF2-40B4-BE49-F238E27FC236}">
                <a16:creationId xmlns:a16="http://schemas.microsoft.com/office/drawing/2014/main" id="{DDBA47F9-6F5E-A861-85A8-EBA99F0582B0}"/>
              </a:ext>
            </a:extLst>
          </p:cNvPr>
          <p:cNvSpPr txBox="1">
            <a:spLocks/>
          </p:cNvSpPr>
          <p:nvPr/>
        </p:nvSpPr>
        <p:spPr bwMode="auto">
          <a:xfrm>
            <a:off x="1516070" y="7551387"/>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5"/>
              </a:rPr>
              <a:t>U.S. Water Alliance</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5"/>
              </a:rPr>
              <a:t>American Society of Civil Engineers</a:t>
            </a:r>
            <a:endParaRPr lang="en-US" sz="700" dirty="0">
              <a:solidFill>
                <a:schemeClr val="tx1">
                  <a:lumMod val="50000"/>
                  <a:lumOff val="50000"/>
                </a:schemeClr>
              </a:solidFill>
              <a:latin typeface="+mj-lt"/>
              <a:cs typeface="Georgia"/>
            </a:endParaRPr>
          </a:p>
        </p:txBody>
      </p:sp>
    </p:spTree>
    <p:extLst>
      <p:ext uri="{BB962C8B-B14F-4D97-AF65-F5344CB8AC3E}">
        <p14:creationId xmlns:p14="http://schemas.microsoft.com/office/powerpoint/2010/main" val="2103182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72F7B-BFD3-8556-F093-FBAF02B838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F8173E-7D58-2FC6-4D58-531B2D07C7AB}"/>
              </a:ext>
            </a:extLst>
          </p:cNvPr>
          <p:cNvSpPr>
            <a:spLocks noGrp="1"/>
          </p:cNvSpPr>
          <p:nvPr>
            <p:ph type="title"/>
          </p:nvPr>
        </p:nvSpPr>
        <p:spPr/>
        <p:txBody>
          <a:bodyPr/>
          <a:lstStyle/>
          <a:p>
            <a:r>
              <a:rPr lang="en-US" sz="3600" dirty="0"/>
              <a:t>Workforce Development</a:t>
            </a:r>
          </a:p>
        </p:txBody>
      </p:sp>
      <p:sp>
        <p:nvSpPr>
          <p:cNvPr id="3" name="Rectangle 2">
            <a:extLst>
              <a:ext uri="{FF2B5EF4-FFF2-40B4-BE49-F238E27FC236}">
                <a16:creationId xmlns:a16="http://schemas.microsoft.com/office/drawing/2014/main" id="{691CBFF9-C961-8510-918A-CA550FB84097}"/>
              </a:ext>
            </a:extLst>
          </p:cNvPr>
          <p:cNvSpPr/>
          <p:nvPr/>
        </p:nvSpPr>
        <p:spPr>
          <a:xfrm>
            <a:off x="1881434" y="4550630"/>
            <a:ext cx="8483526" cy="1124147"/>
          </a:xfrm>
          <a:prstGeom prst="rect">
            <a:avLst/>
          </a:prstGeom>
          <a:solidFill>
            <a:schemeClr val="accent5">
              <a:lumMod val="20000"/>
              <a:lumOff val="80000"/>
            </a:schemeClr>
          </a:solid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en-US" sz="1400" dirty="0">
                <a:solidFill>
                  <a:schemeClr val="tx1"/>
                </a:solidFill>
              </a:rPr>
              <a:t>APWA successfully advocated for the inclusion of a definition of ‘public works department’ within IIJA</a:t>
            </a:r>
          </a:p>
          <a:p>
            <a:pPr marL="285750" indent="-285750">
              <a:buFont typeface="Wingdings" panose="05000000000000000000" pitchFamily="2" charset="2"/>
              <a:buChar char="§"/>
            </a:pPr>
            <a:endParaRPr lang="en-US" sz="1400" dirty="0">
              <a:solidFill>
                <a:schemeClr val="tx1"/>
              </a:solidFill>
            </a:endParaRPr>
          </a:p>
          <a:p>
            <a:pPr marL="285750" indent="-285750">
              <a:buFont typeface="Wingdings" panose="05000000000000000000" pitchFamily="2" charset="2"/>
              <a:buChar char="§"/>
            </a:pPr>
            <a:r>
              <a:rPr lang="en-US" sz="1400" dirty="0">
                <a:solidFill>
                  <a:schemeClr val="tx1"/>
                </a:solidFill>
              </a:rPr>
              <a:t>Critical step in recognizing public works and the vitality of a strong workforce to support it </a:t>
            </a:r>
          </a:p>
        </p:txBody>
      </p:sp>
      <p:sp>
        <p:nvSpPr>
          <p:cNvPr id="4" name="Rectangle 3">
            <a:extLst>
              <a:ext uri="{FF2B5EF4-FFF2-40B4-BE49-F238E27FC236}">
                <a16:creationId xmlns:a16="http://schemas.microsoft.com/office/drawing/2014/main" id="{149037E2-D2C5-EB86-E481-B5C23C9ED2DD}"/>
              </a:ext>
            </a:extLst>
          </p:cNvPr>
          <p:cNvSpPr/>
          <p:nvPr/>
        </p:nvSpPr>
        <p:spPr>
          <a:xfrm>
            <a:off x="1881770" y="2597458"/>
            <a:ext cx="8483526" cy="1758959"/>
          </a:xfrm>
          <a:prstGeom prst="rect">
            <a:avLst/>
          </a:prstGeom>
          <a:no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APWA supports federal policies and dedicated, full funding for workforce programs that ensure a pipeline of public works professionals well into the future. Public works faces serious challenges: an aging workforce, the growing gap in technical expertise and trade skills, and a lack of awareness about public works careers.</a:t>
            </a:r>
          </a:p>
          <a:p>
            <a:endParaRPr lang="en-US" sz="1400" dirty="0">
              <a:solidFill>
                <a:schemeClr val="tx1"/>
              </a:solidFill>
            </a:endParaRPr>
          </a:p>
          <a:p>
            <a:r>
              <a:rPr lang="en-US" sz="1400" dirty="0">
                <a:solidFill>
                  <a:schemeClr val="tx1"/>
                </a:solidFill>
              </a:rPr>
              <a:t>As the leader in public works education and credentialing programs, APWA encourages and values continual education and professional growth opportunities for those who build, operate, and maintain our nation’s infrastructure </a:t>
            </a:r>
          </a:p>
        </p:txBody>
      </p:sp>
      <p:sp>
        <p:nvSpPr>
          <p:cNvPr id="5" name="Rectangle 4">
            <a:extLst>
              <a:ext uri="{FF2B5EF4-FFF2-40B4-BE49-F238E27FC236}">
                <a16:creationId xmlns:a16="http://schemas.microsoft.com/office/drawing/2014/main" id="{9F28A181-23C9-2D3F-5D06-041EECF2180B}"/>
              </a:ext>
            </a:extLst>
          </p:cNvPr>
          <p:cNvSpPr/>
          <p:nvPr/>
        </p:nvSpPr>
        <p:spPr>
          <a:xfrm>
            <a:off x="1881434" y="5880024"/>
            <a:ext cx="8483526" cy="1505148"/>
          </a:xfrm>
          <a:prstGeom prst="rect">
            <a:avLst/>
          </a:prstGeom>
          <a:no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45EC4EF-3740-C85A-D8A1-A8B7A49D6529}"/>
              </a:ext>
            </a:extLst>
          </p:cNvPr>
          <p:cNvSpPr txBox="1"/>
          <p:nvPr/>
        </p:nvSpPr>
        <p:spPr>
          <a:xfrm>
            <a:off x="5380794" y="5880024"/>
            <a:ext cx="1398140" cy="400110"/>
          </a:xfrm>
          <a:prstGeom prst="rect">
            <a:avLst/>
          </a:prstGeom>
          <a:noFill/>
        </p:spPr>
        <p:txBody>
          <a:bodyPr wrap="none" rtlCol="0">
            <a:spAutoFit/>
          </a:bodyPr>
          <a:lstStyle/>
          <a:p>
            <a:r>
              <a:rPr lang="en-US" sz="2000" b="1" dirty="0">
                <a:solidFill>
                  <a:srgbClr val="004880"/>
                </a:solidFill>
              </a:rPr>
              <a:t>IIJA Text</a:t>
            </a:r>
          </a:p>
        </p:txBody>
      </p:sp>
      <p:pic>
        <p:nvPicPr>
          <p:cNvPr id="7" name="Picture 6" descr="A picture containing text, font, screenshot&#10;&#10;Description automatically generated">
            <a:extLst>
              <a:ext uri="{FF2B5EF4-FFF2-40B4-BE49-F238E27FC236}">
                <a16:creationId xmlns:a16="http://schemas.microsoft.com/office/drawing/2014/main" id="{EF38A185-46E7-398E-1D0C-CE2040B65E77}"/>
              </a:ext>
            </a:extLst>
          </p:cNvPr>
          <p:cNvPicPr>
            <a:picLocks noChangeAspect="1"/>
          </p:cNvPicPr>
          <p:nvPr/>
        </p:nvPicPr>
        <p:blipFill rotWithShape="1">
          <a:blip r:embed="rId2">
            <a:extLst>
              <a:ext uri="{28A0092B-C50C-407E-A947-70E740481C1C}">
                <a14:useLocalDpi xmlns:a14="http://schemas.microsoft.com/office/drawing/2010/main" val="0"/>
              </a:ext>
            </a:extLst>
          </a:blip>
          <a:srcRect t="2872" b="1"/>
          <a:stretch/>
        </p:blipFill>
        <p:spPr>
          <a:xfrm>
            <a:off x="3043120" y="6252670"/>
            <a:ext cx="6160154" cy="1104445"/>
          </a:xfrm>
          <a:prstGeom prst="rect">
            <a:avLst/>
          </a:prstGeom>
        </p:spPr>
      </p:pic>
      <p:sp>
        <p:nvSpPr>
          <p:cNvPr id="8" name="Text Placeholder 18">
            <a:extLst>
              <a:ext uri="{FF2B5EF4-FFF2-40B4-BE49-F238E27FC236}">
                <a16:creationId xmlns:a16="http://schemas.microsoft.com/office/drawing/2014/main" id="{EA76F0DD-0FFB-9A6D-F1AD-E80BC68C9403}"/>
              </a:ext>
            </a:extLst>
          </p:cNvPr>
          <p:cNvSpPr txBox="1">
            <a:spLocks/>
          </p:cNvSpPr>
          <p:nvPr/>
        </p:nvSpPr>
        <p:spPr bwMode="auto">
          <a:xfrm>
            <a:off x="1429405" y="7627015"/>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3"/>
              </a:rPr>
              <a:t>APWA</a:t>
            </a:r>
            <a:endParaRPr lang="en-US" sz="700" dirty="0">
              <a:solidFill>
                <a:schemeClr val="tx1">
                  <a:lumMod val="50000"/>
                  <a:lumOff val="50000"/>
                </a:schemeClr>
              </a:solidFill>
              <a:latin typeface="+mj-lt"/>
              <a:cs typeface="Georgia"/>
            </a:endParaRPr>
          </a:p>
        </p:txBody>
      </p:sp>
      <p:sp>
        <p:nvSpPr>
          <p:cNvPr id="9" name="TextBox 8">
            <a:extLst>
              <a:ext uri="{FF2B5EF4-FFF2-40B4-BE49-F238E27FC236}">
                <a16:creationId xmlns:a16="http://schemas.microsoft.com/office/drawing/2014/main" id="{DC710CE5-3387-944A-14E6-28EA2EF5C1C0}"/>
              </a:ext>
            </a:extLst>
          </p:cNvPr>
          <p:cNvSpPr txBox="1"/>
          <p:nvPr/>
        </p:nvSpPr>
        <p:spPr>
          <a:xfrm>
            <a:off x="1429405" y="7843292"/>
            <a:ext cx="5625737" cy="246221"/>
          </a:xfrm>
          <a:prstGeom prst="rect">
            <a:avLst/>
          </a:prstGeom>
          <a:noFill/>
        </p:spPr>
        <p:txBody>
          <a:bodyPr wrap="square" rtlCol="0">
            <a:spAutoFit/>
          </a:bodyPr>
          <a:lstStyle/>
          <a:p>
            <a:r>
              <a:rPr lang="en-US" sz="1000" dirty="0">
                <a:solidFill>
                  <a:schemeClr val="tx1">
                    <a:lumMod val="50000"/>
                    <a:lumOff val="50000"/>
                  </a:schemeClr>
                </a:solidFill>
              </a:rPr>
              <a:t>Language comes directly from APWA</a:t>
            </a:r>
          </a:p>
        </p:txBody>
      </p:sp>
    </p:spTree>
    <p:extLst>
      <p:ext uri="{BB962C8B-B14F-4D97-AF65-F5344CB8AC3E}">
        <p14:creationId xmlns:p14="http://schemas.microsoft.com/office/powerpoint/2010/main" val="178012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63760-CAD0-1AEC-517B-A83F00AAAEA4}"/>
              </a:ext>
            </a:extLst>
          </p:cNvPr>
          <p:cNvSpPr>
            <a:spLocks noGrp="1"/>
          </p:cNvSpPr>
          <p:nvPr>
            <p:ph type="title"/>
          </p:nvPr>
        </p:nvSpPr>
        <p:spPr/>
        <p:txBody>
          <a:bodyPr/>
          <a:lstStyle/>
          <a:p>
            <a:r>
              <a:rPr lang="en-US" sz="3600" dirty="0"/>
              <a:t>What is Public Works?</a:t>
            </a:r>
          </a:p>
        </p:txBody>
      </p:sp>
      <p:sp>
        <p:nvSpPr>
          <p:cNvPr id="3" name="TextBox 2">
            <a:extLst>
              <a:ext uri="{FF2B5EF4-FFF2-40B4-BE49-F238E27FC236}">
                <a16:creationId xmlns:a16="http://schemas.microsoft.com/office/drawing/2014/main" id="{EA61CCC5-C9D2-3F8C-6AE2-C7E24A955209}"/>
              </a:ext>
            </a:extLst>
          </p:cNvPr>
          <p:cNvSpPr txBox="1"/>
          <p:nvPr/>
        </p:nvSpPr>
        <p:spPr>
          <a:xfrm>
            <a:off x="1974185" y="3289671"/>
            <a:ext cx="8161056" cy="1077218"/>
          </a:xfrm>
          <a:prstGeom prst="rect">
            <a:avLst/>
          </a:prstGeom>
          <a:noFill/>
          <a:ln>
            <a:noFill/>
          </a:ln>
        </p:spPr>
        <p:txBody>
          <a:bodyPr wrap="square" rtlCol="0">
            <a:spAutoFit/>
          </a:bodyPr>
          <a:lstStyle/>
          <a:p>
            <a:r>
              <a:rPr lang="en-US" sz="1600" b="1" dirty="0">
                <a:solidFill>
                  <a:srgbClr val="004880"/>
                </a:solidFill>
              </a:rPr>
              <a:t>DEFINITION: </a:t>
            </a:r>
            <a:r>
              <a:rPr lang="en-US" sz="1600" dirty="0"/>
              <a:t>Public works is the combination of physical assets, management practices, policies, and personnel necessary for government to provide and sustain structures and services essential to the welfare and acceptable quality of life for its citizens</a:t>
            </a:r>
          </a:p>
        </p:txBody>
      </p:sp>
      <p:sp>
        <p:nvSpPr>
          <p:cNvPr id="4" name="TextBox 3">
            <a:extLst>
              <a:ext uri="{FF2B5EF4-FFF2-40B4-BE49-F238E27FC236}">
                <a16:creationId xmlns:a16="http://schemas.microsoft.com/office/drawing/2014/main" id="{D034D741-6D6D-17EB-32CF-702FE8E424D7}"/>
              </a:ext>
            </a:extLst>
          </p:cNvPr>
          <p:cNvSpPr txBox="1"/>
          <p:nvPr/>
        </p:nvSpPr>
        <p:spPr>
          <a:xfrm>
            <a:off x="1974185" y="4725620"/>
            <a:ext cx="8161055" cy="1815882"/>
          </a:xfrm>
          <a:prstGeom prst="rect">
            <a:avLst/>
          </a:prstGeom>
          <a:solidFill>
            <a:schemeClr val="bg1">
              <a:lumMod val="95000"/>
            </a:schemeClr>
          </a:solidFill>
          <a:ln>
            <a:solidFill>
              <a:srgbClr val="004880"/>
            </a:solidFill>
          </a:ln>
        </p:spPr>
        <p:txBody>
          <a:bodyPr wrap="square" anchor="ctr">
            <a:spAutoFit/>
          </a:bodyPr>
          <a:lstStyle/>
          <a:p>
            <a:pPr lvl="3"/>
            <a:r>
              <a:rPr lang="en-US" sz="1600" i="0" dirty="0">
                <a:effectLst/>
              </a:rPr>
              <a:t>The United States has approximately 19,400 municipalities of varying sizes, and Canada is home to nearly 3,700 more. In each community, whatever its size, there are needs common to all human beings that must be met through the provision of public works services. These needs are met on a daily basis by visionary, values-driven, and hardworking men and women who provide and sustain public works services in the best interests of their communities</a:t>
            </a:r>
          </a:p>
        </p:txBody>
      </p:sp>
      <p:pic>
        <p:nvPicPr>
          <p:cNvPr id="5" name="Graphic 4" descr="Users with solid fill">
            <a:extLst>
              <a:ext uri="{FF2B5EF4-FFF2-40B4-BE49-F238E27FC236}">
                <a16:creationId xmlns:a16="http://schemas.microsoft.com/office/drawing/2014/main" id="{465D7713-1A2B-F11C-0BE0-00350827F3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85573" y="5121417"/>
            <a:ext cx="1005840" cy="1005840"/>
          </a:xfrm>
          <a:prstGeom prst="rect">
            <a:avLst/>
          </a:prstGeom>
        </p:spPr>
      </p:pic>
      <p:sp>
        <p:nvSpPr>
          <p:cNvPr id="6" name="Text Placeholder 18">
            <a:extLst>
              <a:ext uri="{FF2B5EF4-FFF2-40B4-BE49-F238E27FC236}">
                <a16:creationId xmlns:a16="http://schemas.microsoft.com/office/drawing/2014/main" id="{2917DDA1-D647-880C-42AC-2C69EE8100F6}"/>
              </a:ext>
            </a:extLst>
          </p:cNvPr>
          <p:cNvSpPr txBox="1">
            <a:spLocks/>
          </p:cNvSpPr>
          <p:nvPr/>
        </p:nvSpPr>
        <p:spPr bwMode="auto">
          <a:xfrm>
            <a:off x="1516070" y="7741199"/>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5"/>
              </a:rPr>
              <a:t>APWA</a:t>
            </a:r>
            <a:endParaRPr lang="en-US" sz="700" dirty="0">
              <a:solidFill>
                <a:schemeClr val="tx1">
                  <a:lumMod val="50000"/>
                  <a:lumOff val="50000"/>
                </a:schemeClr>
              </a:solidFill>
              <a:latin typeface="+mj-lt"/>
              <a:cs typeface="Georgia"/>
            </a:endParaRPr>
          </a:p>
        </p:txBody>
      </p:sp>
    </p:spTree>
    <p:extLst>
      <p:ext uri="{BB962C8B-B14F-4D97-AF65-F5344CB8AC3E}">
        <p14:creationId xmlns:p14="http://schemas.microsoft.com/office/powerpoint/2010/main" val="293113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FC760-6912-5023-700E-572EE7E7DEED}"/>
              </a:ext>
            </a:extLst>
          </p:cNvPr>
          <p:cNvSpPr>
            <a:spLocks noGrp="1"/>
          </p:cNvSpPr>
          <p:nvPr>
            <p:ph type="title"/>
          </p:nvPr>
        </p:nvSpPr>
        <p:spPr/>
        <p:txBody>
          <a:bodyPr/>
          <a:lstStyle/>
          <a:p>
            <a:r>
              <a:rPr lang="en-US" sz="3600" dirty="0"/>
              <a:t>APWA’s Public Policy Priorities for the 119th Congress:</a:t>
            </a:r>
          </a:p>
        </p:txBody>
      </p:sp>
      <p:sp>
        <p:nvSpPr>
          <p:cNvPr id="6" name="TextBox 5">
            <a:extLst>
              <a:ext uri="{FF2B5EF4-FFF2-40B4-BE49-F238E27FC236}">
                <a16:creationId xmlns:a16="http://schemas.microsoft.com/office/drawing/2014/main" id="{7FC1B08D-40D9-23B4-556A-CB7877C93EA7}"/>
              </a:ext>
            </a:extLst>
          </p:cNvPr>
          <p:cNvSpPr txBox="1"/>
          <p:nvPr/>
        </p:nvSpPr>
        <p:spPr>
          <a:xfrm>
            <a:off x="3272178" y="3045865"/>
            <a:ext cx="4428444" cy="3512215"/>
          </a:xfrm>
          <a:prstGeom prst="rect">
            <a:avLst/>
          </a:prstGeom>
        </p:spPr>
        <p:txBody>
          <a:bodyPr vert="horz" wrap="square" lIns="121920" tIns="60960" rIns="121920" bIns="60960" rtlCol="0" anchor="ctr">
            <a:normAutofit/>
          </a:bodyPr>
          <a:lstStyle/>
          <a:p>
            <a:pPr marL="285750" indent="-285750">
              <a:spcAft>
                <a:spcPts val="1200"/>
              </a:spcAft>
              <a:buFont typeface="Arial" panose="020B0604020202020204" pitchFamily="34" charset="0"/>
              <a:buChar char="•"/>
            </a:pPr>
            <a:r>
              <a:rPr lang="en-US" sz="2600" b="1" dirty="0">
                <a:latin typeface="Helvetica Neue Medium"/>
              </a:rPr>
              <a:t>Emergency Management</a:t>
            </a:r>
          </a:p>
          <a:p>
            <a:pPr marL="285750" indent="-285750">
              <a:spcAft>
                <a:spcPts val="1200"/>
              </a:spcAft>
              <a:buFont typeface="Arial" panose="020B0604020202020204" pitchFamily="34" charset="0"/>
              <a:buChar char="•"/>
            </a:pPr>
            <a:r>
              <a:rPr lang="en-US" sz="2600" b="1" dirty="0">
                <a:latin typeface="Helvetica Neue Medium"/>
              </a:rPr>
              <a:t>Transportation</a:t>
            </a:r>
          </a:p>
          <a:p>
            <a:pPr marL="285750" indent="-285750">
              <a:spcAft>
                <a:spcPts val="1200"/>
              </a:spcAft>
              <a:buFont typeface="Arial" panose="020B0604020202020204" pitchFamily="34" charset="0"/>
              <a:buChar char="•"/>
            </a:pPr>
            <a:r>
              <a:rPr lang="en-US" sz="2600" b="1" dirty="0">
                <a:latin typeface="Helvetica Neue Medium"/>
              </a:rPr>
              <a:t>Water Resiliency</a:t>
            </a:r>
          </a:p>
        </p:txBody>
      </p:sp>
      <p:sp>
        <p:nvSpPr>
          <p:cNvPr id="7" name="Text Placeholder 18">
            <a:extLst>
              <a:ext uri="{FF2B5EF4-FFF2-40B4-BE49-F238E27FC236}">
                <a16:creationId xmlns:a16="http://schemas.microsoft.com/office/drawing/2014/main" id="{B5D43BD9-F825-1B15-B778-03024AD05F68}"/>
              </a:ext>
            </a:extLst>
          </p:cNvPr>
          <p:cNvSpPr txBox="1">
            <a:spLocks/>
          </p:cNvSpPr>
          <p:nvPr/>
        </p:nvSpPr>
        <p:spPr bwMode="auto">
          <a:xfrm>
            <a:off x="1436695" y="7596861"/>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2"/>
              </a:rPr>
              <a:t>APWA</a:t>
            </a:r>
            <a:endParaRPr lang="en-US" sz="700" dirty="0">
              <a:solidFill>
                <a:schemeClr val="tx1">
                  <a:lumMod val="50000"/>
                  <a:lumOff val="50000"/>
                </a:schemeClr>
              </a:solidFill>
              <a:latin typeface="+mj-lt"/>
              <a:cs typeface="Georgia"/>
            </a:endParaRPr>
          </a:p>
        </p:txBody>
      </p:sp>
      <p:sp>
        <p:nvSpPr>
          <p:cNvPr id="8" name="TextBox 7">
            <a:extLst>
              <a:ext uri="{FF2B5EF4-FFF2-40B4-BE49-F238E27FC236}">
                <a16:creationId xmlns:a16="http://schemas.microsoft.com/office/drawing/2014/main" id="{7C60B6D4-395F-CF14-9C2D-2D27B926C084}"/>
              </a:ext>
            </a:extLst>
          </p:cNvPr>
          <p:cNvSpPr txBox="1"/>
          <p:nvPr/>
        </p:nvSpPr>
        <p:spPr>
          <a:xfrm>
            <a:off x="1436695" y="7809314"/>
            <a:ext cx="6589812" cy="246221"/>
          </a:xfrm>
          <a:prstGeom prst="rect">
            <a:avLst/>
          </a:prstGeom>
          <a:noFill/>
        </p:spPr>
        <p:txBody>
          <a:bodyPr wrap="square" rtlCol="0">
            <a:spAutoFit/>
          </a:bodyPr>
          <a:lstStyle/>
          <a:p>
            <a:r>
              <a:rPr lang="en-US" sz="1000" dirty="0">
                <a:solidFill>
                  <a:schemeClr val="tx1">
                    <a:lumMod val="50000"/>
                    <a:lumOff val="50000"/>
                  </a:schemeClr>
                </a:solidFill>
              </a:rPr>
              <a:t>Every two years to align with the U.S. Congressional cycle, APWA reviews and updates its Public Policy Priorities </a:t>
            </a:r>
          </a:p>
        </p:txBody>
      </p:sp>
    </p:spTree>
    <p:extLst>
      <p:ext uri="{BB962C8B-B14F-4D97-AF65-F5344CB8AC3E}">
        <p14:creationId xmlns:p14="http://schemas.microsoft.com/office/powerpoint/2010/main" val="419643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F1CDE-DCDF-6D86-9DB2-B2D7DD77E9BC}"/>
              </a:ext>
            </a:extLst>
          </p:cNvPr>
          <p:cNvSpPr>
            <a:spLocks noGrp="1"/>
          </p:cNvSpPr>
          <p:nvPr>
            <p:ph type="title"/>
          </p:nvPr>
        </p:nvSpPr>
        <p:spPr/>
        <p:txBody>
          <a:bodyPr/>
          <a:lstStyle/>
          <a:p>
            <a:r>
              <a:rPr lang="en-US" sz="3600" dirty="0"/>
              <a:t>APWA Priorities for Emergency Management</a:t>
            </a:r>
          </a:p>
        </p:txBody>
      </p:sp>
      <p:sp>
        <p:nvSpPr>
          <p:cNvPr id="3" name="Rectangle 2">
            <a:extLst>
              <a:ext uri="{FF2B5EF4-FFF2-40B4-BE49-F238E27FC236}">
                <a16:creationId xmlns:a16="http://schemas.microsoft.com/office/drawing/2014/main" id="{9D9EAD3C-255F-6A81-B383-DEE0C3298B91}"/>
              </a:ext>
            </a:extLst>
          </p:cNvPr>
          <p:cNvSpPr/>
          <p:nvPr/>
        </p:nvSpPr>
        <p:spPr>
          <a:xfrm>
            <a:off x="1821480" y="2282340"/>
            <a:ext cx="8551480" cy="5285646"/>
          </a:xfrm>
          <a:prstGeom prst="rect">
            <a:avLst/>
          </a:prstGeom>
          <a:solidFill>
            <a:schemeClr val="bg1">
              <a:lumMod val="95000"/>
            </a:schemeClr>
          </a:solidFill>
          <a:ln>
            <a:solidFill>
              <a:srgbClr val="0048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chemeClr val="tx1"/>
                </a:solidFill>
              </a:rPr>
              <a:t>Emergency Management</a:t>
            </a:r>
            <a:endParaRPr lang="en-US" sz="1400" b="1" dirty="0">
              <a:solidFill>
                <a:schemeClr val="tx1"/>
              </a:solidFill>
              <a:effectLst/>
              <a:ea typeface="Calibri" panose="020F0502020204030204" pitchFamily="34" charset="0"/>
              <a:cs typeface="Times New Roman" panose="02020603050405020304" pitchFamily="18" charset="0"/>
            </a:endParaRP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Planning: </a:t>
            </a:r>
            <a:r>
              <a:rPr lang="en-US" sz="1100" dirty="0">
                <a:solidFill>
                  <a:schemeClr val="tx1"/>
                </a:solidFill>
                <a:effectLst/>
                <a:ea typeface="Calibri" panose="020F0502020204030204" pitchFamily="34" charset="0"/>
                <a:cs typeface="Times New Roman" panose="02020603050405020304" pitchFamily="18" charset="0"/>
              </a:rPr>
              <a:t>Public works is critical in emergency planning, responding to, and recovering from infrastructure impacts from natural and man-made disasters. Furthermore, in 2003 with the enactment of Homeland Security Presidential Directive (HSPD)- 8, public works was recognized as first responders.</a:t>
            </a: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Mitigation:</a:t>
            </a:r>
            <a:r>
              <a:rPr lang="en-US" sz="1100" dirty="0">
                <a:solidFill>
                  <a:schemeClr val="tx1"/>
                </a:solidFill>
                <a:effectLst/>
                <a:ea typeface="Calibri" panose="020F0502020204030204" pitchFamily="34" charset="0"/>
                <a:cs typeface="Times New Roman" panose="02020603050405020304" pitchFamily="18" charset="0"/>
              </a:rPr>
              <a:t> Pre- and post-disaster mitigation are essential to protect against physical and financial harm. More than 750 Major Disaster and Emergency Disaster Declarations for states and counties recorded by the Federal Emergency Management Agency (FEMA) since 2020. APWA advocates for federal emphasis on mitigation through grants and training opportunities to assist in hardening our nation in preparing for disasters. Continue funding the Building Resilient Infrastructure Communities (BRIC), Flood Mitigation Assistance (FMA), and the Hazard Mitigation Grant Program (HMGP), which provide grants to states and local governments to implement long-term hazard mitigation projects.</a:t>
            </a: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Communication &amp; Coordination: </a:t>
            </a:r>
            <a:r>
              <a:rPr lang="en-US" sz="1100" dirty="0">
                <a:solidFill>
                  <a:schemeClr val="tx1"/>
                </a:solidFill>
                <a:effectLst/>
                <a:ea typeface="Calibri" panose="020F0502020204030204" pitchFamily="34" charset="0"/>
                <a:cs typeface="Times New Roman" panose="02020603050405020304" pitchFamily="18" charset="0"/>
              </a:rPr>
              <a:t>Efficient and operational communication among public works professionals and other first responders is required for effective preparedness, response, and recovery operations. As first responders, public works professionals must be included when developing, implementing, and executing cybersecurity and telecommunication policies and programs, such as the First Responder Network Authority, or FirstNet.</a:t>
            </a: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Streamlining: </a:t>
            </a:r>
            <a:r>
              <a:rPr lang="en-US" sz="1100" dirty="0">
                <a:solidFill>
                  <a:schemeClr val="tx1"/>
                </a:solidFill>
                <a:effectLst/>
                <a:ea typeface="Calibri" panose="020F0502020204030204" pitchFamily="34" charset="0"/>
                <a:cs typeface="Times New Roman" panose="02020603050405020304" pitchFamily="18" charset="0"/>
              </a:rPr>
              <a:t>During the 118th Session of Congress, APWA advocated for the passage of S. 3648, the ‘‘Helping Eliminate Limitations for Prompt Response and Recovery Act’’, which would repeal Section 695 of the Post-Katrina Emergency Management Reform Act of 2006 and it would restrict the length of non-competitive DHS contracts for urgent and compelling requirements to 150 days. Removing Section 695 would ensure that DHS deadlines for emergency contracts follow current government-wide rules that allow contracts of up to one-year. APWA argues that by granting agencies additional time to better vet their submissions for funding and providing the required paperwork simultaneously reducing the need for supplemental information at, or near, the deadline that often imperils the awarding of funds.</a:t>
            </a: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Cybersecurity &amp; Telecommunication:</a:t>
            </a:r>
            <a:r>
              <a:rPr lang="en-US" sz="1100" dirty="0">
                <a:solidFill>
                  <a:schemeClr val="tx1"/>
                </a:solidFill>
                <a:effectLst/>
                <a:ea typeface="Calibri" panose="020F0502020204030204" pitchFamily="34" charset="0"/>
                <a:cs typeface="Times New Roman" panose="02020603050405020304" pitchFamily="18" charset="0"/>
              </a:rPr>
              <a:t> In 2023, APWA premiered “Foundational Cybersecurity Concepts for Public Works Professionals”. This course, developed with input from federal partners, including the Cybersecurity Infrastructure and Security Agency (CISA), ensures that public works professionals are better able to avoid, react to, and anticipate cyber threats. This course emphasizes the importance of preparing APWA members for the ever evolving and ever present cybersecurity challenges.</a:t>
            </a:r>
          </a:p>
          <a:p>
            <a:pPr marL="341313" indent="-341313">
              <a:spcAft>
                <a:spcPts val="900"/>
              </a:spcAft>
              <a:buFont typeface="Wingdings" panose="05000000000000000000" pitchFamily="2" charset="2"/>
              <a:buChar char="§"/>
            </a:pPr>
            <a:r>
              <a:rPr lang="en-US" sz="1100" b="1" dirty="0">
                <a:solidFill>
                  <a:schemeClr val="tx1"/>
                </a:solidFill>
                <a:effectLst/>
                <a:ea typeface="Calibri" panose="020F0502020204030204" pitchFamily="34" charset="0"/>
                <a:cs typeface="Times New Roman" panose="02020603050405020304" pitchFamily="18" charset="0"/>
              </a:rPr>
              <a:t>Priority – Planning/Recommendations:</a:t>
            </a:r>
            <a:r>
              <a:rPr lang="en-US" sz="1100" dirty="0">
                <a:solidFill>
                  <a:schemeClr val="tx1"/>
                </a:solidFill>
                <a:effectLst/>
                <a:ea typeface="Calibri" panose="020F0502020204030204" pitchFamily="34" charset="0"/>
                <a:cs typeface="Times New Roman" panose="02020603050405020304" pitchFamily="18" charset="0"/>
              </a:rPr>
              <a:t> Ensure federal training programs designed to enhance interagency cooperation in emergency management includes public works response aspects, and actively seek public works participation in design and attendance. APWA strongly encourages the Federal Emergency Management Agency (FEMA) to work with local, state, and tribal governments to ensure a Public Assistance (PA) deductible can be properly drafted and meet unique population needs</a:t>
            </a:r>
            <a:r>
              <a:rPr lang="en-US" sz="1100" dirty="0">
                <a:solidFill>
                  <a:schemeClr val="tx1"/>
                </a:solidFill>
                <a:ea typeface="Calibri" panose="020F0502020204030204" pitchFamily="34" charset="0"/>
                <a:cs typeface="Times New Roman" panose="02020603050405020304" pitchFamily="18" charset="0"/>
              </a:rPr>
              <a:t>.</a:t>
            </a:r>
            <a:endParaRPr lang="en-US" sz="1100" dirty="0">
              <a:solidFill>
                <a:schemeClr val="tx1"/>
              </a:solidFill>
              <a:effectLst/>
              <a:ea typeface="Calibri" panose="020F0502020204030204" pitchFamily="34" charset="0"/>
              <a:cs typeface="Times New Roman" panose="02020603050405020304" pitchFamily="18" charset="0"/>
            </a:endParaRPr>
          </a:p>
        </p:txBody>
      </p:sp>
      <p:sp>
        <p:nvSpPr>
          <p:cNvPr id="6" name="Text Placeholder 18">
            <a:extLst>
              <a:ext uri="{FF2B5EF4-FFF2-40B4-BE49-F238E27FC236}">
                <a16:creationId xmlns:a16="http://schemas.microsoft.com/office/drawing/2014/main" id="{102A86C0-28A7-B3C2-D16F-4F747F6701B4}"/>
              </a:ext>
            </a:extLst>
          </p:cNvPr>
          <p:cNvSpPr txBox="1">
            <a:spLocks/>
          </p:cNvSpPr>
          <p:nvPr/>
        </p:nvSpPr>
        <p:spPr bwMode="auto">
          <a:xfrm>
            <a:off x="1429405" y="7651729"/>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3"/>
              </a:rPr>
              <a:t>APWA</a:t>
            </a:r>
            <a:endParaRPr lang="en-US" sz="700" dirty="0">
              <a:solidFill>
                <a:schemeClr val="tx1">
                  <a:lumMod val="50000"/>
                  <a:lumOff val="50000"/>
                </a:schemeClr>
              </a:solidFill>
              <a:latin typeface="+mj-lt"/>
              <a:cs typeface="Georgia"/>
            </a:endParaRPr>
          </a:p>
        </p:txBody>
      </p:sp>
      <p:sp>
        <p:nvSpPr>
          <p:cNvPr id="7" name="TextBox 6">
            <a:extLst>
              <a:ext uri="{FF2B5EF4-FFF2-40B4-BE49-F238E27FC236}">
                <a16:creationId xmlns:a16="http://schemas.microsoft.com/office/drawing/2014/main" id="{6E72BE4B-0981-4FDE-CFAF-1F207F59554C}"/>
              </a:ext>
            </a:extLst>
          </p:cNvPr>
          <p:cNvSpPr txBox="1"/>
          <p:nvPr/>
        </p:nvSpPr>
        <p:spPr>
          <a:xfrm>
            <a:off x="1429405" y="7868006"/>
            <a:ext cx="5625737" cy="246221"/>
          </a:xfrm>
          <a:prstGeom prst="rect">
            <a:avLst/>
          </a:prstGeom>
          <a:noFill/>
        </p:spPr>
        <p:txBody>
          <a:bodyPr wrap="square" rtlCol="0">
            <a:spAutoFit/>
          </a:bodyPr>
          <a:lstStyle/>
          <a:p>
            <a:r>
              <a:rPr lang="en-US" sz="1000" dirty="0">
                <a:solidFill>
                  <a:schemeClr val="tx1">
                    <a:lumMod val="50000"/>
                    <a:lumOff val="50000"/>
                  </a:schemeClr>
                </a:solidFill>
              </a:rPr>
              <a:t>Language comes directly from APWA 119</a:t>
            </a:r>
            <a:r>
              <a:rPr lang="en-US" sz="1000" baseline="30000" dirty="0">
                <a:solidFill>
                  <a:schemeClr val="tx1">
                    <a:lumMod val="50000"/>
                    <a:lumOff val="50000"/>
                  </a:schemeClr>
                </a:solidFill>
              </a:rPr>
              <a:t>th</a:t>
            </a:r>
            <a:r>
              <a:rPr lang="en-US" sz="1000" dirty="0">
                <a:solidFill>
                  <a:schemeClr val="tx1">
                    <a:lumMod val="50000"/>
                    <a:lumOff val="50000"/>
                  </a:schemeClr>
                </a:solidFill>
              </a:rPr>
              <a:t> Emergency Management Priorities </a:t>
            </a:r>
          </a:p>
        </p:txBody>
      </p:sp>
    </p:spTree>
    <p:extLst>
      <p:ext uri="{BB962C8B-B14F-4D97-AF65-F5344CB8AC3E}">
        <p14:creationId xmlns:p14="http://schemas.microsoft.com/office/powerpoint/2010/main" val="12410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9548F-011B-3695-C201-C4326A1DF44D}"/>
              </a:ext>
            </a:extLst>
          </p:cNvPr>
          <p:cNvSpPr>
            <a:spLocks noGrp="1"/>
          </p:cNvSpPr>
          <p:nvPr>
            <p:ph type="title"/>
          </p:nvPr>
        </p:nvSpPr>
        <p:spPr/>
        <p:txBody>
          <a:bodyPr/>
          <a:lstStyle/>
          <a:p>
            <a:r>
              <a:rPr lang="en-US" sz="3600" dirty="0"/>
              <a:t>Economic Impact of Emergency Management</a:t>
            </a:r>
          </a:p>
        </p:txBody>
      </p:sp>
      <p:sp>
        <p:nvSpPr>
          <p:cNvPr id="4" name="Text Placeholder 18">
            <a:extLst>
              <a:ext uri="{FF2B5EF4-FFF2-40B4-BE49-F238E27FC236}">
                <a16:creationId xmlns:a16="http://schemas.microsoft.com/office/drawing/2014/main" id="{5A5463C0-14C4-69DC-C21C-D665D18743D8}"/>
              </a:ext>
            </a:extLst>
          </p:cNvPr>
          <p:cNvSpPr txBox="1">
            <a:spLocks/>
          </p:cNvSpPr>
          <p:nvPr/>
        </p:nvSpPr>
        <p:spPr bwMode="auto">
          <a:xfrm>
            <a:off x="1516070" y="752373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3"/>
              </a:rPr>
              <a:t>International Association of Emergency Management</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4"/>
              </a:rPr>
              <a:t>Brookings</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5"/>
              </a:rPr>
              <a:t>National Institute of Building Sciences </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6"/>
              </a:rPr>
              <a:t>FEMA</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7"/>
              </a:rPr>
              <a:t>National Conference of State Legislators  </a:t>
            </a:r>
            <a:endParaRPr lang="en-US" sz="700" dirty="0">
              <a:solidFill>
                <a:schemeClr val="tx1">
                  <a:lumMod val="50000"/>
                  <a:lumOff val="50000"/>
                </a:schemeClr>
              </a:solidFill>
              <a:latin typeface="+mj-lt"/>
              <a:cs typeface="Georgia"/>
            </a:endParaRPr>
          </a:p>
        </p:txBody>
      </p:sp>
      <p:sp>
        <p:nvSpPr>
          <p:cNvPr id="5" name="Rectangle 4">
            <a:extLst>
              <a:ext uri="{FF2B5EF4-FFF2-40B4-BE49-F238E27FC236}">
                <a16:creationId xmlns:a16="http://schemas.microsoft.com/office/drawing/2014/main" id="{CFCC499D-7780-B4FB-FEB5-B4737678E027}"/>
              </a:ext>
            </a:extLst>
          </p:cNvPr>
          <p:cNvSpPr/>
          <p:nvPr/>
        </p:nvSpPr>
        <p:spPr>
          <a:xfrm>
            <a:off x="7047649" y="2596900"/>
            <a:ext cx="3258031" cy="4572000"/>
          </a:xfrm>
          <a:prstGeom prst="rect">
            <a:avLst/>
          </a:prstGeom>
          <a:solidFill>
            <a:schemeClr val="accent5">
              <a:lumMod val="20000"/>
              <a:lumOff val="80000"/>
            </a:schemeClr>
          </a:solid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FAST FACTS</a:t>
            </a:r>
          </a:p>
          <a:p>
            <a:pPr algn="ctr"/>
            <a:endParaRPr lang="en-US" sz="900" b="1" dirty="0">
              <a:solidFill>
                <a:srgbClr val="004880"/>
              </a:solidFill>
            </a:endParaRPr>
          </a:p>
          <a:p>
            <a:pPr marL="548640"/>
            <a:r>
              <a:rPr lang="en-US" sz="1600" b="1" dirty="0">
                <a:solidFill>
                  <a:srgbClr val="004880"/>
                </a:solidFill>
              </a:rPr>
              <a:t>60</a:t>
            </a:r>
            <a:endParaRPr lang="en-US" sz="900" b="1" dirty="0">
              <a:solidFill>
                <a:srgbClr val="004880"/>
              </a:solidFill>
            </a:endParaRPr>
          </a:p>
          <a:p>
            <a:pPr marL="548640"/>
            <a:r>
              <a:rPr lang="en-US" sz="1000" dirty="0">
                <a:solidFill>
                  <a:srgbClr val="004880"/>
                </a:solidFill>
              </a:rPr>
              <a:t>Number of disasters requiring a major or emergency declaration</a:t>
            </a:r>
          </a:p>
          <a:p>
            <a:pPr marL="548640"/>
            <a:endParaRPr lang="en-US" sz="900" dirty="0">
              <a:solidFill>
                <a:srgbClr val="004880"/>
              </a:solidFill>
            </a:endParaRPr>
          </a:p>
          <a:p>
            <a:pPr marL="548640"/>
            <a:r>
              <a:rPr lang="en-US" sz="1600" b="1" dirty="0">
                <a:solidFill>
                  <a:srgbClr val="004880"/>
                </a:solidFill>
              </a:rPr>
              <a:t>23,910</a:t>
            </a:r>
          </a:p>
          <a:p>
            <a:pPr marL="548640"/>
            <a:r>
              <a:rPr lang="en-US" sz="1000" dirty="0">
                <a:solidFill>
                  <a:srgbClr val="004880"/>
                </a:solidFill>
              </a:rPr>
              <a:t>Events requiring state assets that did not reach the level of a major declaration</a:t>
            </a:r>
          </a:p>
          <a:p>
            <a:pPr marL="548640"/>
            <a:endParaRPr lang="en-US" sz="900" dirty="0">
              <a:solidFill>
                <a:srgbClr val="004880"/>
              </a:solidFill>
            </a:endParaRPr>
          </a:p>
          <a:p>
            <a:pPr marL="548640"/>
            <a:r>
              <a:rPr lang="en-US" sz="1600" b="1" dirty="0">
                <a:solidFill>
                  <a:srgbClr val="004880"/>
                </a:solidFill>
              </a:rPr>
              <a:t>3,319</a:t>
            </a:r>
          </a:p>
          <a:p>
            <a:pPr marL="548640"/>
            <a:r>
              <a:rPr lang="en-US" sz="1000" dirty="0">
                <a:solidFill>
                  <a:srgbClr val="004880"/>
                </a:solidFill>
              </a:rPr>
              <a:t>Additional events using local assets funded by the EMPG program</a:t>
            </a:r>
          </a:p>
          <a:p>
            <a:pPr marL="548640"/>
            <a:endParaRPr lang="en-US" sz="1000" dirty="0">
              <a:solidFill>
                <a:srgbClr val="004880"/>
              </a:solidFill>
            </a:endParaRPr>
          </a:p>
          <a:p>
            <a:pPr marL="548640"/>
            <a:endParaRPr lang="en-US" sz="900" b="1" dirty="0">
              <a:solidFill>
                <a:srgbClr val="004880"/>
              </a:solidFill>
            </a:endParaRPr>
          </a:p>
          <a:p>
            <a:pPr marL="548640"/>
            <a:r>
              <a:rPr lang="en-US" sz="1600" b="1" dirty="0">
                <a:solidFill>
                  <a:srgbClr val="004880"/>
                </a:solidFill>
              </a:rPr>
              <a:t>108.2 million</a:t>
            </a:r>
          </a:p>
          <a:p>
            <a:pPr marL="548640"/>
            <a:r>
              <a:rPr lang="en-US" sz="1000" dirty="0">
                <a:solidFill>
                  <a:srgbClr val="004880"/>
                </a:solidFill>
              </a:rPr>
              <a:t>People reached by preparedness outreach campaigns in 2023</a:t>
            </a:r>
          </a:p>
          <a:p>
            <a:pPr marL="548640"/>
            <a:endParaRPr lang="en-US" sz="1000" dirty="0">
              <a:solidFill>
                <a:srgbClr val="004880"/>
              </a:solidFill>
            </a:endParaRPr>
          </a:p>
          <a:p>
            <a:pPr marL="548640"/>
            <a:r>
              <a:rPr lang="en-US" sz="1600" b="1" dirty="0">
                <a:solidFill>
                  <a:srgbClr val="004880"/>
                </a:solidFill>
              </a:rPr>
              <a:t>$700 million+</a:t>
            </a:r>
          </a:p>
          <a:p>
            <a:pPr marL="548640"/>
            <a:r>
              <a:rPr lang="en-US" sz="1000" dirty="0">
                <a:solidFill>
                  <a:srgbClr val="004880"/>
                </a:solidFill>
              </a:rPr>
              <a:t>Return on investment in Emergency Management Performance Grant program</a:t>
            </a:r>
          </a:p>
          <a:p>
            <a:pPr marL="548640"/>
            <a:endParaRPr lang="en-US" sz="1600" b="1" dirty="0">
              <a:solidFill>
                <a:srgbClr val="004880"/>
              </a:solidFill>
            </a:endParaRPr>
          </a:p>
        </p:txBody>
      </p:sp>
      <p:sp>
        <p:nvSpPr>
          <p:cNvPr id="6" name="Rectangle 5">
            <a:extLst>
              <a:ext uri="{FF2B5EF4-FFF2-40B4-BE49-F238E27FC236}">
                <a16:creationId xmlns:a16="http://schemas.microsoft.com/office/drawing/2014/main" id="{EFEADF05-B823-5E08-7498-EBC0034F34EC}"/>
              </a:ext>
            </a:extLst>
          </p:cNvPr>
          <p:cNvSpPr/>
          <p:nvPr/>
        </p:nvSpPr>
        <p:spPr>
          <a:xfrm>
            <a:off x="1821480" y="2596900"/>
            <a:ext cx="4914462" cy="4572000"/>
          </a:xfrm>
          <a:prstGeom prst="rect">
            <a:avLst/>
          </a:prstGeom>
          <a:solidFill>
            <a:schemeClr val="bg1">
              <a:lumMod val="95000"/>
            </a:schemeClr>
          </a:solidFill>
          <a:ln>
            <a:solidFill>
              <a:srgbClr val="0048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OVERVIEW</a:t>
            </a:r>
          </a:p>
          <a:p>
            <a:pPr algn="ctr"/>
            <a:endParaRPr lang="en-US" sz="1000" b="1" dirty="0">
              <a:solidFill>
                <a:srgbClr val="004880"/>
              </a:solidFill>
            </a:endParaRPr>
          </a:p>
          <a:p>
            <a:pPr marL="285750" indent="-285750">
              <a:spcAft>
                <a:spcPts val="300"/>
              </a:spcAft>
              <a:buFont typeface="Wingdings" panose="05000000000000000000" pitchFamily="2" charset="2"/>
              <a:buChar char="§"/>
            </a:pPr>
            <a:r>
              <a:rPr lang="en-US" sz="1100" dirty="0">
                <a:solidFill>
                  <a:schemeClr val="tx1"/>
                </a:solidFill>
              </a:rPr>
              <a:t>The Emergency Management Performance Grant (EMPG) program is the only source of federal funding provided directly to state and local governments for the functions which help build robust emergency management systems</a:t>
            </a:r>
          </a:p>
          <a:p>
            <a:pPr marL="285750" indent="-285750">
              <a:spcAft>
                <a:spcPts val="300"/>
              </a:spcAft>
              <a:buFont typeface="Wingdings" panose="05000000000000000000" pitchFamily="2" charset="2"/>
              <a:buChar char="§"/>
            </a:pPr>
            <a:r>
              <a:rPr lang="en-US" sz="1100" dirty="0">
                <a:solidFill>
                  <a:schemeClr val="tx1"/>
                </a:solidFill>
              </a:rPr>
              <a:t>EMPG funding has supported 2,322 statewide preparedness outreach campaigns and 7,216 local campaigns </a:t>
            </a:r>
          </a:p>
          <a:p>
            <a:pPr marL="285750" indent="-285750">
              <a:spcAft>
                <a:spcPts val="300"/>
              </a:spcAft>
              <a:buFont typeface="Wingdings" panose="05000000000000000000" pitchFamily="2" charset="2"/>
              <a:buChar char="§"/>
            </a:pPr>
            <a:r>
              <a:rPr lang="en-US" sz="1100" dirty="0">
                <a:solidFill>
                  <a:schemeClr val="tx1"/>
                </a:solidFill>
              </a:rPr>
              <a:t>At least 2,729 state and 2,372 local plans were developed, maintained, or updated using EMPG funds</a:t>
            </a:r>
          </a:p>
          <a:p>
            <a:pPr marL="285750" indent="-285750">
              <a:spcAft>
                <a:spcPts val="300"/>
              </a:spcAft>
              <a:buFont typeface="Wingdings" panose="05000000000000000000" pitchFamily="2" charset="2"/>
              <a:buChar char="§"/>
            </a:pPr>
            <a:r>
              <a:rPr lang="en-US" sz="1100" dirty="0">
                <a:solidFill>
                  <a:schemeClr val="tx1"/>
                </a:solidFill>
              </a:rPr>
              <a:t>In 2023, the United States dealt with 100+ disaster events, causing losses of $28B</a:t>
            </a:r>
          </a:p>
          <a:p>
            <a:pPr marL="285750" indent="-285750">
              <a:spcAft>
                <a:spcPts val="300"/>
              </a:spcAft>
              <a:buFont typeface="Wingdings" panose="05000000000000000000" pitchFamily="2" charset="2"/>
              <a:buChar char="§"/>
            </a:pPr>
            <a:r>
              <a:rPr lang="en-US" sz="1100" dirty="0">
                <a:solidFill>
                  <a:schemeClr val="tx1"/>
                </a:solidFill>
              </a:rPr>
              <a:t>For every $7 spent on disaster recovery, only about $1 is spent on resilience against future hazards</a:t>
            </a:r>
          </a:p>
          <a:p>
            <a:pPr marL="742950" lvl="1" indent="-285750">
              <a:spcAft>
                <a:spcPts val="300"/>
              </a:spcAft>
              <a:buFont typeface="Wingdings" panose="05000000000000000000" pitchFamily="2" charset="2"/>
              <a:buChar char="§"/>
            </a:pPr>
            <a:r>
              <a:rPr lang="en-US" sz="1100" dirty="0">
                <a:solidFill>
                  <a:schemeClr val="tx1"/>
                </a:solidFill>
              </a:rPr>
              <a:t>Every $1 spent on resilience has an estimated economic benefit of $7</a:t>
            </a:r>
          </a:p>
          <a:p>
            <a:pPr marL="285750" indent="-285750">
              <a:spcAft>
                <a:spcPts val="300"/>
              </a:spcAft>
              <a:buFont typeface="Wingdings" panose="05000000000000000000" pitchFamily="2" charset="2"/>
              <a:buChar char="§"/>
            </a:pPr>
            <a:r>
              <a:rPr lang="en-US" sz="1100" dirty="0">
                <a:solidFill>
                  <a:schemeClr val="tx1"/>
                </a:solidFill>
              </a:rPr>
              <a:t>The United States federal government spends approximately $46 billion a year on disaster response and just 1/7</a:t>
            </a:r>
            <a:r>
              <a:rPr lang="en-US" sz="1100" baseline="30000" dirty="0">
                <a:solidFill>
                  <a:schemeClr val="tx1"/>
                </a:solidFill>
              </a:rPr>
              <a:t>th</a:t>
            </a:r>
            <a:r>
              <a:rPr lang="en-US" sz="1100" dirty="0">
                <a:solidFill>
                  <a:schemeClr val="tx1"/>
                </a:solidFill>
              </a:rPr>
              <a:t> ($7 billion) to develop resilience for the next disaster</a:t>
            </a:r>
          </a:p>
          <a:p>
            <a:pPr marL="285750" indent="-285750">
              <a:spcAft>
                <a:spcPts val="300"/>
              </a:spcAft>
              <a:buFont typeface="Wingdings" panose="05000000000000000000" pitchFamily="2" charset="2"/>
              <a:buChar char="§"/>
            </a:pPr>
            <a:r>
              <a:rPr lang="en-US" sz="1100" dirty="0">
                <a:solidFill>
                  <a:schemeClr val="tx1"/>
                </a:solidFill>
              </a:rPr>
              <a:t>AIR, a leading catastrophe modeling firm, reports that the value of coastal exposures in the U.S. grew 27% between 2012 and 2018</a:t>
            </a:r>
          </a:p>
          <a:p>
            <a:pPr marL="285750" indent="-285750">
              <a:spcAft>
                <a:spcPts val="300"/>
              </a:spcAft>
              <a:buFont typeface="Wingdings" panose="05000000000000000000" pitchFamily="2" charset="2"/>
              <a:buChar char="§"/>
            </a:pPr>
            <a:r>
              <a:rPr lang="en-US" sz="1100" dirty="0">
                <a:solidFill>
                  <a:schemeClr val="tx1"/>
                </a:solidFill>
              </a:rPr>
              <a:t>A National Institute of Buildings Sciences report highlights that the country could cost-effectively spend $520 billion to reduce its disaster liability by $2.2 trillion</a:t>
            </a:r>
          </a:p>
        </p:txBody>
      </p:sp>
      <p:pic>
        <p:nvPicPr>
          <p:cNvPr id="7" name="Graphic 6" descr="Money with solid fill">
            <a:extLst>
              <a:ext uri="{FF2B5EF4-FFF2-40B4-BE49-F238E27FC236}">
                <a16:creationId xmlns:a16="http://schemas.microsoft.com/office/drawing/2014/main" id="{0455451C-64D7-C142-5D07-7843C604C1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70653" y="5947260"/>
            <a:ext cx="457200" cy="457200"/>
          </a:xfrm>
          <a:prstGeom prst="rect">
            <a:avLst/>
          </a:prstGeom>
        </p:spPr>
      </p:pic>
      <p:pic>
        <p:nvPicPr>
          <p:cNvPr id="8" name="Graphic 7" descr="Comment Important with solid fill">
            <a:extLst>
              <a:ext uri="{FF2B5EF4-FFF2-40B4-BE49-F238E27FC236}">
                <a16:creationId xmlns:a16="http://schemas.microsoft.com/office/drawing/2014/main" id="{3A1F6D1F-80F1-9EDC-F796-341B2D4889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170653" y="3750036"/>
            <a:ext cx="457200" cy="457200"/>
          </a:xfrm>
          <a:prstGeom prst="rect">
            <a:avLst/>
          </a:prstGeom>
        </p:spPr>
      </p:pic>
      <p:pic>
        <p:nvPicPr>
          <p:cNvPr id="9" name="Graphic 8" descr="Maximize with solid fill">
            <a:extLst>
              <a:ext uri="{FF2B5EF4-FFF2-40B4-BE49-F238E27FC236}">
                <a16:creationId xmlns:a16="http://schemas.microsoft.com/office/drawing/2014/main" id="{3F79FAE0-EDC9-8920-06C5-6ACE9DE66101}"/>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201890" y="4546689"/>
            <a:ext cx="365760" cy="365760"/>
          </a:xfrm>
          <a:prstGeom prst="rect">
            <a:avLst/>
          </a:prstGeom>
        </p:spPr>
      </p:pic>
      <p:pic>
        <p:nvPicPr>
          <p:cNvPr id="10" name="Graphic 9" descr="Upward trend with solid fill">
            <a:extLst>
              <a:ext uri="{FF2B5EF4-FFF2-40B4-BE49-F238E27FC236}">
                <a16:creationId xmlns:a16="http://schemas.microsoft.com/office/drawing/2014/main" id="{D6AC6A87-84AC-A010-50BE-868A94F4399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173940" y="3014442"/>
            <a:ext cx="457200" cy="457200"/>
          </a:xfrm>
          <a:prstGeom prst="rect">
            <a:avLst/>
          </a:prstGeom>
        </p:spPr>
      </p:pic>
      <p:pic>
        <p:nvPicPr>
          <p:cNvPr id="11" name="Graphic 10" descr="User with solid fill">
            <a:extLst>
              <a:ext uri="{FF2B5EF4-FFF2-40B4-BE49-F238E27FC236}">
                <a16:creationId xmlns:a16="http://schemas.microsoft.com/office/drawing/2014/main" id="{96254442-94AA-4DD2-45F0-352DD7F196E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170653" y="5211200"/>
            <a:ext cx="457200" cy="457200"/>
          </a:xfrm>
          <a:prstGeom prst="rect">
            <a:avLst/>
          </a:prstGeom>
        </p:spPr>
      </p:pic>
      <p:sp>
        <p:nvSpPr>
          <p:cNvPr id="12" name="TextBox 11">
            <a:extLst>
              <a:ext uri="{FF2B5EF4-FFF2-40B4-BE49-F238E27FC236}">
                <a16:creationId xmlns:a16="http://schemas.microsoft.com/office/drawing/2014/main" id="{FBF2F6E7-5AFA-2C2C-0119-27AD22A261C4}"/>
              </a:ext>
            </a:extLst>
          </p:cNvPr>
          <p:cNvSpPr txBox="1"/>
          <p:nvPr/>
        </p:nvSpPr>
        <p:spPr>
          <a:xfrm>
            <a:off x="1516070" y="7750380"/>
            <a:ext cx="8789610" cy="400110"/>
          </a:xfrm>
          <a:prstGeom prst="rect">
            <a:avLst/>
          </a:prstGeom>
          <a:noFill/>
        </p:spPr>
        <p:txBody>
          <a:bodyPr wrap="square" rtlCol="0">
            <a:spAutoFit/>
          </a:bodyPr>
          <a:lstStyle/>
          <a:p>
            <a:r>
              <a:rPr lang="en-US" sz="1000" dirty="0">
                <a:solidFill>
                  <a:schemeClr val="tx1">
                    <a:lumMod val="50000"/>
                    <a:lumOff val="50000"/>
                  </a:schemeClr>
                </a:solidFill>
              </a:rPr>
              <a:t>Research and data comes from the International Association of Emergency Managers 2024 report, the 2021 Brookings Report on emergency management, the 2020 National Institute of Building Sciences report on resilience, the 2024 NCSL report on disaster resilience, and 2023 FEMA statistics </a:t>
            </a:r>
          </a:p>
        </p:txBody>
      </p:sp>
    </p:spTree>
    <p:extLst>
      <p:ext uri="{BB962C8B-B14F-4D97-AF65-F5344CB8AC3E}">
        <p14:creationId xmlns:p14="http://schemas.microsoft.com/office/powerpoint/2010/main" val="307479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B8B2C-68D8-8D9C-50B1-D7A9CFAA474E}"/>
              </a:ext>
            </a:extLst>
          </p:cNvPr>
          <p:cNvSpPr>
            <a:spLocks noGrp="1"/>
          </p:cNvSpPr>
          <p:nvPr>
            <p:ph type="title"/>
          </p:nvPr>
        </p:nvSpPr>
        <p:spPr/>
        <p:txBody>
          <a:bodyPr/>
          <a:lstStyle/>
          <a:p>
            <a:r>
              <a:rPr lang="en-US" sz="3600" dirty="0"/>
              <a:t>Economic Impact of Emergency Management</a:t>
            </a:r>
          </a:p>
        </p:txBody>
      </p:sp>
      <p:graphicFrame>
        <p:nvGraphicFramePr>
          <p:cNvPr id="3" name="Chart 2">
            <a:extLst>
              <a:ext uri="{FF2B5EF4-FFF2-40B4-BE49-F238E27FC236}">
                <a16:creationId xmlns:a16="http://schemas.microsoft.com/office/drawing/2014/main" id="{224F8B80-3A15-AD42-7C20-7E36C8408F30}"/>
              </a:ext>
            </a:extLst>
          </p:cNvPr>
          <p:cNvGraphicFramePr/>
          <p:nvPr>
            <p:extLst>
              <p:ext uri="{D42A27DB-BD31-4B8C-83A1-F6EECF244321}">
                <p14:modId xmlns:p14="http://schemas.microsoft.com/office/powerpoint/2010/main" val="919359655"/>
              </p:ext>
            </p:extLst>
          </p:nvPr>
        </p:nvGraphicFramePr>
        <p:xfrm>
          <a:off x="1363365" y="3045865"/>
          <a:ext cx="5311357" cy="40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DE9A3BE7-3D74-1E48-321C-87CCFE9FCB3D}"/>
              </a:ext>
            </a:extLst>
          </p:cNvPr>
          <p:cNvGraphicFramePr/>
          <p:nvPr>
            <p:extLst>
              <p:ext uri="{D42A27DB-BD31-4B8C-83A1-F6EECF244321}">
                <p14:modId xmlns:p14="http://schemas.microsoft.com/office/powerpoint/2010/main" val="4224206864"/>
              </p:ext>
            </p:extLst>
          </p:nvPr>
        </p:nvGraphicFramePr>
        <p:xfrm>
          <a:off x="5563557" y="3119921"/>
          <a:ext cx="5117784" cy="3915887"/>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Arrow Connector 4">
            <a:extLst>
              <a:ext uri="{FF2B5EF4-FFF2-40B4-BE49-F238E27FC236}">
                <a16:creationId xmlns:a16="http://schemas.microsoft.com/office/drawing/2014/main" id="{3A55EBA5-475A-1A61-A0C9-AE258EDF00BD}"/>
              </a:ext>
            </a:extLst>
          </p:cNvPr>
          <p:cNvCxnSpPr>
            <a:cxnSpLocks/>
          </p:cNvCxnSpPr>
          <p:nvPr/>
        </p:nvCxnSpPr>
        <p:spPr>
          <a:xfrm>
            <a:off x="5392747" y="6032330"/>
            <a:ext cx="1378074" cy="0"/>
          </a:xfrm>
          <a:prstGeom prst="straightConnector1">
            <a:avLst/>
          </a:prstGeom>
          <a:ln w="38100">
            <a:solidFill>
              <a:srgbClr val="66888D"/>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3163976F-74A5-1FF3-7F20-5E7D35A04D7E}"/>
              </a:ext>
            </a:extLst>
          </p:cNvPr>
          <p:cNvSpPr txBox="1"/>
          <p:nvPr/>
        </p:nvSpPr>
        <p:spPr>
          <a:xfrm>
            <a:off x="3212712" y="2829273"/>
            <a:ext cx="3102795" cy="338554"/>
          </a:xfrm>
          <a:prstGeom prst="rect">
            <a:avLst/>
          </a:prstGeom>
          <a:noFill/>
        </p:spPr>
        <p:txBody>
          <a:bodyPr wrap="square" rtlCol="0">
            <a:spAutoFit/>
          </a:bodyPr>
          <a:lstStyle/>
          <a:p>
            <a:r>
              <a:rPr lang="en-US" sz="1600" dirty="0"/>
              <a:t>Figure 1</a:t>
            </a:r>
          </a:p>
        </p:txBody>
      </p:sp>
      <p:sp>
        <p:nvSpPr>
          <p:cNvPr id="7" name="TextBox 6">
            <a:extLst>
              <a:ext uri="{FF2B5EF4-FFF2-40B4-BE49-F238E27FC236}">
                <a16:creationId xmlns:a16="http://schemas.microsoft.com/office/drawing/2014/main" id="{63402BD4-400E-B29E-6251-549DDC8602CC}"/>
              </a:ext>
            </a:extLst>
          </p:cNvPr>
          <p:cNvSpPr txBox="1"/>
          <p:nvPr/>
        </p:nvSpPr>
        <p:spPr>
          <a:xfrm>
            <a:off x="7608339" y="2829273"/>
            <a:ext cx="3102795" cy="338554"/>
          </a:xfrm>
          <a:prstGeom prst="rect">
            <a:avLst/>
          </a:prstGeom>
          <a:noFill/>
        </p:spPr>
        <p:txBody>
          <a:bodyPr wrap="square" rtlCol="0">
            <a:spAutoFit/>
          </a:bodyPr>
          <a:lstStyle/>
          <a:p>
            <a:r>
              <a:rPr lang="en-US" sz="1600" dirty="0"/>
              <a:t>Figure 2</a:t>
            </a:r>
          </a:p>
        </p:txBody>
      </p:sp>
      <p:sp>
        <p:nvSpPr>
          <p:cNvPr id="8" name="Text Placeholder 18">
            <a:extLst>
              <a:ext uri="{FF2B5EF4-FFF2-40B4-BE49-F238E27FC236}">
                <a16:creationId xmlns:a16="http://schemas.microsoft.com/office/drawing/2014/main" id="{C692D50A-C633-682D-FE07-8F286EE9396A}"/>
              </a:ext>
            </a:extLst>
          </p:cNvPr>
          <p:cNvSpPr txBox="1">
            <a:spLocks/>
          </p:cNvSpPr>
          <p:nvPr/>
        </p:nvSpPr>
        <p:spPr bwMode="auto">
          <a:xfrm>
            <a:off x="1516070" y="7518085"/>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5"/>
              </a:rPr>
              <a:t>Brookings</a:t>
            </a:r>
            <a:r>
              <a:rPr lang="en-US" sz="700" dirty="0">
                <a:solidFill>
                  <a:schemeClr val="tx1">
                    <a:lumMod val="50000"/>
                    <a:lumOff val="50000"/>
                  </a:schemeClr>
                </a:solidFill>
                <a:latin typeface="+mj-lt"/>
                <a:cs typeface="Georgia"/>
              </a:rPr>
              <a:t>, </a:t>
            </a:r>
            <a:r>
              <a:rPr lang="en-US" sz="700" dirty="0">
                <a:solidFill>
                  <a:schemeClr val="tx1">
                    <a:lumMod val="50000"/>
                    <a:lumOff val="50000"/>
                  </a:schemeClr>
                </a:solidFill>
                <a:latin typeface="+mj-lt"/>
                <a:cs typeface="Georgia"/>
                <a:hlinkClick r:id="rId6"/>
              </a:rPr>
              <a:t>FEMA</a:t>
            </a:r>
            <a:endParaRPr lang="en-US" sz="700" dirty="0">
              <a:solidFill>
                <a:schemeClr val="tx1">
                  <a:lumMod val="50000"/>
                  <a:lumOff val="50000"/>
                </a:schemeClr>
              </a:solidFill>
              <a:latin typeface="+mj-lt"/>
              <a:cs typeface="Georgia"/>
            </a:endParaRPr>
          </a:p>
        </p:txBody>
      </p:sp>
      <p:sp>
        <p:nvSpPr>
          <p:cNvPr id="9" name="TextBox 8">
            <a:extLst>
              <a:ext uri="{FF2B5EF4-FFF2-40B4-BE49-F238E27FC236}">
                <a16:creationId xmlns:a16="http://schemas.microsoft.com/office/drawing/2014/main" id="{87F571DD-2DE5-419F-0161-05F69649DDFF}"/>
              </a:ext>
            </a:extLst>
          </p:cNvPr>
          <p:cNvSpPr txBox="1"/>
          <p:nvPr/>
        </p:nvSpPr>
        <p:spPr>
          <a:xfrm>
            <a:off x="1516070" y="7744727"/>
            <a:ext cx="8247721" cy="400110"/>
          </a:xfrm>
          <a:prstGeom prst="rect">
            <a:avLst/>
          </a:prstGeom>
          <a:noFill/>
        </p:spPr>
        <p:txBody>
          <a:bodyPr wrap="square" rtlCol="0">
            <a:spAutoFit/>
          </a:bodyPr>
          <a:lstStyle/>
          <a:p>
            <a:r>
              <a:rPr lang="en-US" sz="1000" dirty="0">
                <a:solidFill>
                  <a:schemeClr val="tx1">
                    <a:lumMod val="50000"/>
                    <a:lumOff val="50000"/>
                  </a:schemeClr>
                </a:solidFill>
              </a:rPr>
              <a:t>Figure 1 comes from FEMA, last updated April 2025. The most up-to-date appropriations data is from 2017-2019 disasters. Figure 2 comes from Brookings, last updated in 2021  </a:t>
            </a:r>
          </a:p>
        </p:txBody>
      </p:sp>
    </p:spTree>
    <p:extLst>
      <p:ext uri="{BB962C8B-B14F-4D97-AF65-F5344CB8AC3E}">
        <p14:creationId xmlns:p14="http://schemas.microsoft.com/office/powerpoint/2010/main" val="920312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7A6C1-5108-F2D2-15B1-2BB98D70ED7F}"/>
              </a:ext>
            </a:extLst>
          </p:cNvPr>
          <p:cNvSpPr>
            <a:spLocks noGrp="1"/>
          </p:cNvSpPr>
          <p:nvPr>
            <p:ph type="title"/>
          </p:nvPr>
        </p:nvSpPr>
        <p:spPr/>
        <p:txBody>
          <a:bodyPr/>
          <a:lstStyle/>
          <a:p>
            <a:r>
              <a:rPr lang="en-US" sz="3600" dirty="0"/>
              <a:t>Annual Appropriations to the Disaster Relief Fund (DRF)</a:t>
            </a:r>
          </a:p>
        </p:txBody>
      </p:sp>
      <p:sp>
        <p:nvSpPr>
          <p:cNvPr id="3" name="TextBox 2">
            <a:extLst>
              <a:ext uri="{FF2B5EF4-FFF2-40B4-BE49-F238E27FC236}">
                <a16:creationId xmlns:a16="http://schemas.microsoft.com/office/drawing/2014/main" id="{22A7E82A-8F92-C721-2776-359052FC146F}"/>
              </a:ext>
            </a:extLst>
          </p:cNvPr>
          <p:cNvSpPr txBox="1"/>
          <p:nvPr/>
        </p:nvSpPr>
        <p:spPr>
          <a:xfrm>
            <a:off x="1974185" y="2435045"/>
            <a:ext cx="8154682" cy="1569660"/>
          </a:xfrm>
          <a:prstGeom prst="rect">
            <a:avLst/>
          </a:prstGeom>
          <a:noFill/>
        </p:spPr>
        <p:txBody>
          <a:bodyPr wrap="square">
            <a:spAutoFit/>
          </a:bodyPr>
          <a:lstStyle/>
          <a:p>
            <a:pPr marL="285750" indent="-285750">
              <a:buFont typeface="Wingdings" panose="05000000000000000000" pitchFamily="2" charset="2"/>
              <a:buChar char="§"/>
            </a:pPr>
            <a:r>
              <a:rPr lang="en-US" sz="1600" dirty="0"/>
              <a:t>Annual DRF appropriations through the normal budgeting process are small and the unpredictable nature of large-scale disasters means that a large majority of DRF funds come from supplemental appropriations</a:t>
            </a:r>
          </a:p>
          <a:p>
            <a:pPr marL="285750" indent="-285750">
              <a:buFont typeface="Wingdings" panose="05000000000000000000" pitchFamily="2" charset="2"/>
              <a:buChar char="§"/>
            </a:pPr>
            <a:r>
              <a:rPr lang="en-US" sz="1600" dirty="0"/>
              <a:t>As DRF appropriations are simply an amount of budget authority provided to support disaster activities, many of the issues related to the DRF are less about the appropriation than they are about the defined federal role in disaster relief operations</a:t>
            </a:r>
          </a:p>
        </p:txBody>
      </p:sp>
      <p:graphicFrame>
        <p:nvGraphicFramePr>
          <p:cNvPr id="4" name="Chart 3">
            <a:extLst>
              <a:ext uri="{FF2B5EF4-FFF2-40B4-BE49-F238E27FC236}">
                <a16:creationId xmlns:a16="http://schemas.microsoft.com/office/drawing/2014/main" id="{D8CC2FA8-5A4D-5FDB-105A-7701F4CD48B8}"/>
              </a:ext>
            </a:extLst>
          </p:cNvPr>
          <p:cNvGraphicFramePr/>
          <p:nvPr>
            <p:extLst>
              <p:ext uri="{D42A27DB-BD31-4B8C-83A1-F6EECF244321}">
                <p14:modId xmlns:p14="http://schemas.microsoft.com/office/powerpoint/2010/main" val="4286231790"/>
              </p:ext>
            </p:extLst>
          </p:nvPr>
        </p:nvGraphicFramePr>
        <p:xfrm>
          <a:off x="1974185" y="4572915"/>
          <a:ext cx="8154682" cy="308053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C2832897-9025-EAC7-3398-A60CAA5063E3}"/>
              </a:ext>
            </a:extLst>
          </p:cNvPr>
          <p:cNvSpPr txBox="1"/>
          <p:nvPr/>
        </p:nvSpPr>
        <p:spPr>
          <a:xfrm>
            <a:off x="1881146" y="4229548"/>
            <a:ext cx="6392517" cy="338554"/>
          </a:xfrm>
          <a:prstGeom prst="rect">
            <a:avLst/>
          </a:prstGeom>
          <a:noFill/>
        </p:spPr>
        <p:txBody>
          <a:bodyPr wrap="square">
            <a:spAutoFit/>
          </a:bodyPr>
          <a:lstStyle/>
          <a:p>
            <a:pPr rtl="0">
              <a:defRPr sz="1862" b="0" i="0" u="none" strike="noStrike" kern="1200" spc="0" baseline="0">
                <a:solidFill>
                  <a:srgbClr val="000000">
                    <a:lumMod val="65000"/>
                    <a:lumOff val="35000"/>
                  </a:srgbClr>
                </a:solidFill>
                <a:latin typeface="+mn-lt"/>
                <a:ea typeface="+mn-ea"/>
                <a:cs typeface="+mn-cs"/>
              </a:defRPr>
            </a:pPr>
            <a:r>
              <a:rPr lang="en-US" sz="1600" b="1" dirty="0">
                <a:solidFill>
                  <a:sysClr val="windowText" lastClr="000000"/>
                </a:solidFill>
              </a:rPr>
              <a:t>Disaster Relief Appropriations, FY1994-FY2021 (billions)</a:t>
            </a:r>
          </a:p>
        </p:txBody>
      </p:sp>
      <p:sp>
        <p:nvSpPr>
          <p:cNvPr id="6" name="Text Placeholder 18">
            <a:extLst>
              <a:ext uri="{FF2B5EF4-FFF2-40B4-BE49-F238E27FC236}">
                <a16:creationId xmlns:a16="http://schemas.microsoft.com/office/drawing/2014/main" id="{77FC0834-ABC2-CAB8-385B-41758FC9C5CE}"/>
              </a:ext>
            </a:extLst>
          </p:cNvPr>
          <p:cNvSpPr txBox="1">
            <a:spLocks/>
          </p:cNvSpPr>
          <p:nvPr/>
        </p:nvSpPr>
        <p:spPr bwMode="auto">
          <a:xfrm>
            <a:off x="1516070" y="765344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4"/>
              </a:rPr>
              <a:t>Congressional Research Service</a:t>
            </a:r>
            <a:endParaRPr lang="en-US" sz="700" dirty="0">
              <a:solidFill>
                <a:schemeClr val="tx1">
                  <a:lumMod val="50000"/>
                  <a:lumOff val="50000"/>
                </a:schemeClr>
              </a:solidFill>
              <a:latin typeface="+mj-lt"/>
              <a:cs typeface="Georgia"/>
            </a:endParaRPr>
          </a:p>
        </p:txBody>
      </p:sp>
      <p:sp>
        <p:nvSpPr>
          <p:cNvPr id="7" name="TextBox 6">
            <a:extLst>
              <a:ext uri="{FF2B5EF4-FFF2-40B4-BE49-F238E27FC236}">
                <a16:creationId xmlns:a16="http://schemas.microsoft.com/office/drawing/2014/main" id="{45EE4BCD-8D86-624B-5EC3-97D9EE8E9022}"/>
              </a:ext>
            </a:extLst>
          </p:cNvPr>
          <p:cNvSpPr txBox="1"/>
          <p:nvPr/>
        </p:nvSpPr>
        <p:spPr>
          <a:xfrm>
            <a:off x="1516070" y="7880090"/>
            <a:ext cx="7154085" cy="246221"/>
          </a:xfrm>
          <a:prstGeom prst="rect">
            <a:avLst/>
          </a:prstGeom>
          <a:noFill/>
        </p:spPr>
        <p:txBody>
          <a:bodyPr wrap="square" rtlCol="0">
            <a:spAutoFit/>
          </a:bodyPr>
          <a:lstStyle/>
          <a:p>
            <a:r>
              <a:rPr lang="en-US" sz="1000" dirty="0">
                <a:solidFill>
                  <a:schemeClr val="tx1">
                    <a:lumMod val="50000"/>
                    <a:lumOff val="50000"/>
                  </a:schemeClr>
                </a:solidFill>
              </a:rPr>
              <a:t>Research and data comes the Congressional Research Service Disaster Relief Fund Report last updated in 2024</a:t>
            </a:r>
          </a:p>
        </p:txBody>
      </p:sp>
    </p:spTree>
    <p:extLst>
      <p:ext uri="{BB962C8B-B14F-4D97-AF65-F5344CB8AC3E}">
        <p14:creationId xmlns:p14="http://schemas.microsoft.com/office/powerpoint/2010/main" val="1182879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7DFAA-D3AC-0C2F-1FC9-A8F4D902F4E8}"/>
              </a:ext>
            </a:extLst>
          </p:cNvPr>
          <p:cNvSpPr>
            <a:spLocks noGrp="1"/>
          </p:cNvSpPr>
          <p:nvPr>
            <p:ph type="title"/>
          </p:nvPr>
        </p:nvSpPr>
        <p:spPr/>
        <p:txBody>
          <a:bodyPr/>
          <a:lstStyle/>
          <a:p>
            <a:r>
              <a:rPr lang="en-US" sz="3600" dirty="0"/>
              <a:t>APWA Priorities for Transportation</a:t>
            </a:r>
          </a:p>
        </p:txBody>
      </p:sp>
      <p:sp>
        <p:nvSpPr>
          <p:cNvPr id="3" name="Rectangle 2">
            <a:extLst>
              <a:ext uri="{FF2B5EF4-FFF2-40B4-BE49-F238E27FC236}">
                <a16:creationId xmlns:a16="http://schemas.microsoft.com/office/drawing/2014/main" id="{71AB441B-1CD9-5AD4-78B5-FEE6C3B425DD}"/>
              </a:ext>
            </a:extLst>
          </p:cNvPr>
          <p:cNvSpPr/>
          <p:nvPr/>
        </p:nvSpPr>
        <p:spPr>
          <a:xfrm>
            <a:off x="1974185" y="2491500"/>
            <a:ext cx="8484200" cy="5039265"/>
          </a:xfrm>
          <a:prstGeom prst="rect">
            <a:avLst/>
          </a:prstGeom>
          <a:solidFill>
            <a:schemeClr val="bg1">
              <a:lumMod val="95000"/>
            </a:schemeClr>
          </a:solidFill>
          <a:ln>
            <a:solidFill>
              <a:srgbClr val="0048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rgbClr val="004880"/>
                </a:solidFill>
              </a:rPr>
              <a:t>Transportation</a:t>
            </a:r>
          </a:p>
          <a:p>
            <a:pPr marL="342900" marR="0" lvl="0" indent="-342900">
              <a:lnSpc>
                <a:spcPct val="107000"/>
              </a:lnSpc>
              <a:spcBef>
                <a:spcPts val="0"/>
              </a:spcBef>
              <a:buFont typeface="Wingdings" panose="05000000000000000000" pitchFamily="2" charset="2"/>
              <a:buChar char=""/>
              <a:tabLst>
                <a:tab pos="457200" algn="l"/>
              </a:tabLst>
            </a:pPr>
            <a:r>
              <a:rPr lang="en-US" sz="1200" b="1" dirty="0">
                <a:solidFill>
                  <a:schemeClr val="tx1"/>
                </a:solidFill>
                <a:effectLst/>
                <a:ea typeface="Calibri" panose="020F0502020204030204" pitchFamily="34" charset="0"/>
                <a:cs typeface="Times New Roman" panose="02020603050405020304" pitchFamily="18" charset="0"/>
              </a:rPr>
              <a:t>Safety: </a:t>
            </a:r>
            <a:r>
              <a:rPr lang="en-US" sz="1200" dirty="0">
                <a:solidFill>
                  <a:schemeClr val="tx1"/>
                </a:solidFill>
              </a:rPr>
              <a:t>APWA supports IIJA’s increased investment in pre-existing safety programs, and its establishment of new programs with a significant safety component. Additionally, APWA backs transportation programs supporting safety improvements to local and rural roads, work zones, traffic incident management practices, public transit, railroads and railroad crossings. APWA strongly encourages the greatest possible flexibility and accommodation to local entities and in support of safety projects, including continuing to streamline permitting, reporting and other project requirements, and require states to utilize federal fund exchange programs with their local governments. APWA also supports the ability to combine program funds on projects, e.g., railroad crossing and Highway Safety Improvement Program (HSIP) funding to increase efficient use of tax dollars. APWA is focused on ensuring safety related transportation programs are fully funded and information is widely disseminated for maximum impact on improving the safety of our transportation network.</a:t>
            </a:r>
          </a:p>
          <a:p>
            <a:pPr marR="0" lvl="0">
              <a:lnSpc>
                <a:spcPct val="107000"/>
              </a:lnSpc>
              <a:spcBef>
                <a:spcPts val="0"/>
              </a:spcBef>
              <a:tabLst>
                <a:tab pos="457200" algn="l"/>
              </a:tabLst>
            </a:pPr>
            <a:endParaRPr lang="en-US" sz="1200" b="1" dirty="0">
              <a:solidFill>
                <a:schemeClr val="tx1"/>
              </a:solidFill>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buFont typeface="Wingdings" panose="05000000000000000000" pitchFamily="2" charset="2"/>
              <a:buChar char=""/>
              <a:tabLst>
                <a:tab pos="457200" algn="l"/>
              </a:tabLst>
            </a:pPr>
            <a:r>
              <a:rPr lang="en-US" sz="1200" b="1" dirty="0">
                <a:solidFill>
                  <a:schemeClr val="tx1"/>
                </a:solidFill>
                <a:effectLst/>
                <a:ea typeface="Calibri" panose="020F0502020204030204" pitchFamily="34" charset="0"/>
                <a:cs typeface="Times New Roman" panose="02020603050405020304" pitchFamily="18" charset="0"/>
              </a:rPr>
              <a:t>Continue Streamlining Success: </a:t>
            </a:r>
            <a:r>
              <a:rPr lang="en-US" sz="1200" dirty="0">
                <a:solidFill>
                  <a:schemeClr val="tx1"/>
                </a:solidFill>
              </a:rPr>
              <a:t>The infrastructure law takes important steps to continue responsible streamlining of regulatory requirements and permitting processes to protect the environment and distribute funding. Ensuring all communities—especially small, rural, and historically disadvantaged— can access the investment opportunities of the law, it is essential that these communities have direct access to technical experts and can leverage resources to assist in streamlining infrastructure processes and permitting. Local governments must have a seat at the table and be fully engaged in rulemaking and permitting processes as they have the best understanding of their community needs and the impact.</a:t>
            </a:r>
          </a:p>
          <a:p>
            <a:pPr marR="0" lvl="0">
              <a:lnSpc>
                <a:spcPct val="107000"/>
              </a:lnSpc>
              <a:spcBef>
                <a:spcPts val="0"/>
              </a:spcBef>
              <a:tabLst>
                <a:tab pos="457200" algn="l"/>
              </a:tabLst>
            </a:pPr>
            <a:endParaRPr lang="en-US" sz="1200" b="1" dirty="0">
              <a:solidFill>
                <a:schemeClr val="tx1"/>
              </a:solidFill>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buFont typeface="Wingdings" panose="05000000000000000000" pitchFamily="2" charset="2"/>
              <a:buChar char=""/>
              <a:tabLst>
                <a:tab pos="457200" algn="l"/>
              </a:tabLst>
            </a:pPr>
            <a:r>
              <a:rPr lang="en-US" sz="1200" b="1" dirty="0">
                <a:solidFill>
                  <a:schemeClr val="tx1"/>
                </a:solidFill>
                <a:effectLst/>
                <a:ea typeface="Calibri" panose="020F0502020204030204" pitchFamily="34" charset="0"/>
                <a:cs typeface="Times New Roman" panose="02020603050405020304" pitchFamily="18" charset="0"/>
              </a:rPr>
              <a:t>Infrastructure Resilience: </a:t>
            </a:r>
            <a:r>
              <a:rPr lang="en-US" sz="1200" dirty="0">
                <a:solidFill>
                  <a:schemeClr val="tx1"/>
                </a:solidFill>
              </a:rPr>
              <a:t>APWA supports an approach that incentivizes resiliency measures in infrastructure planning and design, the development of tools to build more resilient transportation systems and encourages continual focus on present and future usage. APWA also supports building upon the law’s investment opportunities for local entities to directly apply to grant programs that can be used to complete major infrastructure upgrades and assist communities of all sizes and diverse needs in improving resiliency, safety, and economic opportunity. Furthermore, APWA supports the use of municipal bonds and restoring the ability for state and local governments to issue tax-exempt advance refunding bonds in lowering the total cost of bond funded infrastructure.</a:t>
            </a:r>
          </a:p>
          <a:p>
            <a:pPr marR="0" lvl="0">
              <a:lnSpc>
                <a:spcPct val="107000"/>
              </a:lnSpc>
              <a:spcBef>
                <a:spcPts val="0"/>
              </a:spcBef>
              <a:tabLst>
                <a:tab pos="457200" algn="l"/>
              </a:tabLst>
            </a:pPr>
            <a:endParaRPr lang="en-US" sz="1200" b="1" dirty="0">
              <a:solidFill>
                <a:schemeClr val="tx1"/>
              </a:solidFill>
              <a:effectLst/>
              <a:ea typeface="Calibri" panose="020F0502020204030204" pitchFamily="34" charset="0"/>
              <a:cs typeface="Times New Roman" panose="02020603050405020304" pitchFamily="18" charset="0"/>
            </a:endParaRPr>
          </a:p>
        </p:txBody>
      </p:sp>
      <p:sp>
        <p:nvSpPr>
          <p:cNvPr id="4" name="Text Placeholder 18">
            <a:extLst>
              <a:ext uri="{FF2B5EF4-FFF2-40B4-BE49-F238E27FC236}">
                <a16:creationId xmlns:a16="http://schemas.microsoft.com/office/drawing/2014/main" id="{FCC34478-6BC8-9C6C-7300-BA708C56C717}"/>
              </a:ext>
            </a:extLst>
          </p:cNvPr>
          <p:cNvSpPr txBox="1">
            <a:spLocks/>
          </p:cNvSpPr>
          <p:nvPr/>
        </p:nvSpPr>
        <p:spPr bwMode="auto">
          <a:xfrm>
            <a:off x="1429405" y="771614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rgbClr val="957E5B"/>
                </a:solidFill>
                <a:latin typeface="+mj-lt"/>
                <a:cs typeface="Georgia"/>
                <a:hlinkClick r:id="rId3">
                  <a:extLst>
                    <a:ext uri="{A12FA001-AC4F-418D-AE19-62706E023703}">
                      <ahyp:hlinkClr xmlns:ahyp="http://schemas.microsoft.com/office/drawing/2018/hyperlinkcolor" val="tx"/>
                    </a:ext>
                  </a:extLst>
                </a:hlinkClick>
              </a:rPr>
              <a:t>APWA</a:t>
            </a:r>
            <a:endParaRPr lang="en-US" sz="700" dirty="0">
              <a:solidFill>
                <a:srgbClr val="957E5B"/>
              </a:solidFill>
              <a:latin typeface="+mj-lt"/>
              <a:cs typeface="Georgia"/>
            </a:endParaRPr>
          </a:p>
        </p:txBody>
      </p:sp>
      <p:sp>
        <p:nvSpPr>
          <p:cNvPr id="5" name="TextBox 4">
            <a:extLst>
              <a:ext uri="{FF2B5EF4-FFF2-40B4-BE49-F238E27FC236}">
                <a16:creationId xmlns:a16="http://schemas.microsoft.com/office/drawing/2014/main" id="{5F82F805-E134-57E4-2B04-E1F010B1F669}"/>
              </a:ext>
            </a:extLst>
          </p:cNvPr>
          <p:cNvSpPr txBox="1"/>
          <p:nvPr/>
        </p:nvSpPr>
        <p:spPr>
          <a:xfrm>
            <a:off x="1429405" y="7932425"/>
            <a:ext cx="5625737" cy="246221"/>
          </a:xfrm>
          <a:prstGeom prst="rect">
            <a:avLst/>
          </a:prstGeom>
          <a:noFill/>
        </p:spPr>
        <p:txBody>
          <a:bodyPr wrap="square" rtlCol="0">
            <a:spAutoFit/>
          </a:bodyPr>
          <a:lstStyle/>
          <a:p>
            <a:r>
              <a:rPr lang="en-US" sz="1000" dirty="0">
                <a:solidFill>
                  <a:schemeClr val="tx1">
                    <a:lumMod val="50000"/>
                    <a:lumOff val="50000"/>
                  </a:schemeClr>
                </a:solidFill>
              </a:rPr>
              <a:t>Language comes directly from APWA 119</a:t>
            </a:r>
            <a:r>
              <a:rPr lang="en-US" sz="1000" baseline="30000" dirty="0">
                <a:solidFill>
                  <a:schemeClr val="tx1">
                    <a:lumMod val="50000"/>
                    <a:lumOff val="50000"/>
                  </a:schemeClr>
                </a:solidFill>
              </a:rPr>
              <a:t>th</a:t>
            </a:r>
            <a:r>
              <a:rPr lang="en-US" sz="1000" dirty="0">
                <a:solidFill>
                  <a:schemeClr val="tx1">
                    <a:lumMod val="50000"/>
                    <a:lumOff val="50000"/>
                  </a:schemeClr>
                </a:solidFill>
              </a:rPr>
              <a:t> Transportation Priorities </a:t>
            </a:r>
          </a:p>
        </p:txBody>
      </p:sp>
    </p:spTree>
    <p:extLst>
      <p:ext uri="{BB962C8B-B14F-4D97-AF65-F5344CB8AC3E}">
        <p14:creationId xmlns:p14="http://schemas.microsoft.com/office/powerpoint/2010/main" val="1283236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874AC-9B9B-5B63-60D3-F6F483E47A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E5F80D-290C-9A02-C024-5DC0A250B3FF}"/>
              </a:ext>
            </a:extLst>
          </p:cNvPr>
          <p:cNvSpPr>
            <a:spLocks noGrp="1"/>
          </p:cNvSpPr>
          <p:nvPr>
            <p:ph type="title"/>
          </p:nvPr>
        </p:nvSpPr>
        <p:spPr/>
        <p:txBody>
          <a:bodyPr/>
          <a:lstStyle/>
          <a:p>
            <a:r>
              <a:rPr lang="en-US" sz="3600" dirty="0"/>
              <a:t>Economic Impact of Public Transportation</a:t>
            </a:r>
          </a:p>
        </p:txBody>
      </p:sp>
      <p:graphicFrame>
        <p:nvGraphicFramePr>
          <p:cNvPr id="3" name="Table 2">
            <a:extLst>
              <a:ext uri="{FF2B5EF4-FFF2-40B4-BE49-F238E27FC236}">
                <a16:creationId xmlns:a16="http://schemas.microsoft.com/office/drawing/2014/main" id="{03215512-E22C-C824-4B34-86C81032C79C}"/>
              </a:ext>
            </a:extLst>
          </p:cNvPr>
          <p:cNvGraphicFramePr>
            <a:graphicFrameLocks noGrp="1"/>
          </p:cNvGraphicFramePr>
          <p:nvPr>
            <p:extLst>
              <p:ext uri="{D42A27DB-BD31-4B8C-83A1-F6EECF244321}">
                <p14:modId xmlns:p14="http://schemas.microsoft.com/office/powerpoint/2010/main" val="4210264382"/>
              </p:ext>
            </p:extLst>
          </p:nvPr>
        </p:nvGraphicFramePr>
        <p:xfrm>
          <a:off x="2279595" y="4878325"/>
          <a:ext cx="7940660" cy="2223568"/>
        </p:xfrm>
        <a:graphic>
          <a:graphicData uri="http://schemas.openxmlformats.org/drawingml/2006/table">
            <a:tbl>
              <a:tblPr>
                <a:tableStyleId>{5C22544A-7EE6-4342-B048-85BDC9FD1C3A}</a:tableStyleId>
              </a:tblPr>
              <a:tblGrid>
                <a:gridCol w="1985165">
                  <a:extLst>
                    <a:ext uri="{9D8B030D-6E8A-4147-A177-3AD203B41FA5}">
                      <a16:colId xmlns:a16="http://schemas.microsoft.com/office/drawing/2014/main" val="3152927381"/>
                    </a:ext>
                  </a:extLst>
                </a:gridCol>
                <a:gridCol w="1985165">
                  <a:extLst>
                    <a:ext uri="{9D8B030D-6E8A-4147-A177-3AD203B41FA5}">
                      <a16:colId xmlns:a16="http://schemas.microsoft.com/office/drawing/2014/main" val="2491760212"/>
                    </a:ext>
                  </a:extLst>
                </a:gridCol>
                <a:gridCol w="1985165">
                  <a:extLst>
                    <a:ext uri="{9D8B030D-6E8A-4147-A177-3AD203B41FA5}">
                      <a16:colId xmlns:a16="http://schemas.microsoft.com/office/drawing/2014/main" val="2572735694"/>
                    </a:ext>
                  </a:extLst>
                </a:gridCol>
                <a:gridCol w="1985165">
                  <a:extLst>
                    <a:ext uri="{9D8B030D-6E8A-4147-A177-3AD203B41FA5}">
                      <a16:colId xmlns:a16="http://schemas.microsoft.com/office/drawing/2014/main" val="2597238642"/>
                    </a:ext>
                  </a:extLst>
                </a:gridCol>
              </a:tblGrid>
              <a:tr h="505252">
                <a:tc>
                  <a:txBody>
                    <a:bodyPr/>
                    <a:lstStyle/>
                    <a:p>
                      <a:pPr algn="ctr" fontAlgn="b"/>
                      <a:r>
                        <a:rPr lang="en-US" sz="1100" b="1" u="none" strike="noStrike" dirty="0">
                          <a:solidFill>
                            <a:schemeClr val="tx1"/>
                          </a:solidFill>
                          <a:effectLst/>
                        </a:rPr>
                        <a:t>Economic Impact</a:t>
                      </a:r>
                      <a:endParaRPr lang="en-US" sz="1100" b="1"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lnT w="9525" cap="flat" cmpd="sng" algn="ctr">
                      <a:noFill/>
                      <a:prstDash val="solid"/>
                      <a:round/>
                      <a:headEnd type="none" w="med" len="med"/>
                      <a:tailEnd type="none" w="med" len="med"/>
                    </a:lnT>
                    <a:solidFill>
                      <a:schemeClr val="bg1">
                        <a:lumMod val="85000"/>
                      </a:schemeClr>
                    </a:solidFill>
                  </a:tcPr>
                </a:tc>
                <a:tc>
                  <a:txBody>
                    <a:bodyPr/>
                    <a:lstStyle/>
                    <a:p>
                      <a:pPr algn="ctr" fontAlgn="b"/>
                      <a:r>
                        <a:rPr lang="en-US" sz="1100" b="1" u="none" strike="noStrike" dirty="0">
                          <a:solidFill>
                            <a:schemeClr val="tx1"/>
                          </a:solidFill>
                          <a:effectLst/>
                        </a:rPr>
                        <a:t>Per $Billion of Capital Investment</a:t>
                      </a:r>
                      <a:endParaRPr lang="en-US" sz="1100" b="1" i="0" u="none" strike="noStrike" dirty="0">
                        <a:solidFill>
                          <a:schemeClr val="tx1"/>
                        </a:solidFill>
                        <a:effectLst/>
                        <a:latin typeface="Calibri" panose="020F0502020204030204" pitchFamily="34" charset="0"/>
                      </a:endParaRPr>
                    </a:p>
                  </a:txBody>
                  <a:tcPr marL="6350" marR="6350" marT="6350" marB="0" anchor="ctr">
                    <a:lnT w="9525" cap="flat" cmpd="sng" algn="ctr">
                      <a:noFill/>
                      <a:prstDash val="solid"/>
                      <a:round/>
                      <a:headEnd type="none" w="med" len="med"/>
                      <a:tailEnd type="none" w="med" len="med"/>
                    </a:lnT>
                    <a:solidFill>
                      <a:schemeClr val="bg1">
                        <a:lumMod val="85000"/>
                      </a:schemeClr>
                    </a:solidFill>
                  </a:tcPr>
                </a:tc>
                <a:tc>
                  <a:txBody>
                    <a:bodyPr/>
                    <a:lstStyle/>
                    <a:p>
                      <a:pPr algn="ctr" fontAlgn="b"/>
                      <a:r>
                        <a:rPr lang="en-US" sz="1100" b="1" u="none" strike="noStrike" dirty="0">
                          <a:solidFill>
                            <a:schemeClr val="tx1"/>
                          </a:solidFill>
                          <a:effectLst/>
                        </a:rPr>
                        <a:t>Per $Billion of Operations Investment</a:t>
                      </a:r>
                      <a:endParaRPr lang="en-US" sz="1100" b="1" i="0" u="none" strike="noStrike" dirty="0">
                        <a:solidFill>
                          <a:schemeClr val="tx1"/>
                        </a:solidFill>
                        <a:effectLst/>
                        <a:latin typeface="Calibri" panose="020F0502020204030204" pitchFamily="34" charset="0"/>
                      </a:endParaRPr>
                    </a:p>
                  </a:txBody>
                  <a:tcPr marL="6350" marR="6350" marT="6350" marB="0" anchor="ctr">
                    <a:lnT w="9525" cap="flat" cmpd="sng" algn="ctr">
                      <a:noFill/>
                      <a:prstDash val="solid"/>
                      <a:round/>
                      <a:headEnd type="none" w="med" len="med"/>
                      <a:tailEnd type="none" w="med" len="med"/>
                    </a:lnT>
                    <a:solidFill>
                      <a:schemeClr val="bg1">
                        <a:lumMod val="85000"/>
                      </a:schemeClr>
                    </a:solidFill>
                  </a:tcPr>
                </a:tc>
                <a:tc>
                  <a:txBody>
                    <a:bodyPr/>
                    <a:lstStyle/>
                    <a:p>
                      <a:pPr algn="ctr" fontAlgn="b"/>
                      <a:r>
                        <a:rPr lang="en-US" sz="1100" b="1" u="none" strike="noStrike" dirty="0">
                          <a:solidFill>
                            <a:schemeClr val="tx1"/>
                          </a:solidFill>
                          <a:effectLst/>
                        </a:rPr>
                        <a:t>Per $Billion  of Average Investment</a:t>
                      </a:r>
                      <a:endParaRPr lang="en-US" sz="1100" b="1"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lnT w="9525" cap="flat" cmpd="sng" algn="ctr">
                      <a:no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46923651"/>
                  </a:ext>
                </a:extLst>
              </a:tr>
              <a:tr h="475053">
                <a:tc>
                  <a:txBody>
                    <a:bodyPr/>
                    <a:lstStyle/>
                    <a:p>
                      <a:pPr algn="l" fontAlgn="b"/>
                      <a:r>
                        <a:rPr lang="en-US" sz="1100" u="none" strike="noStrike" dirty="0">
                          <a:solidFill>
                            <a:schemeClr val="tx1"/>
                          </a:solidFill>
                          <a:effectLst/>
                        </a:rPr>
                        <a:t>Output (business sales)</a:t>
                      </a:r>
                      <a:endParaRPr lang="en-US" sz="1100" b="0"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noFill/>
                  </a:tcPr>
                </a:tc>
                <a:tc>
                  <a:txBody>
                    <a:bodyPr/>
                    <a:lstStyle/>
                    <a:p>
                      <a:pPr algn="ctr" fontAlgn="b"/>
                      <a:r>
                        <a:rPr lang="en-US" sz="1100" u="none" strike="noStrike" dirty="0">
                          <a:solidFill>
                            <a:schemeClr val="tx1"/>
                          </a:solidFill>
                          <a:effectLst/>
                        </a:rPr>
                        <a:t>$2.6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$3.0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$2.9 billion</a:t>
                      </a:r>
                      <a:endParaRPr lang="en-US" sz="1100" b="0"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noFill/>
                  </a:tcPr>
                </a:tc>
                <a:extLst>
                  <a:ext uri="{0D108BD9-81ED-4DB2-BD59-A6C34878D82A}">
                    <a16:rowId xmlns:a16="http://schemas.microsoft.com/office/drawing/2014/main" val="2049256689"/>
                  </a:ext>
                </a:extLst>
              </a:tr>
              <a:tr h="256070">
                <a:tc>
                  <a:txBody>
                    <a:bodyPr/>
                    <a:lstStyle/>
                    <a:p>
                      <a:pPr algn="l" fontAlgn="b"/>
                      <a:r>
                        <a:rPr lang="en-US" sz="1100" u="none" strike="noStrike" dirty="0">
                          <a:solidFill>
                            <a:schemeClr val="tx1"/>
                          </a:solidFill>
                          <a:effectLst/>
                        </a:rPr>
                        <a:t>GDP (value added)</a:t>
                      </a:r>
                      <a:endParaRPr lang="en-US" sz="1100" b="0"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noFill/>
                  </a:tcPr>
                </a:tc>
                <a:tc>
                  <a:txBody>
                    <a:bodyPr/>
                    <a:lstStyle/>
                    <a:p>
                      <a:pPr algn="ctr" fontAlgn="b"/>
                      <a:r>
                        <a:rPr lang="en-US" sz="1100" u="none" strike="noStrike" dirty="0">
                          <a:solidFill>
                            <a:schemeClr val="tx1"/>
                          </a:solidFill>
                          <a:effectLst/>
                        </a:rPr>
                        <a:t>$1.2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$1.9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$1.8 billion</a:t>
                      </a:r>
                      <a:endParaRPr lang="en-US" sz="1100" b="0"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noFill/>
                  </a:tcPr>
                </a:tc>
                <a:extLst>
                  <a:ext uri="{0D108BD9-81ED-4DB2-BD59-A6C34878D82A}">
                    <a16:rowId xmlns:a16="http://schemas.microsoft.com/office/drawing/2014/main" val="391013194"/>
                  </a:ext>
                </a:extLst>
              </a:tr>
              <a:tr h="256070">
                <a:tc>
                  <a:txBody>
                    <a:bodyPr/>
                    <a:lstStyle/>
                    <a:p>
                      <a:pPr algn="l" fontAlgn="b"/>
                      <a:r>
                        <a:rPr lang="en-US" sz="1100" u="none" strike="noStrike" dirty="0">
                          <a:solidFill>
                            <a:schemeClr val="tx1"/>
                          </a:solidFill>
                          <a:effectLst/>
                        </a:rPr>
                        <a:t>Labor Income</a:t>
                      </a:r>
                      <a:endParaRPr lang="en-US" sz="1100" b="0"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noFill/>
                  </a:tcPr>
                </a:tc>
                <a:tc>
                  <a:txBody>
                    <a:bodyPr/>
                    <a:lstStyle/>
                    <a:p>
                      <a:pPr algn="ctr" fontAlgn="b"/>
                      <a:r>
                        <a:rPr lang="en-US" sz="1100" u="none" strike="noStrike" dirty="0">
                          <a:solidFill>
                            <a:schemeClr val="tx1"/>
                          </a:solidFill>
                          <a:effectLst/>
                        </a:rPr>
                        <a:t>$0.8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$1.3 billion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$1.2 billion</a:t>
                      </a:r>
                      <a:endParaRPr lang="en-US" sz="1100" b="0"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noFill/>
                  </a:tcPr>
                </a:tc>
                <a:extLst>
                  <a:ext uri="{0D108BD9-81ED-4DB2-BD59-A6C34878D82A}">
                    <a16:rowId xmlns:a16="http://schemas.microsoft.com/office/drawing/2014/main" val="272241963"/>
                  </a:ext>
                </a:extLst>
              </a:tr>
              <a:tr h="475053">
                <a:tc>
                  <a:txBody>
                    <a:bodyPr/>
                    <a:lstStyle/>
                    <a:p>
                      <a:pPr algn="l" fontAlgn="b"/>
                      <a:r>
                        <a:rPr lang="en-US" sz="1100" u="none" strike="noStrike" dirty="0">
                          <a:solidFill>
                            <a:schemeClr val="tx1"/>
                          </a:solidFill>
                          <a:effectLst/>
                        </a:rPr>
                        <a:t>Tax Revenue (fed, state, local)</a:t>
                      </a:r>
                      <a:endParaRPr lang="en-US" sz="1100" b="0"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noFill/>
                  </a:tcPr>
                </a:tc>
                <a:tc>
                  <a:txBody>
                    <a:bodyPr/>
                    <a:lstStyle/>
                    <a:p>
                      <a:pPr algn="ctr" fontAlgn="b"/>
                      <a:r>
                        <a:rPr lang="en-US" sz="1100" u="none" strike="noStrike" dirty="0">
                          <a:solidFill>
                            <a:schemeClr val="tx1"/>
                          </a:solidFill>
                          <a:effectLst/>
                        </a:rPr>
                        <a:t>$264 million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$428 million</a:t>
                      </a:r>
                      <a:endParaRPr lang="en-US" sz="1100" b="0" i="0" u="none" strike="noStrike" dirty="0">
                        <a:solidFill>
                          <a:schemeClr val="tx1"/>
                        </a:solidFill>
                        <a:effectLst/>
                        <a:latin typeface="Calibri" panose="020F0502020204030204" pitchFamily="34" charset="0"/>
                      </a:endParaRPr>
                    </a:p>
                  </a:txBody>
                  <a:tcPr marL="6350" marR="6350" marT="6350" marB="0" anchor="ctr">
                    <a:noFill/>
                  </a:tcPr>
                </a:tc>
                <a:tc>
                  <a:txBody>
                    <a:bodyPr/>
                    <a:lstStyle/>
                    <a:p>
                      <a:pPr algn="ctr" fontAlgn="b"/>
                      <a:r>
                        <a:rPr lang="en-US" sz="1100" u="none" strike="noStrike" dirty="0">
                          <a:solidFill>
                            <a:schemeClr val="tx1"/>
                          </a:solidFill>
                          <a:effectLst/>
                        </a:rPr>
                        <a:t>$382 million</a:t>
                      </a:r>
                      <a:endParaRPr lang="en-US" sz="1100" b="0"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noFill/>
                  </a:tcPr>
                </a:tc>
                <a:extLst>
                  <a:ext uri="{0D108BD9-81ED-4DB2-BD59-A6C34878D82A}">
                    <a16:rowId xmlns:a16="http://schemas.microsoft.com/office/drawing/2014/main" val="339830237"/>
                  </a:ext>
                </a:extLst>
              </a:tr>
              <a:tr h="256070">
                <a:tc>
                  <a:txBody>
                    <a:bodyPr/>
                    <a:lstStyle/>
                    <a:p>
                      <a:pPr algn="l" fontAlgn="b"/>
                      <a:r>
                        <a:rPr lang="en-US" sz="1100" u="none" strike="noStrike" dirty="0">
                          <a:solidFill>
                            <a:schemeClr val="tx1"/>
                          </a:solidFill>
                          <a:effectLst/>
                        </a:rPr>
                        <a:t>Jobs (employment)</a:t>
                      </a:r>
                      <a:endParaRPr lang="en-US" sz="1100" b="0" i="0" u="none" strike="noStrike" dirty="0">
                        <a:solidFill>
                          <a:schemeClr val="tx1"/>
                        </a:solidFill>
                        <a:effectLst/>
                        <a:latin typeface="Calibri" panose="020F0502020204030204" pitchFamily="34" charset="0"/>
                      </a:endParaRPr>
                    </a:p>
                  </a:txBody>
                  <a:tcPr marL="6350" marR="6350" marT="6350" marB="0" anchor="ctr">
                    <a:lnL w="9525" cap="flat" cmpd="sng" algn="ctr">
                      <a:noFill/>
                      <a:prstDash val="solid"/>
                      <a:round/>
                      <a:headEnd type="none" w="med" len="med"/>
                      <a:tailEnd type="none" w="med" len="med"/>
                    </a:lnL>
                    <a:lnB w="9525" cap="flat" cmpd="sng" algn="ctr">
                      <a:noFill/>
                      <a:prstDash val="solid"/>
                      <a:round/>
                      <a:headEnd type="none" w="med" len="med"/>
                      <a:tailEnd type="none" w="med" len="med"/>
                    </a:lnB>
                    <a:noFill/>
                  </a:tcPr>
                </a:tc>
                <a:tc>
                  <a:txBody>
                    <a:bodyPr/>
                    <a:lstStyle/>
                    <a:p>
                      <a:pPr algn="ctr" fontAlgn="b"/>
                      <a:r>
                        <a:rPr lang="en-US" sz="1100" u="none" strike="noStrike" dirty="0">
                          <a:solidFill>
                            <a:schemeClr val="tx1"/>
                          </a:solidFill>
                          <a:effectLst/>
                        </a:rPr>
                        <a:t>12,600</a:t>
                      </a:r>
                      <a:endParaRPr lang="en-US" sz="1100" b="0" i="0" u="none" strike="noStrike" dirty="0">
                        <a:solidFill>
                          <a:schemeClr val="tx1"/>
                        </a:solidFill>
                        <a:effectLst/>
                        <a:latin typeface="Calibri" panose="020F0502020204030204" pitchFamily="34" charset="0"/>
                      </a:endParaRPr>
                    </a:p>
                  </a:txBody>
                  <a:tcPr marL="6350" marR="6350" marT="6350" marB="0" anchor="ctr">
                    <a:lnB w="9525" cap="flat" cmpd="sng" algn="ctr">
                      <a:noFill/>
                      <a:prstDash val="solid"/>
                      <a:round/>
                      <a:headEnd type="none" w="med" len="med"/>
                      <a:tailEnd type="none" w="med" len="med"/>
                    </a:lnB>
                    <a:noFill/>
                  </a:tcPr>
                </a:tc>
                <a:tc>
                  <a:txBody>
                    <a:bodyPr/>
                    <a:lstStyle/>
                    <a:p>
                      <a:pPr algn="ctr" fontAlgn="b"/>
                      <a:r>
                        <a:rPr lang="en-US" sz="1100" u="none" strike="noStrike" dirty="0">
                          <a:solidFill>
                            <a:schemeClr val="tx1"/>
                          </a:solidFill>
                          <a:effectLst/>
                        </a:rPr>
                        <a:t>20,000</a:t>
                      </a:r>
                      <a:endParaRPr lang="en-US" sz="1100" b="0" i="0" u="none" strike="noStrike" dirty="0">
                        <a:solidFill>
                          <a:schemeClr val="tx1"/>
                        </a:solidFill>
                        <a:effectLst/>
                        <a:latin typeface="Calibri" panose="020F0502020204030204" pitchFamily="34" charset="0"/>
                      </a:endParaRPr>
                    </a:p>
                  </a:txBody>
                  <a:tcPr marL="6350" marR="6350" marT="6350" marB="0" anchor="ctr">
                    <a:lnB w="9525" cap="flat" cmpd="sng" algn="ctr">
                      <a:noFill/>
                      <a:prstDash val="solid"/>
                      <a:round/>
                      <a:headEnd type="none" w="med" len="med"/>
                      <a:tailEnd type="none" w="med" len="med"/>
                    </a:lnB>
                    <a:noFill/>
                  </a:tcPr>
                </a:tc>
                <a:tc>
                  <a:txBody>
                    <a:bodyPr/>
                    <a:lstStyle/>
                    <a:p>
                      <a:pPr algn="ctr" fontAlgn="b"/>
                      <a:r>
                        <a:rPr lang="en-US" sz="1100" u="none" strike="noStrike" dirty="0">
                          <a:solidFill>
                            <a:schemeClr val="tx1"/>
                          </a:solidFill>
                          <a:effectLst/>
                        </a:rPr>
                        <a:t>17,900</a:t>
                      </a:r>
                      <a:endParaRPr lang="en-US" sz="1100" b="0" i="0" u="none" strike="noStrike" dirty="0">
                        <a:solidFill>
                          <a:schemeClr val="tx1"/>
                        </a:solidFill>
                        <a:effectLst/>
                        <a:latin typeface="Calibri" panose="020F0502020204030204" pitchFamily="34" charset="0"/>
                      </a:endParaRPr>
                    </a:p>
                  </a:txBody>
                  <a:tcPr marL="6350" marR="6350" marT="6350" marB="0" anchor="ctr">
                    <a:lnR w="9525" cap="flat" cmpd="sng" algn="ctr">
                      <a:noFill/>
                      <a:prstDash val="solid"/>
                      <a:round/>
                      <a:headEnd type="none" w="med" len="med"/>
                      <a:tailEnd type="none" w="med" len="med"/>
                    </a:lnR>
                    <a:lnB w="9525" cap="flat" cmpd="sng" algn="ctr">
                      <a:noFill/>
                      <a:prstDash val="solid"/>
                      <a:round/>
                      <a:headEnd type="none" w="med" len="med"/>
                      <a:tailEnd type="none" w="med" len="med"/>
                    </a:lnB>
                    <a:noFill/>
                  </a:tcPr>
                </a:tc>
                <a:extLst>
                  <a:ext uri="{0D108BD9-81ED-4DB2-BD59-A6C34878D82A}">
                    <a16:rowId xmlns:a16="http://schemas.microsoft.com/office/drawing/2014/main" val="2871773375"/>
                  </a:ext>
                </a:extLst>
              </a:tr>
            </a:tbl>
          </a:graphicData>
        </a:graphic>
      </p:graphicFrame>
      <p:sp>
        <p:nvSpPr>
          <p:cNvPr id="4" name="TextBox 3">
            <a:extLst>
              <a:ext uri="{FF2B5EF4-FFF2-40B4-BE49-F238E27FC236}">
                <a16:creationId xmlns:a16="http://schemas.microsoft.com/office/drawing/2014/main" id="{5AEF910A-CA78-FA44-B1C6-68C2DD44408A}"/>
              </a:ext>
            </a:extLst>
          </p:cNvPr>
          <p:cNvSpPr txBox="1"/>
          <p:nvPr/>
        </p:nvSpPr>
        <p:spPr>
          <a:xfrm>
            <a:off x="2279595" y="2509164"/>
            <a:ext cx="7940660" cy="2246769"/>
          </a:xfrm>
          <a:prstGeom prst="rect">
            <a:avLst/>
          </a:prstGeom>
          <a:noFill/>
        </p:spPr>
        <p:txBody>
          <a:bodyPr wrap="square" rtlCol="0">
            <a:spAutoFit/>
          </a:bodyPr>
          <a:lstStyle/>
          <a:p>
            <a:pPr marL="285750" indent="-285750">
              <a:buFont typeface="Wingdings" panose="05000000000000000000" pitchFamily="2" charset="2"/>
              <a:buChar char="§"/>
            </a:pPr>
            <a:r>
              <a:rPr lang="en-US" sz="1400" dirty="0"/>
              <a:t>$1 invested in public transportation returns $5 in economic benefits</a:t>
            </a:r>
          </a:p>
          <a:p>
            <a:pPr marL="285750" indent="-285750">
              <a:buFont typeface="Wingdings" panose="05000000000000000000" pitchFamily="2" charset="2"/>
              <a:buChar char="§"/>
            </a:pPr>
            <a:r>
              <a:rPr lang="en-US" sz="1400" dirty="0"/>
              <a:t>T​he average household spends 16% of income on transportation, and 93% of this goes to buying, maintaining, and operating cars</a:t>
            </a:r>
          </a:p>
          <a:p>
            <a:pPr marL="742950" lvl="1" indent="-285750">
              <a:buFont typeface="Wingdings" panose="05000000000000000000" pitchFamily="2" charset="2"/>
              <a:buChar char="§"/>
            </a:pPr>
            <a:r>
              <a:rPr lang="en-US" sz="1400" dirty="0"/>
              <a:t>The average household can save nearly $13,000 by replacing a personal vehicle with use of public transit over the average operational lifespan of a vehicle after purchase</a:t>
            </a:r>
          </a:p>
          <a:p>
            <a:pPr marL="285750" indent="-285750">
              <a:buFont typeface="Wingdings" panose="05000000000000000000" pitchFamily="2" charset="2"/>
              <a:buChar char="§"/>
            </a:pPr>
            <a:r>
              <a:rPr lang="en-US" sz="1400" dirty="0"/>
              <a:t>Every $1 billion invested in public transportation supports and creates approximately 50,000 jobs</a:t>
            </a:r>
          </a:p>
          <a:p>
            <a:pPr marL="285750" indent="-285750">
              <a:buFont typeface="Wingdings" panose="05000000000000000000" pitchFamily="2" charset="2"/>
              <a:buChar char="§"/>
            </a:pPr>
            <a:r>
              <a:rPr lang="en-US" sz="1400" dirty="0"/>
              <a:t>87% of trips on public transit have a direct impact on the local economy</a:t>
            </a:r>
          </a:p>
          <a:p>
            <a:pPr marL="285750" indent="-285750">
              <a:buFont typeface="Wingdings" panose="05000000000000000000" pitchFamily="2" charset="2"/>
              <a:buChar char="§"/>
            </a:pPr>
            <a:r>
              <a:rPr lang="en-US" sz="1400" dirty="0"/>
              <a:t>Home values in areas near public transport were up to 24% higher than in other areas</a:t>
            </a:r>
          </a:p>
          <a:p>
            <a:pPr marL="285750" indent="-285750">
              <a:buFont typeface="Wingdings" panose="05000000000000000000" pitchFamily="2" charset="2"/>
              <a:buChar char="§"/>
            </a:pPr>
            <a:r>
              <a:rPr lang="en-US" sz="1400" dirty="0"/>
              <a:t>Hotels in cities with direct rail access to airports raise 11% more revenue per room than hotels in cities without direct rail</a:t>
            </a:r>
          </a:p>
        </p:txBody>
      </p:sp>
      <p:sp>
        <p:nvSpPr>
          <p:cNvPr id="5" name="Text Placeholder 18">
            <a:extLst>
              <a:ext uri="{FF2B5EF4-FFF2-40B4-BE49-F238E27FC236}">
                <a16:creationId xmlns:a16="http://schemas.microsoft.com/office/drawing/2014/main" id="{60960FB1-2617-343A-74A7-EA9C5A79D87F}"/>
              </a:ext>
            </a:extLst>
          </p:cNvPr>
          <p:cNvSpPr txBox="1">
            <a:spLocks/>
          </p:cNvSpPr>
          <p:nvPr/>
        </p:nvSpPr>
        <p:spPr bwMode="auto">
          <a:xfrm>
            <a:off x="2279595" y="7216077"/>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800" dirty="0">
                <a:solidFill>
                  <a:schemeClr val="tx1">
                    <a:lumMod val="50000"/>
                    <a:lumOff val="50000"/>
                  </a:schemeClr>
                </a:solidFill>
              </a:rPr>
              <a:t>(includes direct, supplier purchases, and employee spending, 2018 $s)</a:t>
            </a:r>
            <a:endParaRPr lang="en-US" sz="700" dirty="0">
              <a:solidFill>
                <a:schemeClr val="tx1">
                  <a:lumMod val="50000"/>
                  <a:lumOff val="50000"/>
                </a:schemeClr>
              </a:solidFill>
              <a:latin typeface="+mj-lt"/>
              <a:cs typeface="Georgia"/>
            </a:endParaRPr>
          </a:p>
        </p:txBody>
      </p:sp>
      <p:sp>
        <p:nvSpPr>
          <p:cNvPr id="6" name="Text Placeholder 18">
            <a:extLst>
              <a:ext uri="{FF2B5EF4-FFF2-40B4-BE49-F238E27FC236}">
                <a16:creationId xmlns:a16="http://schemas.microsoft.com/office/drawing/2014/main" id="{0CAE2571-A6C1-1919-809A-F0DE8C0F7D19}"/>
              </a:ext>
            </a:extLst>
          </p:cNvPr>
          <p:cNvSpPr txBox="1">
            <a:spLocks/>
          </p:cNvSpPr>
          <p:nvPr/>
        </p:nvSpPr>
        <p:spPr bwMode="auto">
          <a:xfrm>
            <a:off x="1658019" y="7618659"/>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latin typeface="+mj-lt"/>
                <a:cs typeface="Georgia"/>
                <a:hlinkClick r:id="rId3"/>
              </a:rPr>
              <a:t>American Public Transportation Association</a:t>
            </a:r>
            <a:endParaRPr lang="en-US" sz="700" dirty="0">
              <a:solidFill>
                <a:schemeClr val="tx1">
                  <a:lumMod val="50000"/>
                  <a:lumOff val="50000"/>
                </a:schemeClr>
              </a:solidFill>
              <a:latin typeface="+mj-lt"/>
              <a:cs typeface="Georgia"/>
            </a:endParaRPr>
          </a:p>
        </p:txBody>
      </p:sp>
      <p:sp>
        <p:nvSpPr>
          <p:cNvPr id="7" name="TextBox 6">
            <a:extLst>
              <a:ext uri="{FF2B5EF4-FFF2-40B4-BE49-F238E27FC236}">
                <a16:creationId xmlns:a16="http://schemas.microsoft.com/office/drawing/2014/main" id="{9BDB33B9-76B7-6B10-C3FE-967D505A8F79}"/>
              </a:ext>
            </a:extLst>
          </p:cNvPr>
          <p:cNvSpPr txBox="1"/>
          <p:nvPr/>
        </p:nvSpPr>
        <p:spPr>
          <a:xfrm>
            <a:off x="1668775" y="7809314"/>
            <a:ext cx="8551480" cy="246221"/>
          </a:xfrm>
          <a:prstGeom prst="rect">
            <a:avLst/>
          </a:prstGeom>
          <a:noFill/>
        </p:spPr>
        <p:txBody>
          <a:bodyPr wrap="square" rtlCol="0">
            <a:spAutoFit/>
          </a:bodyPr>
          <a:lstStyle/>
          <a:p>
            <a:r>
              <a:rPr lang="en-US" sz="1000" dirty="0">
                <a:solidFill>
                  <a:schemeClr val="tx1">
                    <a:lumMod val="50000"/>
                    <a:lumOff val="50000"/>
                  </a:schemeClr>
                </a:solidFill>
              </a:rPr>
              <a:t>Research and data comes from the American Public Transportation Association Report and Fact Sheet last updated in 2020 and 2023, respectively</a:t>
            </a:r>
          </a:p>
        </p:txBody>
      </p:sp>
    </p:spTree>
    <p:extLst>
      <p:ext uri="{BB962C8B-B14F-4D97-AF65-F5344CB8AC3E}">
        <p14:creationId xmlns:p14="http://schemas.microsoft.com/office/powerpoint/2010/main" val="3671695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21920" tIns="60960" rIns="121920" bIns="60960" rtlCol="0" anchor="ctr">
        <a:normAutofit/>
      </a:bodyPr>
      <a:lstStyle>
        <a:defPPr algn="l">
          <a:defRPr sz="4800" dirty="0">
            <a:solidFill>
              <a:schemeClr val="accent1">
                <a:lumMod val="75000"/>
              </a:schemeClr>
            </a:solidFill>
            <a:latin typeface="Helvetica Neue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4153</Words>
  <Application>Microsoft Office PowerPoint</Application>
  <PresentationFormat>Custom</PresentationFormat>
  <Paragraphs>241</Paragraphs>
  <Slides>13</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Arial</vt:lpstr>
      <vt:lpstr>Calibri</vt:lpstr>
      <vt:lpstr>Helvetica Neue Medium</vt:lpstr>
      <vt:lpstr>Merriweather</vt:lpstr>
      <vt:lpstr>Segoe UI</vt:lpstr>
      <vt:lpstr>Wingdings</vt:lpstr>
      <vt:lpstr>Office Theme</vt:lpstr>
      <vt:lpstr>Public Works Economic Impact</vt:lpstr>
      <vt:lpstr>What is Public Works?</vt:lpstr>
      <vt:lpstr>APWA’s Public Policy Priorities for the 119th Congress:</vt:lpstr>
      <vt:lpstr>APWA Priorities for Emergency Management</vt:lpstr>
      <vt:lpstr>Economic Impact of Emergency Management</vt:lpstr>
      <vt:lpstr>Economic Impact of Emergency Management</vt:lpstr>
      <vt:lpstr>Annual Appropriations to the Disaster Relief Fund (DRF)</vt:lpstr>
      <vt:lpstr>APWA Priorities for Transportation</vt:lpstr>
      <vt:lpstr>Economic Impact of Public Transportation</vt:lpstr>
      <vt:lpstr>APWA Priorities for Water Resiliency </vt:lpstr>
      <vt:lpstr>Economic Impact of Water Resiliency</vt:lpstr>
      <vt:lpstr>Economic Benefits of Water Infrastructure Investment</vt:lpstr>
      <vt:lpstr>Workforce Development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2014-03-11T17:07:32Z</dcterms:created>
  <dcterms:modified xsi:type="dcterms:W3CDTF">2025-06-12T17:17:04Z</dcterms:modified>
</cp:coreProperties>
</file>