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763" r:id="rId2"/>
    <p:sldId id="772" r:id="rId3"/>
    <p:sldId id="773" r:id="rId4"/>
    <p:sldId id="775" r:id="rId5"/>
    <p:sldId id="774" r:id="rId6"/>
  </p:sldIdLst>
  <p:sldSz cx="10972800" cy="8229600" type="B4JIS"/>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04" userDrawn="1">
          <p15:clr>
            <a:srgbClr val="A4A3A4"/>
          </p15:clr>
        </p15:guide>
        <p15:guide id="2" pos="2880" userDrawn="1">
          <p15:clr>
            <a:srgbClr val="A4A3A4"/>
          </p15:clr>
        </p15:guide>
        <p15:guide id="3" orient="horz" pos="3816" userDrawn="1">
          <p15:clr>
            <a:srgbClr val="A4A3A4"/>
          </p15:clr>
        </p15:guide>
        <p15:guide id="4" pos="5232" userDrawn="1">
          <p15:clr>
            <a:srgbClr val="A4A3A4"/>
          </p15:clr>
        </p15:guide>
        <p15:guide id="5" pos="5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C04F03-5520-5570-E690-C4C3BB9034E6}" name="Christopher Johnson" initials="CJ" userId="S::cjohnson@nationaljournal.com::7230f5ac-c275-458b-85db-656889771337" providerId="AD"/>
  <p188:author id="{76DB6B77-E5E7-AB03-FDB8-12CEBFFD15FA}" name="Emily Orem" initials="EO" userId="S::eorem@nationaljournal.com::93e32511-b4af-4ac2-b3d6-8345ccc055a6" providerId="AD"/>
  <p188:author id="{83FA958C-1474-B61F-522C-277A9A270DC1}" name="Mark Shade" initials="MS" userId="d51f500797094955" providerId="Windows Live"/>
  <p188:author id="{881770A4-B1E1-25ED-8A24-3783E8B99A4E}" name="Jessica Coghlan" initials="JC" userId="S::jcoghlan@nationaljournal.com::cede88b5-fdc0-4654-9140-2bce6a98efa5" providerId="AD"/>
  <p188:author id="{CED0BCCB-E31A-2A2B-063B-BDF44917B438}" name="Jaylen Joseph" initials="JJ" userId="S::jjoseph@nationaljournal.com::8e953d74-b6f9-4ba1-9f7e-794853ff6c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tanton, Sara" initials="SS" lastIdx="1" clrIdx="0">
    <p:extLst>
      <p:ext uri="{19B8F6BF-5375-455C-9EA6-DF929625EA0E}">
        <p15:presenceInfo xmlns:p15="http://schemas.microsoft.com/office/powerpoint/2012/main" userId="S::sstanton@nationaljournal.com::7241a462-0b3c-41c5-a928-a84612ae41e9" providerId="AD"/>
      </p:ext>
    </p:extLst>
  </p:cmAuthor>
  <p:cmAuthor id="2" name="Stublen, Daniel" initials="SD" lastIdx="32" clrIdx="1">
    <p:extLst>
      <p:ext uri="{19B8F6BF-5375-455C-9EA6-DF929625EA0E}">
        <p15:presenceInfo xmlns:p15="http://schemas.microsoft.com/office/powerpoint/2012/main" userId="Stublen, Daniel" providerId="None"/>
      </p:ext>
    </p:extLst>
  </p:cmAuthor>
  <p:cmAuthor id="3" name="Kim, Gina" initials="GK" lastIdx="32" clrIdx="2">
    <p:extLst>
      <p:ext uri="{19B8F6BF-5375-455C-9EA6-DF929625EA0E}">
        <p15:presenceInfo xmlns:p15="http://schemas.microsoft.com/office/powerpoint/2012/main" userId="Kim, Gi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9F8F"/>
    <a:srgbClr val="FF5739"/>
    <a:srgbClr val="0380E3"/>
    <a:srgbClr val="D8D9D9"/>
    <a:srgbClr val="BABBBA"/>
    <a:srgbClr val="6F2DBE"/>
    <a:srgbClr val="D9D9D9"/>
    <a:srgbClr val="D0E6D3"/>
    <a:srgbClr val="FFBF04"/>
    <a:srgbClr val="E72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00" autoAdjust="0"/>
    <p:restoredTop sz="87410" autoAdjust="0"/>
  </p:normalViewPr>
  <p:slideViewPr>
    <p:cSldViewPr snapToGrid="0" snapToObjects="1">
      <p:cViewPr varScale="1">
        <p:scale>
          <a:sx n="93" d="100"/>
          <a:sy n="93" d="100"/>
        </p:scale>
        <p:origin x="1914" y="102"/>
      </p:cViewPr>
      <p:guideLst>
        <p:guide orient="horz" pos="504"/>
        <p:guide pos="2880"/>
        <p:guide orient="horz" pos="3816"/>
        <p:guide pos="5232"/>
        <p:guide pos="528"/>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41" d="100"/>
          <a:sy n="141" d="100"/>
        </p:scale>
        <p:origin x="220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873BD6-6CC6-2040-B637-15C179B1BA1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00B3DBC-5891-C948-9BE0-CE21ECCC17B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3D0BA3-1219-F547-BB5E-8906895AC2DE}" type="datetimeFigureOut">
              <a:rPr lang="en-US" smtClean="0"/>
              <a:t>11/26/2024</a:t>
            </a:fld>
            <a:endParaRPr lang="en-US"/>
          </a:p>
        </p:txBody>
      </p:sp>
      <p:sp>
        <p:nvSpPr>
          <p:cNvPr id="4" name="Footer Placeholder 3">
            <a:extLst>
              <a:ext uri="{FF2B5EF4-FFF2-40B4-BE49-F238E27FC236}">
                <a16:creationId xmlns:a16="http://schemas.microsoft.com/office/drawing/2014/main" id="{1B8C7775-7773-774D-B7AC-C6CE98DEE60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D14F4C-0C9A-894A-A9D3-F9C1F25866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48E6F7-7B19-4D4C-81C5-94730804F39C}" type="slidenum">
              <a:rPr lang="en-US" smtClean="0"/>
              <a:t>‹#›</a:t>
            </a:fld>
            <a:endParaRPr lang="en-US"/>
          </a:p>
        </p:txBody>
      </p:sp>
    </p:spTree>
    <p:extLst>
      <p:ext uri="{BB962C8B-B14F-4D97-AF65-F5344CB8AC3E}">
        <p14:creationId xmlns:p14="http://schemas.microsoft.com/office/powerpoint/2010/main" val="794902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56A895-E28A-C74E-91A1-6A907B79E289}" type="datetimeFigureOut">
              <a:rPr lang="en-US" smtClean="0"/>
              <a:t>11/25/2024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18D6BE-06C7-9D44-B1ED-3695FD14EDEE}" type="slidenum">
              <a:rPr lang="en-US" smtClean="0"/>
              <a:t>‹#›</a:t>
            </a:fld>
            <a:endParaRPr lang="en-US"/>
          </a:p>
        </p:txBody>
      </p:sp>
    </p:spTree>
    <p:extLst>
      <p:ext uri="{BB962C8B-B14F-4D97-AF65-F5344CB8AC3E}">
        <p14:creationId xmlns:p14="http://schemas.microsoft.com/office/powerpoint/2010/main" val="3078345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err="1"/>
              <a:t>Amudalat</a:t>
            </a:r>
            <a:r>
              <a:rPr lang="en-US" dirty="0"/>
              <a:t> </a:t>
            </a:r>
            <a:r>
              <a:rPr lang="en-US" dirty="0" err="1"/>
              <a:t>Ajasa</a:t>
            </a:r>
            <a:r>
              <a:rPr lang="en-US" dirty="0"/>
              <a:t>, “In a landmark move, EPA requires removal of all US lead pipes in a decade,” </a:t>
            </a:r>
            <a:r>
              <a:rPr lang="en-US" i="1" dirty="0"/>
              <a:t>Washington Post</a:t>
            </a:r>
            <a:r>
              <a:rPr lang="en-US" i="0" dirty="0"/>
              <a:t>, October 8, 2024, https://www.washingtonpost.com/climate-solutions/2024/10/08/epa-lead-pipe-removal-rule-drinking-water/</a:t>
            </a:r>
            <a:endParaRPr lang="en-US" dirty="0"/>
          </a:p>
        </p:txBody>
      </p:sp>
      <p:sp>
        <p:nvSpPr>
          <p:cNvPr id="4" name="Slide Number Placeholder 3"/>
          <p:cNvSpPr>
            <a:spLocks noGrp="1"/>
          </p:cNvSpPr>
          <p:nvPr>
            <p:ph type="sldNum" sz="quarter" idx="5"/>
          </p:nvPr>
        </p:nvSpPr>
        <p:spPr/>
        <p:txBody>
          <a:bodyPr/>
          <a:lstStyle/>
          <a:p>
            <a:fld id="{0518D6BE-06C7-9D44-B1ED-3695FD14EDEE}" type="slidenum">
              <a:rPr lang="en-US" smtClean="0"/>
              <a:t>2</a:t>
            </a:fld>
            <a:endParaRPr lang="en-US"/>
          </a:p>
        </p:txBody>
      </p:sp>
    </p:spTree>
    <p:extLst>
      <p:ext uri="{BB962C8B-B14F-4D97-AF65-F5344CB8AC3E}">
        <p14:creationId xmlns:p14="http://schemas.microsoft.com/office/powerpoint/2010/main" val="1105059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err="1"/>
              <a:t>Amudalat</a:t>
            </a:r>
            <a:r>
              <a:rPr lang="en-US" dirty="0"/>
              <a:t> </a:t>
            </a:r>
            <a:r>
              <a:rPr lang="en-US" dirty="0" err="1"/>
              <a:t>Ajasa</a:t>
            </a:r>
            <a:r>
              <a:rPr lang="en-US" dirty="0"/>
              <a:t>, “In a landmark move, EPA requires removal of all US lead pipes in a decade,” </a:t>
            </a:r>
            <a:r>
              <a:rPr lang="en-US" i="1" dirty="0"/>
              <a:t>Washington Post</a:t>
            </a:r>
            <a:r>
              <a:rPr lang="en-US" i="0" dirty="0"/>
              <a:t>, October 8, 2024, https://www.washingtonpost.com/climate-solutions/2024/10/08/epa-lead-pipe-removal-rule-drinking-water/</a:t>
            </a:r>
          </a:p>
          <a:p>
            <a:endParaRPr lang="en-US" i="0" dirty="0"/>
          </a:p>
          <a:p>
            <a:r>
              <a:rPr lang="en-US" dirty="0"/>
              <a:t>“Biden-Harris Administration Issues Final Rule Requiring Replacement of Lead Pipes Within 10 Years, Announces Funding to Provide Clean Water to Schools and Homes,” EPA, October 8, 2024, https://www.epa.gov/newsreleases/biden-harris-administration-issues-final-rule-requiring-replacement-lead-pipes-within#:~:text=WASHINGTON%20%E2%80%93%20Today%2C%20October%208%2C,lead%20pipes%20within%2010%20years.</a:t>
            </a:r>
          </a:p>
          <a:p>
            <a:endParaRPr lang="en-US" dirty="0"/>
          </a:p>
          <a:p>
            <a:r>
              <a:rPr lang="en-US" dirty="0"/>
              <a:t>“FACT SHEET: Biden-⁠Harris Administration Strengthens Standards to Protect Millions from Exposure to Lead Paint Dust, Announces New Actions to Address Toxic Lead Exposure,” The White House, October 24, 2024, https://www.whitehouse.gov/briefing-room/statements-releases/2024/10/24/fact-sheet-biden-harris-administration-strengthens-standards-to-protect-millions-from-exposure-to-lead-paint-dust-announces-new-actions-to-address-toxic-lead-exposure/</a:t>
            </a:r>
          </a:p>
          <a:p>
            <a:endParaRPr lang="en-US" dirty="0"/>
          </a:p>
          <a:p>
            <a:r>
              <a:rPr lang="en-US" dirty="0"/>
              <a:t>“Lead poisoning,” </a:t>
            </a:r>
            <a:r>
              <a:rPr lang="en-US" i="0" dirty="0"/>
              <a:t>World Health Organization, September 27, 2024, https://www.who.int/news-room/fact-sheets/detail/lead-poisoning-and-health</a:t>
            </a:r>
            <a:endParaRPr lang="en-US" dirty="0"/>
          </a:p>
          <a:p>
            <a:endParaRPr lang="en-US" dirty="0"/>
          </a:p>
        </p:txBody>
      </p:sp>
      <p:sp>
        <p:nvSpPr>
          <p:cNvPr id="4" name="Slide Number Placeholder 3"/>
          <p:cNvSpPr>
            <a:spLocks noGrp="1"/>
          </p:cNvSpPr>
          <p:nvPr>
            <p:ph type="sldNum" sz="quarter" idx="5"/>
          </p:nvPr>
        </p:nvSpPr>
        <p:spPr/>
        <p:txBody>
          <a:bodyPr/>
          <a:lstStyle/>
          <a:p>
            <a:fld id="{0518D6BE-06C7-9D44-B1ED-3695FD14EDEE}" type="slidenum">
              <a:rPr lang="en-US" smtClean="0"/>
              <a:t>3</a:t>
            </a:fld>
            <a:endParaRPr lang="en-US"/>
          </a:p>
        </p:txBody>
      </p:sp>
    </p:spTree>
    <p:extLst>
      <p:ext uri="{BB962C8B-B14F-4D97-AF65-F5344CB8AC3E}">
        <p14:creationId xmlns:p14="http://schemas.microsoft.com/office/powerpoint/2010/main" val="280414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Lead Water Pipes: New NRDC Map Shows the Hot Spots in Every State,” </a:t>
            </a:r>
            <a:r>
              <a:rPr lang="en-US" i="1" dirty="0"/>
              <a:t>NRDC</a:t>
            </a:r>
            <a:r>
              <a:rPr lang="en-US" i="0" dirty="0"/>
              <a:t>, September 15, 2024, https://www.nrdc.org/resources/lead-pipes-are-widespread-and-used-every-state</a:t>
            </a:r>
            <a:endParaRPr lang="en-US" dirty="0"/>
          </a:p>
        </p:txBody>
      </p:sp>
      <p:sp>
        <p:nvSpPr>
          <p:cNvPr id="4" name="Slide Number Placeholder 3"/>
          <p:cNvSpPr>
            <a:spLocks noGrp="1"/>
          </p:cNvSpPr>
          <p:nvPr>
            <p:ph type="sldNum" sz="quarter" idx="5"/>
          </p:nvPr>
        </p:nvSpPr>
        <p:spPr/>
        <p:txBody>
          <a:bodyPr/>
          <a:lstStyle/>
          <a:p>
            <a:fld id="{0518D6BE-06C7-9D44-B1ED-3695FD14EDEE}" type="slidenum">
              <a:rPr lang="en-US" smtClean="0"/>
              <a:t>4</a:t>
            </a:fld>
            <a:endParaRPr lang="en-US"/>
          </a:p>
        </p:txBody>
      </p:sp>
    </p:spTree>
    <p:extLst>
      <p:ext uri="{BB962C8B-B14F-4D97-AF65-F5344CB8AC3E}">
        <p14:creationId xmlns:p14="http://schemas.microsoft.com/office/powerpoint/2010/main" val="1124446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Jay Landers, “US EPA proposes 10-year deadline to remove lead service lines,” American Society of Civil Engineers, January 16, 2024, https://www.asce.org/publications-and-news/civil-engineering-source/civil-engineering-magazine/article/2024/01/us-epa-proposes-10-year-deadline-to-remove-lead-service-lines</a:t>
            </a:r>
          </a:p>
          <a:p>
            <a:endParaRPr lang="en-US" dirty="0"/>
          </a:p>
          <a:p>
            <a:r>
              <a:rPr lang="en-US" dirty="0" err="1"/>
              <a:t>Amudalat</a:t>
            </a:r>
            <a:r>
              <a:rPr lang="en-US" dirty="0"/>
              <a:t> </a:t>
            </a:r>
            <a:r>
              <a:rPr lang="en-US" dirty="0" err="1"/>
              <a:t>Ajasa</a:t>
            </a:r>
            <a:r>
              <a:rPr lang="en-US" dirty="0"/>
              <a:t>, “In a landmark move, EPA requires removal of all US lead pipes in a decade,” </a:t>
            </a:r>
            <a:r>
              <a:rPr lang="en-US" i="1" dirty="0"/>
              <a:t>Washington Post</a:t>
            </a:r>
            <a:r>
              <a:rPr lang="en-US" i="0" dirty="0"/>
              <a:t>, October 8, 2024, https://www.washingtonpost.com/climate-solutions/2024/10/08/epa-lead-pipe-removal-rule-drinking-water/</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“Finding Lead Water Pipes: New NRDC Map Shows the Hot Spots in Every State,” </a:t>
            </a:r>
            <a:r>
              <a:rPr lang="en-US" i="1" dirty="0"/>
              <a:t>NRDC</a:t>
            </a:r>
            <a:r>
              <a:rPr lang="en-US" i="0" dirty="0"/>
              <a:t>, September 15, 2024, https://www.nrdc.org/resources/lead-pipes-are-widespread-and-used-every-state</a:t>
            </a:r>
            <a:endParaRPr lang="en-US" dirty="0"/>
          </a:p>
          <a:p>
            <a:endParaRPr lang="en-US" dirty="0"/>
          </a:p>
        </p:txBody>
      </p:sp>
      <p:sp>
        <p:nvSpPr>
          <p:cNvPr id="4" name="Slide Number Placeholder 3"/>
          <p:cNvSpPr>
            <a:spLocks noGrp="1"/>
          </p:cNvSpPr>
          <p:nvPr>
            <p:ph type="sldNum" sz="quarter" idx="5"/>
          </p:nvPr>
        </p:nvSpPr>
        <p:spPr/>
        <p:txBody>
          <a:bodyPr/>
          <a:lstStyle/>
          <a:p>
            <a:fld id="{0518D6BE-06C7-9D44-B1ED-3695FD14EDEE}" type="slidenum">
              <a:rPr lang="en-US" smtClean="0"/>
              <a:t>5</a:t>
            </a:fld>
            <a:endParaRPr lang="en-US"/>
          </a:p>
        </p:txBody>
      </p:sp>
    </p:spTree>
    <p:extLst>
      <p:ext uri="{BB962C8B-B14F-4D97-AF65-F5344CB8AC3E}">
        <p14:creationId xmlns:p14="http://schemas.microsoft.com/office/powerpoint/2010/main" val="3702175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APWA_PPT_SMALL1.jpg">
            <a:extLst>
              <a:ext uri="{FF2B5EF4-FFF2-40B4-BE49-F238E27FC236}">
                <a16:creationId xmlns:a16="http://schemas.microsoft.com/office/drawing/2014/main" id="{164144D4-3653-76F6-5115-01FD4B95C6B2}"/>
              </a:ext>
            </a:extLst>
          </p:cNvPr>
          <p:cNvPicPr>
            <a:picLocks noGrp="1" noRot="1" noChangeAspect="1" noMove="1" noResize="1" noEditPoints="1" noAdjustHandles="1" noChangeArrowheads="1" noChangeShapeType="1" noCrop="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0972800" cy="8229600"/>
          </a:xfrm>
          <a:prstGeom prst="rect">
            <a:avLst/>
          </a:prstGeom>
        </p:spPr>
      </p:pic>
      <p:sp>
        <p:nvSpPr>
          <p:cNvPr id="12" name="Title 1">
            <a:extLst>
              <a:ext uri="{FF2B5EF4-FFF2-40B4-BE49-F238E27FC236}">
                <a16:creationId xmlns:a16="http://schemas.microsoft.com/office/drawing/2014/main" id="{E6AB4412-73FE-F5EC-E286-8E7549CAB5F4}"/>
              </a:ext>
            </a:extLst>
          </p:cNvPr>
          <p:cNvSpPr>
            <a:spLocks noGrp="1"/>
          </p:cNvSpPr>
          <p:nvPr>
            <p:ph type="ctrTitle" hasCustomPrompt="1"/>
          </p:nvPr>
        </p:nvSpPr>
        <p:spPr>
          <a:xfrm>
            <a:off x="1088496" y="3273552"/>
            <a:ext cx="5429784" cy="858198"/>
          </a:xfrm>
        </p:spPr>
        <p:txBody>
          <a:bodyPr anchor="b">
            <a:normAutofit/>
          </a:bodyPr>
          <a:lstStyle>
            <a:lvl1pPr algn="ctr">
              <a:defRPr sz="4800" b="1">
                <a:solidFill>
                  <a:schemeClr val="bg1"/>
                </a:solidFill>
                <a:latin typeface="Helvetica Neue Medium"/>
              </a:defRPr>
            </a:lvl1pPr>
          </a:lstStyle>
          <a:p>
            <a:r>
              <a:rPr lang="en-US" dirty="0"/>
              <a:t>Presentation Center Title</a:t>
            </a:r>
          </a:p>
        </p:txBody>
      </p:sp>
      <p:sp>
        <p:nvSpPr>
          <p:cNvPr id="13" name="Subtitle 2">
            <a:extLst>
              <a:ext uri="{FF2B5EF4-FFF2-40B4-BE49-F238E27FC236}">
                <a16:creationId xmlns:a16="http://schemas.microsoft.com/office/drawing/2014/main" id="{D2F8B72A-815C-3FF2-60AF-EC345F7AD2BB}"/>
              </a:ext>
            </a:extLst>
          </p:cNvPr>
          <p:cNvSpPr>
            <a:spLocks noGrp="1"/>
          </p:cNvSpPr>
          <p:nvPr>
            <p:ph type="subTitle" idx="1" hasCustomPrompt="1"/>
          </p:nvPr>
        </p:nvSpPr>
        <p:spPr>
          <a:xfrm>
            <a:off x="1288788" y="4270248"/>
            <a:ext cx="5029200" cy="503900"/>
          </a:xfrm>
        </p:spPr>
        <p:txBody>
          <a:bodyPr>
            <a:normAutofit/>
          </a:bodyPr>
          <a:lstStyle>
            <a:lvl1pPr marL="0" indent="0" algn="ctr">
              <a:buNone/>
              <a:defRPr sz="2400">
                <a:solidFill>
                  <a:schemeClr val="bg1"/>
                </a:solidFill>
                <a:latin typeface="Helvetica Neue Medium"/>
              </a:defRPr>
            </a:lvl1pPr>
            <a:lvl2pPr marL="548627" indent="0" algn="ctr">
              <a:buNone/>
              <a:defRPr sz="2400"/>
            </a:lvl2pPr>
            <a:lvl3pPr marL="1097253" indent="0" algn="ctr">
              <a:buNone/>
              <a:defRPr sz="2160"/>
            </a:lvl3pPr>
            <a:lvl4pPr marL="1645879" indent="0" algn="ctr">
              <a:buNone/>
              <a:defRPr sz="1920"/>
            </a:lvl4pPr>
            <a:lvl5pPr marL="2194505" indent="0" algn="ctr">
              <a:buNone/>
              <a:defRPr sz="1920"/>
            </a:lvl5pPr>
            <a:lvl6pPr marL="2743132" indent="0" algn="ctr">
              <a:buNone/>
              <a:defRPr sz="1920"/>
            </a:lvl6pPr>
            <a:lvl7pPr marL="3291758" indent="0" algn="ctr">
              <a:buNone/>
              <a:defRPr sz="1920"/>
            </a:lvl7pPr>
            <a:lvl8pPr marL="3840384" indent="0" algn="ctr">
              <a:buNone/>
              <a:defRPr sz="1920"/>
            </a:lvl8pPr>
            <a:lvl9pPr marL="4389010" indent="0" algn="ctr">
              <a:buNone/>
              <a:defRPr sz="1920"/>
            </a:lvl9pPr>
          </a:lstStyle>
          <a:p>
            <a:r>
              <a:rPr lang="en-US" dirty="0"/>
              <a:t>Blank Subtitle</a:t>
            </a:r>
          </a:p>
        </p:txBody>
      </p:sp>
    </p:spTree>
    <p:extLst>
      <p:ext uri="{BB962C8B-B14F-4D97-AF65-F5344CB8AC3E}">
        <p14:creationId xmlns:p14="http://schemas.microsoft.com/office/powerpoint/2010/main" val="386344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lumMod val="85000"/>
            <a:lumOff val="15000"/>
          </a:schemeClr>
        </a:solidFill>
        <a:effectLst/>
      </p:bgPr>
    </p:bg>
    <p:spTree>
      <p:nvGrpSpPr>
        <p:cNvPr id="1" name=""/>
        <p:cNvGrpSpPr/>
        <p:nvPr/>
      </p:nvGrpSpPr>
      <p:grpSpPr>
        <a:xfrm>
          <a:off x="0" y="0"/>
          <a:ext cx="0" cy="0"/>
          <a:chOff x="0" y="0"/>
          <a:chExt cx="0" cy="0"/>
        </a:xfrm>
      </p:grpSpPr>
      <p:pic>
        <p:nvPicPr>
          <p:cNvPr id="22" name="Picture 21" descr="A picture containing logo&#10;&#10;Description automatically generated">
            <a:extLst>
              <a:ext uri="{FF2B5EF4-FFF2-40B4-BE49-F238E27FC236}">
                <a16:creationId xmlns:a16="http://schemas.microsoft.com/office/drawing/2014/main" id="{014C39A7-D5E4-9911-3123-9A862DF524E1}"/>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0972800" cy="8229600"/>
          </a:xfrm>
          <a:prstGeom prst="rect">
            <a:avLst/>
          </a:prstGeom>
        </p:spPr>
      </p:pic>
      <p:sp>
        <p:nvSpPr>
          <p:cNvPr id="10" name="Title 1">
            <a:extLst>
              <a:ext uri="{FF2B5EF4-FFF2-40B4-BE49-F238E27FC236}">
                <a16:creationId xmlns:a16="http://schemas.microsoft.com/office/drawing/2014/main" id="{A7A71324-2AD6-6F80-86D7-EE90C3B1D08B}"/>
              </a:ext>
            </a:extLst>
          </p:cNvPr>
          <p:cNvSpPr>
            <a:spLocks noGrp="1"/>
          </p:cNvSpPr>
          <p:nvPr>
            <p:ph type="ctrTitle" hasCustomPrompt="1"/>
          </p:nvPr>
        </p:nvSpPr>
        <p:spPr>
          <a:xfrm>
            <a:off x="1086307" y="3277145"/>
            <a:ext cx="5431536" cy="858198"/>
          </a:xfrm>
        </p:spPr>
        <p:txBody>
          <a:bodyPr anchor="b">
            <a:noAutofit/>
          </a:bodyPr>
          <a:lstStyle>
            <a:lvl1pPr algn="ctr">
              <a:defRPr sz="4800" b="1">
                <a:solidFill>
                  <a:schemeClr val="bg1"/>
                </a:solidFill>
                <a:latin typeface="Helvetica Neue Medium"/>
              </a:defRPr>
            </a:lvl1pPr>
          </a:lstStyle>
          <a:p>
            <a:r>
              <a:rPr lang="en-US" dirty="0"/>
              <a:t>Presentation Center Title</a:t>
            </a:r>
          </a:p>
        </p:txBody>
      </p:sp>
      <p:sp>
        <p:nvSpPr>
          <p:cNvPr id="11" name="Subtitle 2">
            <a:extLst>
              <a:ext uri="{FF2B5EF4-FFF2-40B4-BE49-F238E27FC236}">
                <a16:creationId xmlns:a16="http://schemas.microsoft.com/office/drawing/2014/main" id="{83F999B2-9899-DC3A-0325-F2696C9EC2B5}"/>
              </a:ext>
            </a:extLst>
          </p:cNvPr>
          <p:cNvSpPr>
            <a:spLocks noGrp="1"/>
          </p:cNvSpPr>
          <p:nvPr>
            <p:ph type="subTitle" idx="1" hasCustomPrompt="1"/>
          </p:nvPr>
        </p:nvSpPr>
        <p:spPr>
          <a:xfrm>
            <a:off x="1287475" y="4267505"/>
            <a:ext cx="5029200" cy="503900"/>
          </a:xfrm>
        </p:spPr>
        <p:txBody>
          <a:bodyPr>
            <a:noAutofit/>
          </a:bodyPr>
          <a:lstStyle>
            <a:lvl1pPr marL="0" indent="0" algn="ctr">
              <a:buNone/>
              <a:defRPr sz="2400">
                <a:solidFill>
                  <a:schemeClr val="bg1"/>
                </a:solidFill>
                <a:latin typeface="Helvetica Neue Medium"/>
              </a:defRPr>
            </a:lvl1pPr>
            <a:lvl2pPr marL="548627" indent="0" algn="ctr">
              <a:buNone/>
              <a:defRPr sz="2400"/>
            </a:lvl2pPr>
            <a:lvl3pPr marL="1097253" indent="0" algn="ctr">
              <a:buNone/>
              <a:defRPr sz="2160"/>
            </a:lvl3pPr>
            <a:lvl4pPr marL="1645879" indent="0" algn="ctr">
              <a:buNone/>
              <a:defRPr sz="1920"/>
            </a:lvl4pPr>
            <a:lvl5pPr marL="2194505" indent="0" algn="ctr">
              <a:buNone/>
              <a:defRPr sz="1920"/>
            </a:lvl5pPr>
            <a:lvl6pPr marL="2743132" indent="0" algn="ctr">
              <a:buNone/>
              <a:defRPr sz="1920"/>
            </a:lvl6pPr>
            <a:lvl7pPr marL="3291758" indent="0" algn="ctr">
              <a:buNone/>
              <a:defRPr sz="1920"/>
            </a:lvl7pPr>
            <a:lvl8pPr marL="3840384" indent="0" algn="ctr">
              <a:buNone/>
              <a:defRPr sz="1920"/>
            </a:lvl8pPr>
            <a:lvl9pPr marL="4389010" indent="0" algn="ctr">
              <a:buNone/>
              <a:defRPr sz="1920"/>
            </a:lvl9pPr>
          </a:lstStyle>
          <a:p>
            <a:r>
              <a:rPr lang="en-US" dirty="0"/>
              <a:t>Politics Subtitle</a:t>
            </a:r>
          </a:p>
        </p:txBody>
      </p:sp>
    </p:spTree>
    <p:extLst>
      <p:ext uri="{BB962C8B-B14F-4D97-AF65-F5344CB8AC3E}">
        <p14:creationId xmlns:p14="http://schemas.microsoft.com/office/powerpoint/2010/main" val="3253875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7" name="Picture 6" descr="APWA_PPT_SMALL2.jpg">
            <a:extLst>
              <a:ext uri="{FF2B5EF4-FFF2-40B4-BE49-F238E27FC236}">
                <a16:creationId xmlns:a16="http://schemas.microsoft.com/office/drawing/2014/main" id="{C397C64E-B2F5-796E-DE97-809CC6DC5D3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0" name="Title 1">
            <a:extLst>
              <a:ext uri="{FF2B5EF4-FFF2-40B4-BE49-F238E27FC236}">
                <a16:creationId xmlns:a16="http://schemas.microsoft.com/office/drawing/2014/main" id="{F30152DD-B19A-0F5B-E391-BCF3BA293CD4}"/>
              </a:ext>
            </a:extLst>
          </p:cNvPr>
          <p:cNvSpPr>
            <a:spLocks noGrp="1"/>
          </p:cNvSpPr>
          <p:nvPr>
            <p:ph type="title" hasCustomPrompt="1"/>
          </p:nvPr>
        </p:nvSpPr>
        <p:spPr>
          <a:xfrm>
            <a:off x="70346" y="297175"/>
            <a:ext cx="8229600" cy="1645920"/>
          </a:xfrm>
        </p:spPr>
        <p:txBody>
          <a:bodyPr anchor="ctr">
            <a:noAutofit/>
          </a:bodyPr>
          <a:lstStyle>
            <a:lvl1pPr algn="l">
              <a:defRPr sz="4320">
                <a:solidFill>
                  <a:schemeClr val="accent1">
                    <a:lumMod val="75000"/>
                  </a:schemeClr>
                </a:solidFill>
                <a:latin typeface="Helvetica Neue Medium"/>
              </a:defRPr>
            </a:lvl1pPr>
          </a:lstStyle>
          <a:p>
            <a:r>
              <a:rPr lang="en-US" dirty="0"/>
              <a:t>One-Slide Issue Explainer</a:t>
            </a:r>
          </a:p>
        </p:txBody>
      </p:sp>
    </p:spTree>
    <p:extLst>
      <p:ext uri="{BB962C8B-B14F-4D97-AF65-F5344CB8AC3E}">
        <p14:creationId xmlns:p14="http://schemas.microsoft.com/office/powerpoint/2010/main" val="3606201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4" descr="APWA_PPT_SMALL2.jpg">
            <a:extLst>
              <a:ext uri="{FF2B5EF4-FFF2-40B4-BE49-F238E27FC236}">
                <a16:creationId xmlns:a16="http://schemas.microsoft.com/office/drawing/2014/main" id="{2853B22A-35C9-2C3E-876A-86B157CD4D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1" name="Title 1">
            <a:extLst>
              <a:ext uri="{FF2B5EF4-FFF2-40B4-BE49-F238E27FC236}">
                <a16:creationId xmlns:a16="http://schemas.microsoft.com/office/drawing/2014/main" id="{73BAD255-420D-31E3-9ED8-8FD2CD951138}"/>
              </a:ext>
            </a:extLst>
          </p:cNvPr>
          <p:cNvSpPr>
            <a:spLocks noGrp="1"/>
          </p:cNvSpPr>
          <p:nvPr>
            <p:ph type="title" hasCustomPrompt="1"/>
          </p:nvPr>
        </p:nvSpPr>
        <p:spPr>
          <a:xfrm>
            <a:off x="0" y="297175"/>
            <a:ext cx="8229600" cy="1645920"/>
          </a:xfrm>
        </p:spPr>
        <p:txBody>
          <a:bodyPr>
            <a:normAutofit/>
          </a:bodyPr>
          <a:lstStyle>
            <a:lvl1pPr algn="l">
              <a:defRPr sz="4320">
                <a:solidFill>
                  <a:schemeClr val="accent1">
                    <a:lumMod val="75000"/>
                  </a:schemeClr>
                </a:solidFill>
                <a:latin typeface="Helvetica Neue Medium"/>
              </a:defRPr>
            </a:lvl1pPr>
          </a:lstStyle>
          <a:p>
            <a:r>
              <a:rPr lang="en-US" dirty="0"/>
              <a:t>List</a:t>
            </a:r>
          </a:p>
        </p:txBody>
      </p:sp>
    </p:spTree>
    <p:extLst>
      <p:ext uri="{BB962C8B-B14F-4D97-AF65-F5344CB8AC3E}">
        <p14:creationId xmlns:p14="http://schemas.microsoft.com/office/powerpoint/2010/main" val="1664471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5" name="Picture 4" descr="APWA_PPT_SMALL2.jpg">
            <a:extLst>
              <a:ext uri="{FF2B5EF4-FFF2-40B4-BE49-F238E27FC236}">
                <a16:creationId xmlns:a16="http://schemas.microsoft.com/office/drawing/2014/main" id="{32AE97C7-DF35-08F4-8D65-EF7EAF8875A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0" name="Title 1">
            <a:extLst>
              <a:ext uri="{FF2B5EF4-FFF2-40B4-BE49-F238E27FC236}">
                <a16:creationId xmlns:a16="http://schemas.microsoft.com/office/drawing/2014/main" id="{64C97539-D416-463A-406A-881AD3D89B23}"/>
              </a:ext>
            </a:extLst>
          </p:cNvPr>
          <p:cNvSpPr>
            <a:spLocks noGrp="1"/>
          </p:cNvSpPr>
          <p:nvPr>
            <p:ph type="title" hasCustomPrompt="1"/>
          </p:nvPr>
        </p:nvSpPr>
        <p:spPr>
          <a:xfrm>
            <a:off x="47282" y="297175"/>
            <a:ext cx="8229600" cy="1645920"/>
          </a:xfrm>
        </p:spPr>
        <p:txBody>
          <a:bodyPr>
            <a:noAutofit/>
          </a:bodyPr>
          <a:lstStyle>
            <a:lvl1pPr algn="l">
              <a:defRPr sz="4320">
                <a:solidFill>
                  <a:schemeClr val="accent1">
                    <a:lumMod val="75000"/>
                  </a:schemeClr>
                </a:solidFill>
                <a:latin typeface="Helvetica Neue Medium"/>
              </a:defRPr>
            </a:lvl1pPr>
          </a:lstStyle>
          <a:p>
            <a:r>
              <a:rPr lang="en-US" dirty="0"/>
              <a:t>One-Slide Issue Explainer</a:t>
            </a:r>
          </a:p>
        </p:txBody>
      </p:sp>
    </p:spTree>
    <p:extLst>
      <p:ext uri="{BB962C8B-B14F-4D97-AF65-F5344CB8AC3E}">
        <p14:creationId xmlns:p14="http://schemas.microsoft.com/office/powerpoint/2010/main" val="33298669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329566"/>
            <a:ext cx="9875520" cy="1371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48640" y="1920242"/>
            <a:ext cx="9875520" cy="5431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8640" y="7627621"/>
            <a:ext cx="256032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53074F12-AA26-4AC8-9962-C36BB8F32554}" type="datetimeFigureOut">
              <a:rPr lang="en-US" smtClean="0"/>
              <a:pPr/>
              <a:t>11/25/2024</a:t>
            </a:fld>
            <a:endParaRPr lang="en-US"/>
          </a:p>
        </p:txBody>
      </p:sp>
      <p:sp>
        <p:nvSpPr>
          <p:cNvPr id="5" name="Footer Placeholder 4"/>
          <p:cNvSpPr>
            <a:spLocks noGrp="1"/>
          </p:cNvSpPr>
          <p:nvPr>
            <p:ph type="ftr" sz="quarter" idx="3"/>
          </p:nvPr>
        </p:nvSpPr>
        <p:spPr>
          <a:xfrm>
            <a:off x="3749040" y="7627621"/>
            <a:ext cx="347472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7627621"/>
            <a:ext cx="256032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66" r:id="rId3"/>
    <p:sldLayoutId id="2147483650" r:id="rId4"/>
    <p:sldLayoutId id="2147483665" r:id="rId5"/>
  </p:sldLayoutIdLst>
  <p:txStyles>
    <p:titleStyle>
      <a:lvl1pPr algn="ctr" defTabSz="1097253" rtl="0" eaLnBrk="1" latinLnBrk="0" hangingPunct="1">
        <a:spcBef>
          <a:spcPct val="0"/>
        </a:spcBef>
        <a:buNone/>
        <a:defRPr sz="5280" kern="1200">
          <a:solidFill>
            <a:schemeClr val="tx1"/>
          </a:solidFill>
          <a:latin typeface="+mj-lt"/>
          <a:ea typeface="+mj-ea"/>
          <a:cs typeface="+mj-cs"/>
        </a:defRPr>
      </a:lvl1pPr>
    </p:titleStyle>
    <p:bodyStyle>
      <a:lvl1pPr marL="411470" indent="-411470" algn="l" defTabSz="1097253" rtl="0" eaLnBrk="1" latinLnBrk="0" hangingPunct="1">
        <a:spcBef>
          <a:spcPct val="20000"/>
        </a:spcBef>
        <a:buFont typeface="Arial" pitchFamily="34" charset="0"/>
        <a:buChar char="•"/>
        <a:defRPr sz="3840" kern="1200">
          <a:solidFill>
            <a:schemeClr val="tx1"/>
          </a:solidFill>
          <a:latin typeface="+mn-lt"/>
          <a:ea typeface="+mn-ea"/>
          <a:cs typeface="+mn-cs"/>
        </a:defRPr>
      </a:lvl1pPr>
      <a:lvl2pPr marL="891518" indent="-342891" algn="l" defTabSz="1097253" rtl="0" eaLnBrk="1" latinLnBrk="0" hangingPunct="1">
        <a:spcBef>
          <a:spcPct val="20000"/>
        </a:spcBef>
        <a:buFont typeface="Arial" pitchFamily="34" charset="0"/>
        <a:buChar char="–"/>
        <a:defRPr sz="3360" kern="1200">
          <a:solidFill>
            <a:schemeClr val="tx1"/>
          </a:solidFill>
          <a:latin typeface="+mn-lt"/>
          <a:ea typeface="+mn-ea"/>
          <a:cs typeface="+mn-cs"/>
        </a:defRPr>
      </a:lvl2pPr>
      <a:lvl3pPr marL="1371566" indent="-274313" algn="l" defTabSz="1097253" rtl="0" eaLnBrk="1" latinLnBrk="0" hangingPunct="1">
        <a:spcBef>
          <a:spcPct val="20000"/>
        </a:spcBef>
        <a:buFont typeface="Arial" pitchFamily="34" charset="0"/>
        <a:buChar char="•"/>
        <a:defRPr sz="2880" kern="1200">
          <a:solidFill>
            <a:schemeClr val="tx1"/>
          </a:solidFill>
          <a:latin typeface="+mn-lt"/>
          <a:ea typeface="+mn-ea"/>
          <a:cs typeface="+mn-cs"/>
        </a:defRPr>
      </a:lvl3pPr>
      <a:lvl4pPr marL="1920192"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68818"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17444"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66071"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14697"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63323"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97253" rtl="0" eaLnBrk="1" latinLnBrk="0" hangingPunct="1">
        <a:defRPr sz="2160" kern="1200">
          <a:solidFill>
            <a:schemeClr val="tx1"/>
          </a:solidFill>
          <a:latin typeface="+mn-lt"/>
          <a:ea typeface="+mn-ea"/>
          <a:cs typeface="+mn-cs"/>
        </a:defRPr>
      </a:lvl1pPr>
      <a:lvl2pPr marL="548627" algn="l" defTabSz="1097253" rtl="0" eaLnBrk="1" latinLnBrk="0" hangingPunct="1">
        <a:defRPr sz="2160" kern="1200">
          <a:solidFill>
            <a:schemeClr val="tx1"/>
          </a:solidFill>
          <a:latin typeface="+mn-lt"/>
          <a:ea typeface="+mn-ea"/>
          <a:cs typeface="+mn-cs"/>
        </a:defRPr>
      </a:lvl2pPr>
      <a:lvl3pPr marL="1097253" algn="l" defTabSz="1097253" rtl="0" eaLnBrk="1" latinLnBrk="0" hangingPunct="1">
        <a:defRPr sz="2160" kern="1200">
          <a:solidFill>
            <a:schemeClr val="tx1"/>
          </a:solidFill>
          <a:latin typeface="+mn-lt"/>
          <a:ea typeface="+mn-ea"/>
          <a:cs typeface="+mn-cs"/>
        </a:defRPr>
      </a:lvl3pPr>
      <a:lvl4pPr marL="1645879" algn="l" defTabSz="1097253" rtl="0" eaLnBrk="1" latinLnBrk="0" hangingPunct="1">
        <a:defRPr sz="2160" kern="1200">
          <a:solidFill>
            <a:schemeClr val="tx1"/>
          </a:solidFill>
          <a:latin typeface="+mn-lt"/>
          <a:ea typeface="+mn-ea"/>
          <a:cs typeface="+mn-cs"/>
        </a:defRPr>
      </a:lvl4pPr>
      <a:lvl5pPr marL="2194505" algn="l" defTabSz="1097253" rtl="0" eaLnBrk="1" latinLnBrk="0" hangingPunct="1">
        <a:defRPr sz="2160" kern="1200">
          <a:solidFill>
            <a:schemeClr val="tx1"/>
          </a:solidFill>
          <a:latin typeface="+mn-lt"/>
          <a:ea typeface="+mn-ea"/>
          <a:cs typeface="+mn-cs"/>
        </a:defRPr>
      </a:lvl5pPr>
      <a:lvl6pPr marL="2743132" algn="l" defTabSz="1097253" rtl="0" eaLnBrk="1" latinLnBrk="0" hangingPunct="1">
        <a:defRPr sz="2160" kern="1200">
          <a:solidFill>
            <a:schemeClr val="tx1"/>
          </a:solidFill>
          <a:latin typeface="+mn-lt"/>
          <a:ea typeface="+mn-ea"/>
          <a:cs typeface="+mn-cs"/>
        </a:defRPr>
      </a:lvl6pPr>
      <a:lvl7pPr marL="3291758" algn="l" defTabSz="1097253" rtl="0" eaLnBrk="1" latinLnBrk="0" hangingPunct="1">
        <a:defRPr sz="2160" kern="1200">
          <a:solidFill>
            <a:schemeClr val="tx1"/>
          </a:solidFill>
          <a:latin typeface="+mn-lt"/>
          <a:ea typeface="+mn-ea"/>
          <a:cs typeface="+mn-cs"/>
        </a:defRPr>
      </a:lvl7pPr>
      <a:lvl8pPr marL="3840384" algn="l" defTabSz="1097253" rtl="0" eaLnBrk="1" latinLnBrk="0" hangingPunct="1">
        <a:defRPr sz="2160" kern="1200">
          <a:solidFill>
            <a:schemeClr val="tx1"/>
          </a:solidFill>
          <a:latin typeface="+mn-lt"/>
          <a:ea typeface="+mn-ea"/>
          <a:cs typeface="+mn-cs"/>
        </a:defRPr>
      </a:lvl8pPr>
      <a:lvl9pPr marL="4389010" algn="l" defTabSz="1097253"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notesSlide" Target="../notesSlides/notesSlide1.xml"/><Relationship Id="rId16" Type="http://schemas.openxmlformats.org/officeDocument/2006/relationships/image" Target="../media/image17.svg"/><Relationship Id="rId20" Type="http://schemas.openxmlformats.org/officeDocument/2006/relationships/image" Target="../media/image21.svg"/><Relationship Id="rId1" Type="http://schemas.openxmlformats.org/officeDocument/2006/relationships/slideLayout" Target="../slideLayouts/slideLayout3.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26.sv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25.png"/><Relationship Id="rId5" Type="http://schemas.openxmlformats.org/officeDocument/2006/relationships/image" Target="../media/image24.svg"/><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0.svg"/><Relationship Id="rId13" Type="http://schemas.openxmlformats.org/officeDocument/2006/relationships/image" Target="../media/image6.png"/><Relationship Id="rId3" Type="http://schemas.openxmlformats.org/officeDocument/2006/relationships/image" Target="../media/image18.png"/><Relationship Id="rId7" Type="http://schemas.openxmlformats.org/officeDocument/2006/relationships/image" Target="../media/image29.png"/><Relationship Id="rId12" Type="http://schemas.openxmlformats.org/officeDocument/2006/relationships/image" Target="../media/image21.svg"/><Relationship Id="rId2" Type="http://schemas.openxmlformats.org/officeDocument/2006/relationships/notesSlide" Target="../notesSlides/notesSlide4.xml"/><Relationship Id="rId16" Type="http://schemas.openxmlformats.org/officeDocument/2006/relationships/image" Target="../media/image34.svg"/><Relationship Id="rId1" Type="http://schemas.openxmlformats.org/officeDocument/2006/relationships/slideLayout" Target="../slideLayouts/slideLayout3.xml"/><Relationship Id="rId6" Type="http://schemas.openxmlformats.org/officeDocument/2006/relationships/image" Target="../media/image28.svg"/><Relationship Id="rId11" Type="http://schemas.openxmlformats.org/officeDocument/2006/relationships/image" Target="../media/image20.png"/><Relationship Id="rId5" Type="http://schemas.openxmlformats.org/officeDocument/2006/relationships/image" Target="../media/image27.png"/><Relationship Id="rId15" Type="http://schemas.openxmlformats.org/officeDocument/2006/relationships/image" Target="../media/image33.png"/><Relationship Id="rId10" Type="http://schemas.openxmlformats.org/officeDocument/2006/relationships/image" Target="../media/image32.svg"/><Relationship Id="rId4" Type="http://schemas.openxmlformats.org/officeDocument/2006/relationships/image" Target="../media/image19.svg"/><Relationship Id="rId9" Type="http://schemas.openxmlformats.org/officeDocument/2006/relationships/image" Target="../media/image31.png"/><Relationship Id="rId1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D4772-4CE3-2C4E-B995-E92BE258F391}"/>
              </a:ext>
            </a:extLst>
          </p:cNvPr>
          <p:cNvSpPr>
            <a:spLocks noGrp="1"/>
          </p:cNvSpPr>
          <p:nvPr>
            <p:ph type="ctrTitle"/>
          </p:nvPr>
        </p:nvSpPr>
        <p:spPr/>
        <p:txBody>
          <a:bodyPr>
            <a:noAutofit/>
          </a:bodyPr>
          <a:lstStyle/>
          <a:p>
            <a:r>
              <a:rPr lang="en-US" b="1" dirty="0"/>
              <a:t>EPA </a:t>
            </a:r>
            <a:r>
              <a:rPr lang="en-US" dirty="0"/>
              <a:t>m</a:t>
            </a:r>
            <a:r>
              <a:rPr lang="en-US" b="1" dirty="0"/>
              <a:t>andates lead pipe removal</a:t>
            </a:r>
          </a:p>
        </p:txBody>
      </p:sp>
      <p:sp>
        <p:nvSpPr>
          <p:cNvPr id="3" name="Subtitle 2">
            <a:extLst>
              <a:ext uri="{FF2B5EF4-FFF2-40B4-BE49-F238E27FC236}">
                <a16:creationId xmlns:a16="http://schemas.microsoft.com/office/drawing/2014/main" id="{389BB43A-3988-7149-BCB2-90D9F209225A}"/>
              </a:ext>
            </a:extLst>
          </p:cNvPr>
          <p:cNvSpPr>
            <a:spLocks noGrp="1"/>
          </p:cNvSpPr>
          <p:nvPr>
            <p:ph type="subTitle" idx="1"/>
          </p:nvPr>
        </p:nvSpPr>
        <p:spPr>
          <a:xfrm>
            <a:off x="0" y="4270248"/>
            <a:ext cx="6317988" cy="503900"/>
          </a:xfrm>
        </p:spPr>
        <p:txBody>
          <a:bodyPr>
            <a:noAutofit/>
          </a:bodyPr>
          <a:lstStyle/>
          <a:p>
            <a:r>
              <a:rPr lang="en-US" sz="2800" b="1" dirty="0">
                <a:solidFill>
                  <a:schemeClr val="accent1">
                    <a:lumMod val="75000"/>
                  </a:schemeClr>
                </a:solidFill>
              </a:rPr>
              <a:t>A look at the final rule and challenges facing water utilities</a:t>
            </a:r>
          </a:p>
        </p:txBody>
      </p:sp>
      <p:sp>
        <p:nvSpPr>
          <p:cNvPr id="9" name="Title 1">
            <a:extLst>
              <a:ext uri="{FF2B5EF4-FFF2-40B4-BE49-F238E27FC236}">
                <a16:creationId xmlns:a16="http://schemas.microsoft.com/office/drawing/2014/main" id="{41AB7686-E3DB-374D-8766-4E93D3F8D289}"/>
              </a:ext>
            </a:extLst>
          </p:cNvPr>
          <p:cNvSpPr txBox="1">
            <a:spLocks/>
          </p:cNvSpPr>
          <p:nvPr/>
        </p:nvSpPr>
        <p:spPr>
          <a:xfrm>
            <a:off x="7020233" y="6736534"/>
            <a:ext cx="2752640" cy="53320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0" marR="0" lvl="0" indent="0" algn="r" defTabSz="914400" rtl="0" eaLnBrk="1" fontAlgn="auto" latinLnBrk="0" hangingPunct="1">
              <a:lnSpc>
                <a:spcPct val="120000"/>
              </a:lnSpc>
              <a:spcBef>
                <a:spcPct val="0"/>
              </a:spcBef>
              <a:spcAft>
                <a:spcPts val="0"/>
              </a:spcAft>
              <a:buClrTx/>
              <a:buSzTx/>
              <a:buFontTx/>
              <a:buNone/>
              <a:tabLst/>
              <a:defRPr/>
            </a:pPr>
            <a:endParaRPr kumimoji="0" lang="en-US" sz="1200" b="1" i="0" u="none" strike="noStrike" kern="1200" cap="none" spc="140" normalizeH="0" baseline="0" noProof="0" dirty="0">
              <a:ln>
                <a:noFill/>
              </a:ln>
              <a:solidFill>
                <a:schemeClr val="accent1">
                  <a:lumMod val="50000"/>
                </a:schemeClr>
              </a:solidFill>
              <a:effectLst/>
              <a:uLnTx/>
              <a:uFillTx/>
              <a:latin typeface="+mn-lt"/>
              <a:ea typeface="+mj-ea"/>
              <a:cs typeface="+mj-cs"/>
            </a:endParaRPr>
          </a:p>
        </p:txBody>
      </p:sp>
    </p:spTree>
    <p:extLst>
      <p:ext uri="{BB962C8B-B14F-4D97-AF65-F5344CB8AC3E}">
        <p14:creationId xmlns:p14="http://schemas.microsoft.com/office/powerpoint/2010/main" val="2222552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89366-3940-442B-8C0F-404C0E8B73C6}"/>
              </a:ext>
            </a:extLst>
          </p:cNvPr>
          <p:cNvSpPr>
            <a:spLocks noGrp="1"/>
          </p:cNvSpPr>
          <p:nvPr>
            <p:ph type="title"/>
          </p:nvPr>
        </p:nvSpPr>
        <p:spPr>
          <a:xfrm>
            <a:off x="-20837" y="718118"/>
            <a:ext cx="8671389" cy="723622"/>
          </a:xfrm>
        </p:spPr>
        <p:txBody>
          <a:bodyPr/>
          <a:lstStyle/>
          <a:p>
            <a:r>
              <a:rPr lang="en-US" dirty="0"/>
              <a:t>EPA finalized a rule requiring replacement of lead pipes by 2034</a:t>
            </a:r>
          </a:p>
        </p:txBody>
      </p:sp>
      <p:sp>
        <p:nvSpPr>
          <p:cNvPr id="8" name="TextBox 7">
            <a:extLst>
              <a:ext uri="{FF2B5EF4-FFF2-40B4-BE49-F238E27FC236}">
                <a16:creationId xmlns:a16="http://schemas.microsoft.com/office/drawing/2014/main" id="{A36A0F48-FFF9-754C-BBDB-733D1240E745}"/>
              </a:ext>
            </a:extLst>
          </p:cNvPr>
          <p:cNvSpPr txBox="1"/>
          <p:nvPr/>
        </p:nvSpPr>
        <p:spPr>
          <a:xfrm>
            <a:off x="1551390" y="6910423"/>
            <a:ext cx="2685329" cy="200055"/>
          </a:xfrm>
          <a:prstGeom prst="rect">
            <a:avLst/>
          </a:prstGeom>
          <a:noFill/>
        </p:spPr>
        <p:txBody>
          <a:bodyPr wrap="square" rtlCol="0">
            <a:spAutoFit/>
          </a:bodyPr>
          <a:lstStyle/>
          <a:p>
            <a:r>
              <a:rPr lang="en-US" sz="700" spc="200" dirty="0">
                <a:solidFill>
                  <a:schemeClr val="bg2">
                    <a:lumMod val="50000"/>
                  </a:schemeClr>
                </a:solidFill>
              </a:rPr>
              <a:t>SOURCE</a:t>
            </a:r>
            <a:r>
              <a:rPr lang="en-US" sz="700" spc="200" dirty="0">
                <a:solidFill>
                  <a:schemeClr val="accent2"/>
                </a:solidFill>
              </a:rPr>
              <a:t> </a:t>
            </a:r>
            <a:r>
              <a:rPr lang="en-US" sz="700" dirty="0">
                <a:solidFill>
                  <a:schemeClr val="bg2">
                    <a:lumMod val="75000"/>
                  </a:schemeClr>
                </a:solidFill>
              </a:rPr>
              <a:t>Washington Post.</a:t>
            </a:r>
          </a:p>
        </p:txBody>
      </p:sp>
      <p:sp>
        <p:nvSpPr>
          <p:cNvPr id="9" name="TextBox 8">
            <a:extLst>
              <a:ext uri="{FF2B5EF4-FFF2-40B4-BE49-F238E27FC236}">
                <a16:creationId xmlns:a16="http://schemas.microsoft.com/office/drawing/2014/main" id="{B93A0343-4745-1F45-8DC6-6C394AF2A27F}"/>
              </a:ext>
            </a:extLst>
          </p:cNvPr>
          <p:cNvSpPr txBox="1"/>
          <p:nvPr/>
        </p:nvSpPr>
        <p:spPr>
          <a:xfrm>
            <a:off x="1551389" y="7032756"/>
            <a:ext cx="2685329" cy="200055"/>
          </a:xfrm>
          <a:prstGeom prst="rect">
            <a:avLst/>
          </a:prstGeom>
          <a:noFill/>
        </p:spPr>
        <p:txBody>
          <a:bodyPr wrap="square" rtlCol="0">
            <a:spAutoFit/>
          </a:bodyPr>
          <a:lstStyle/>
          <a:p>
            <a:r>
              <a:rPr lang="en-US" sz="700" spc="200" dirty="0">
                <a:solidFill>
                  <a:schemeClr val="accent1"/>
                </a:solidFill>
              </a:rPr>
              <a:t>PRESENTATION CENTER </a:t>
            </a:r>
            <a:r>
              <a:rPr lang="en-US" sz="700" dirty="0">
                <a:solidFill>
                  <a:schemeClr val="bg2">
                    <a:lumMod val="75000"/>
                  </a:schemeClr>
                </a:solidFill>
              </a:rPr>
              <a:t>10/24/24</a:t>
            </a:r>
          </a:p>
        </p:txBody>
      </p:sp>
      <p:sp>
        <p:nvSpPr>
          <p:cNvPr id="3" name="Rectangle: Rounded Corners 2">
            <a:extLst>
              <a:ext uri="{FF2B5EF4-FFF2-40B4-BE49-F238E27FC236}">
                <a16:creationId xmlns:a16="http://schemas.microsoft.com/office/drawing/2014/main" id="{1EBCC2C8-62D1-38E1-9C49-12913EEB2D87}"/>
              </a:ext>
            </a:extLst>
          </p:cNvPr>
          <p:cNvSpPr/>
          <p:nvPr/>
        </p:nvSpPr>
        <p:spPr>
          <a:xfrm>
            <a:off x="1879601" y="2386412"/>
            <a:ext cx="7339814" cy="1099738"/>
          </a:xfrm>
          <a:prstGeom prst="roundRect">
            <a:avLst/>
          </a:prstGeom>
          <a:solidFill>
            <a:schemeClr val="accent1">
              <a:lumMod val="20000"/>
              <a:lumOff val="80000"/>
            </a:schemeClr>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853D26FB-6B4B-0F99-2CBA-0280783D7C39}"/>
              </a:ext>
            </a:extLst>
          </p:cNvPr>
          <p:cNvSpPr txBox="1"/>
          <p:nvPr/>
        </p:nvSpPr>
        <p:spPr>
          <a:xfrm>
            <a:off x="1914791" y="2418918"/>
            <a:ext cx="2400067" cy="276999"/>
          </a:xfrm>
          <a:prstGeom prst="rect">
            <a:avLst/>
          </a:prstGeom>
          <a:noFill/>
        </p:spPr>
        <p:txBody>
          <a:bodyPr wrap="square" rtlCol="0">
            <a:spAutoFit/>
          </a:bodyPr>
          <a:lstStyle/>
          <a:p>
            <a:r>
              <a:rPr lang="en-US" sz="1200" b="1" spc="300" dirty="0">
                <a:solidFill>
                  <a:schemeClr val="accent1">
                    <a:lumMod val="75000"/>
                  </a:schemeClr>
                </a:solidFill>
              </a:rPr>
              <a:t>RULE OVERVIEW</a:t>
            </a:r>
          </a:p>
        </p:txBody>
      </p:sp>
      <p:pic>
        <p:nvPicPr>
          <p:cNvPr id="18" name="Graphic 17">
            <a:extLst>
              <a:ext uri="{FF2B5EF4-FFF2-40B4-BE49-F238E27FC236}">
                <a16:creationId xmlns:a16="http://schemas.microsoft.com/office/drawing/2014/main" id="{B1154AB7-058D-D1B5-00AC-8AE0F5F52672}"/>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rot="5400000">
            <a:off x="8725355" y="2368130"/>
            <a:ext cx="666829" cy="495344"/>
          </a:xfrm>
          <a:prstGeom prst="rect">
            <a:avLst/>
          </a:prstGeom>
        </p:spPr>
      </p:pic>
      <p:pic>
        <p:nvPicPr>
          <p:cNvPr id="22" name="Graphic 21">
            <a:extLst>
              <a:ext uri="{FF2B5EF4-FFF2-40B4-BE49-F238E27FC236}">
                <a16:creationId xmlns:a16="http://schemas.microsoft.com/office/drawing/2014/main" id="{F0AB2DDD-AE75-31B4-804D-73FBE3060831}"/>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flipH="1" flipV="1">
            <a:off x="8811098" y="2874579"/>
            <a:ext cx="493776" cy="666829"/>
          </a:xfrm>
          <a:prstGeom prst="rect">
            <a:avLst/>
          </a:prstGeom>
        </p:spPr>
      </p:pic>
      <p:pic>
        <p:nvPicPr>
          <p:cNvPr id="23" name="Graphic 22">
            <a:extLst>
              <a:ext uri="{FF2B5EF4-FFF2-40B4-BE49-F238E27FC236}">
                <a16:creationId xmlns:a16="http://schemas.microsoft.com/office/drawing/2014/main" id="{B72D87A7-6AF2-6844-485D-77002A3C5653}"/>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8414242" y="2336758"/>
            <a:ext cx="395287" cy="380964"/>
          </a:xfrm>
          <a:prstGeom prst="rect">
            <a:avLst/>
          </a:prstGeom>
        </p:spPr>
      </p:pic>
      <p:sp>
        <p:nvSpPr>
          <p:cNvPr id="24" name="TextBox 23">
            <a:extLst>
              <a:ext uri="{FF2B5EF4-FFF2-40B4-BE49-F238E27FC236}">
                <a16:creationId xmlns:a16="http://schemas.microsoft.com/office/drawing/2014/main" id="{E0E02D4B-DBC7-8C59-962E-8E0FFBD0C9AB}"/>
              </a:ext>
            </a:extLst>
          </p:cNvPr>
          <p:cNvSpPr txBox="1"/>
          <p:nvPr/>
        </p:nvSpPr>
        <p:spPr>
          <a:xfrm>
            <a:off x="1914791" y="2641898"/>
            <a:ext cx="6499451" cy="807913"/>
          </a:xfrm>
          <a:prstGeom prst="rect">
            <a:avLst/>
          </a:prstGeom>
          <a:noFill/>
        </p:spPr>
        <p:txBody>
          <a:bodyPr wrap="square" rtlCol="0">
            <a:spAutoFit/>
          </a:bodyPr>
          <a:lstStyle/>
          <a:p>
            <a:pPr marL="182880" indent="-182880">
              <a:spcAft>
                <a:spcPts val="300"/>
              </a:spcAft>
              <a:buFont typeface="Arial" panose="020B0604020202020204" pitchFamily="34" charset="0"/>
              <a:buChar char="•"/>
            </a:pPr>
            <a:r>
              <a:rPr lang="en-US" sz="1100" dirty="0"/>
              <a:t>On October 8, EPA finalized Lead and Copper Rule Improvements requiring water utilities to replace all lead pipes by 2034</a:t>
            </a:r>
          </a:p>
          <a:p>
            <a:pPr marL="182880" indent="-182880">
              <a:spcAft>
                <a:spcPts val="300"/>
              </a:spcAft>
              <a:buFont typeface="Arial" panose="020B0604020202020204" pitchFamily="34" charset="0"/>
              <a:buChar char="•"/>
            </a:pPr>
            <a:r>
              <a:rPr lang="en-US" sz="1100" dirty="0"/>
              <a:t>The rule will establish a national inventory of lead service lines and require utilities to take action towards removing pipes on private property, among other provisions</a:t>
            </a:r>
          </a:p>
        </p:txBody>
      </p:sp>
      <p:sp>
        <p:nvSpPr>
          <p:cNvPr id="25" name="Rectangle: Rounded Corners 24">
            <a:extLst>
              <a:ext uri="{FF2B5EF4-FFF2-40B4-BE49-F238E27FC236}">
                <a16:creationId xmlns:a16="http://schemas.microsoft.com/office/drawing/2014/main" id="{E3804526-3EFA-9E28-A97E-B366AE04F50E}"/>
              </a:ext>
            </a:extLst>
          </p:cNvPr>
          <p:cNvSpPr/>
          <p:nvPr/>
        </p:nvSpPr>
        <p:spPr>
          <a:xfrm>
            <a:off x="1879601" y="3791850"/>
            <a:ext cx="1948441" cy="1375873"/>
          </a:xfrm>
          <a:prstGeom prst="roundRect">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id="{C4960B41-2F38-3C9A-C84F-23B7374E4242}"/>
              </a:ext>
            </a:extLst>
          </p:cNvPr>
          <p:cNvSpPr/>
          <p:nvPr/>
        </p:nvSpPr>
        <p:spPr>
          <a:xfrm>
            <a:off x="4618801" y="3792859"/>
            <a:ext cx="1948441" cy="1375873"/>
          </a:xfrm>
          <a:prstGeom prst="roundRect">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F9FBB086-741B-913D-DD3E-16FF8C6F9887}"/>
              </a:ext>
            </a:extLst>
          </p:cNvPr>
          <p:cNvSpPr/>
          <p:nvPr/>
        </p:nvSpPr>
        <p:spPr>
          <a:xfrm>
            <a:off x="7358001" y="3791850"/>
            <a:ext cx="1948441" cy="1375873"/>
          </a:xfrm>
          <a:prstGeom prst="roundRect">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16B77F92-D4E8-97A3-9929-58C359A34B3A}"/>
              </a:ext>
            </a:extLst>
          </p:cNvPr>
          <p:cNvSpPr/>
          <p:nvPr/>
        </p:nvSpPr>
        <p:spPr>
          <a:xfrm>
            <a:off x="3077575" y="5418894"/>
            <a:ext cx="1948441" cy="1375873"/>
          </a:xfrm>
          <a:prstGeom prst="roundRect">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90BBD317-820B-491E-0D74-B33A85A9D341}"/>
              </a:ext>
            </a:extLst>
          </p:cNvPr>
          <p:cNvSpPr/>
          <p:nvPr/>
        </p:nvSpPr>
        <p:spPr>
          <a:xfrm>
            <a:off x="5768179" y="5427819"/>
            <a:ext cx="1948441" cy="1375873"/>
          </a:xfrm>
          <a:prstGeom prst="roundRect">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Top Corners Rounded 29">
            <a:extLst>
              <a:ext uri="{FF2B5EF4-FFF2-40B4-BE49-F238E27FC236}">
                <a16:creationId xmlns:a16="http://schemas.microsoft.com/office/drawing/2014/main" id="{F4F4987E-1CB0-FBD2-2E4A-7F31C731ED2A}"/>
              </a:ext>
            </a:extLst>
          </p:cNvPr>
          <p:cNvSpPr/>
          <p:nvPr/>
        </p:nvSpPr>
        <p:spPr>
          <a:xfrm>
            <a:off x="1879601" y="3778758"/>
            <a:ext cx="1948441" cy="280217"/>
          </a:xfrm>
          <a:prstGeom prst="round2SameRect">
            <a:avLst/>
          </a:prstGeom>
          <a:solidFill>
            <a:schemeClr val="accent1">
              <a:lumMod val="75000"/>
            </a:schemeClr>
          </a:solid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Top Corners Rounded 30">
            <a:extLst>
              <a:ext uri="{FF2B5EF4-FFF2-40B4-BE49-F238E27FC236}">
                <a16:creationId xmlns:a16="http://schemas.microsoft.com/office/drawing/2014/main" id="{C3C5CC07-558E-7D38-F394-F2B25A5D6C31}"/>
              </a:ext>
            </a:extLst>
          </p:cNvPr>
          <p:cNvSpPr/>
          <p:nvPr/>
        </p:nvSpPr>
        <p:spPr>
          <a:xfrm>
            <a:off x="4618800" y="3778757"/>
            <a:ext cx="1948441" cy="280217"/>
          </a:xfrm>
          <a:prstGeom prst="round2SameRect">
            <a:avLst/>
          </a:prstGeom>
          <a:solidFill>
            <a:schemeClr val="accent1">
              <a:lumMod val="75000"/>
            </a:schemeClr>
          </a:solid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Top Corners Rounded 31">
            <a:extLst>
              <a:ext uri="{FF2B5EF4-FFF2-40B4-BE49-F238E27FC236}">
                <a16:creationId xmlns:a16="http://schemas.microsoft.com/office/drawing/2014/main" id="{16A458CC-C957-4D6B-ACA9-A7357DEF46D4}"/>
              </a:ext>
            </a:extLst>
          </p:cNvPr>
          <p:cNvSpPr/>
          <p:nvPr/>
        </p:nvSpPr>
        <p:spPr>
          <a:xfrm>
            <a:off x="7356433" y="3778756"/>
            <a:ext cx="1948441" cy="280217"/>
          </a:xfrm>
          <a:prstGeom prst="round2SameRect">
            <a:avLst/>
          </a:prstGeom>
          <a:solidFill>
            <a:schemeClr val="accent1">
              <a:lumMod val="75000"/>
            </a:schemeClr>
          </a:solid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Top Corners Rounded 32">
            <a:extLst>
              <a:ext uri="{FF2B5EF4-FFF2-40B4-BE49-F238E27FC236}">
                <a16:creationId xmlns:a16="http://schemas.microsoft.com/office/drawing/2014/main" id="{4956A523-B4B0-F223-8D4A-662E48904F34}"/>
              </a:ext>
            </a:extLst>
          </p:cNvPr>
          <p:cNvSpPr/>
          <p:nvPr/>
        </p:nvSpPr>
        <p:spPr>
          <a:xfrm>
            <a:off x="3080863" y="5412806"/>
            <a:ext cx="1948441" cy="280217"/>
          </a:xfrm>
          <a:prstGeom prst="round2SameRect">
            <a:avLst/>
          </a:prstGeom>
          <a:solidFill>
            <a:schemeClr val="accent1">
              <a:lumMod val="75000"/>
            </a:schemeClr>
          </a:solid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Top Corners Rounded 33">
            <a:extLst>
              <a:ext uri="{FF2B5EF4-FFF2-40B4-BE49-F238E27FC236}">
                <a16:creationId xmlns:a16="http://schemas.microsoft.com/office/drawing/2014/main" id="{90B8A20A-BE6B-D730-18E6-49B9AADBEB9B}"/>
              </a:ext>
            </a:extLst>
          </p:cNvPr>
          <p:cNvSpPr/>
          <p:nvPr/>
        </p:nvSpPr>
        <p:spPr>
          <a:xfrm>
            <a:off x="5768179" y="5411850"/>
            <a:ext cx="1948441" cy="280217"/>
          </a:xfrm>
          <a:prstGeom prst="round2SameRect">
            <a:avLst/>
          </a:prstGeom>
          <a:solidFill>
            <a:schemeClr val="accent1">
              <a:lumMod val="75000"/>
            </a:schemeClr>
          </a:solid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54D71D36-F9DB-444B-A252-5C6A50662B81}"/>
              </a:ext>
            </a:extLst>
          </p:cNvPr>
          <p:cNvSpPr/>
          <p:nvPr/>
        </p:nvSpPr>
        <p:spPr>
          <a:xfrm>
            <a:off x="1731911" y="3735984"/>
            <a:ext cx="457200" cy="457200"/>
          </a:xfrm>
          <a:prstGeom prst="ellipse">
            <a:avLst/>
          </a:prstGeom>
          <a:solidFill>
            <a:schemeClr val="bg1"/>
          </a:solid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12908A0C-9049-1209-16A4-20687A7D33D8}"/>
              </a:ext>
            </a:extLst>
          </p:cNvPr>
          <p:cNvSpPr/>
          <p:nvPr/>
        </p:nvSpPr>
        <p:spPr>
          <a:xfrm>
            <a:off x="4494285" y="3716151"/>
            <a:ext cx="457200" cy="457200"/>
          </a:xfrm>
          <a:prstGeom prst="ellipse">
            <a:avLst/>
          </a:prstGeom>
          <a:solidFill>
            <a:schemeClr val="bg1"/>
          </a:solid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A9FB9B4B-266B-0D68-1EA4-7EFC18815A10}"/>
              </a:ext>
            </a:extLst>
          </p:cNvPr>
          <p:cNvSpPr/>
          <p:nvPr/>
        </p:nvSpPr>
        <p:spPr>
          <a:xfrm>
            <a:off x="7256659" y="3735375"/>
            <a:ext cx="457200" cy="457200"/>
          </a:xfrm>
          <a:prstGeom prst="ellipse">
            <a:avLst/>
          </a:prstGeom>
          <a:solidFill>
            <a:schemeClr val="bg1"/>
          </a:solid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84C9360-CD1B-C207-4CC0-5FC92C72E237}"/>
              </a:ext>
            </a:extLst>
          </p:cNvPr>
          <p:cNvSpPr/>
          <p:nvPr/>
        </p:nvSpPr>
        <p:spPr>
          <a:xfrm>
            <a:off x="2929902" y="5329104"/>
            <a:ext cx="457200" cy="457200"/>
          </a:xfrm>
          <a:prstGeom prst="ellipse">
            <a:avLst/>
          </a:prstGeom>
          <a:solidFill>
            <a:schemeClr val="bg1"/>
          </a:solid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583BCA-C66D-0BA7-6D77-F84702CFF221}"/>
              </a:ext>
            </a:extLst>
          </p:cNvPr>
          <p:cNvSpPr/>
          <p:nvPr/>
        </p:nvSpPr>
        <p:spPr>
          <a:xfrm>
            <a:off x="5673184" y="5323358"/>
            <a:ext cx="457200" cy="457200"/>
          </a:xfrm>
          <a:prstGeom prst="ellipse">
            <a:avLst/>
          </a:prstGeom>
          <a:solidFill>
            <a:schemeClr val="bg1"/>
          </a:solid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CD2935FD-57A3-D814-D2C4-1E6176015361}"/>
              </a:ext>
            </a:extLst>
          </p:cNvPr>
          <p:cNvSpPr txBox="1"/>
          <p:nvPr/>
        </p:nvSpPr>
        <p:spPr>
          <a:xfrm>
            <a:off x="2217165" y="3800835"/>
            <a:ext cx="1486361" cy="261610"/>
          </a:xfrm>
          <a:prstGeom prst="rect">
            <a:avLst/>
          </a:prstGeom>
          <a:noFill/>
        </p:spPr>
        <p:txBody>
          <a:bodyPr wrap="square" rtlCol="0">
            <a:spAutoFit/>
          </a:bodyPr>
          <a:lstStyle/>
          <a:p>
            <a:r>
              <a:rPr lang="en-US" sz="1100" b="1" dirty="0">
                <a:solidFill>
                  <a:schemeClr val="bg1"/>
                </a:solidFill>
              </a:rPr>
              <a:t>School testing</a:t>
            </a:r>
          </a:p>
        </p:txBody>
      </p:sp>
      <p:sp>
        <p:nvSpPr>
          <p:cNvPr id="41" name="TextBox 40">
            <a:extLst>
              <a:ext uri="{FF2B5EF4-FFF2-40B4-BE49-F238E27FC236}">
                <a16:creationId xmlns:a16="http://schemas.microsoft.com/office/drawing/2014/main" id="{C855094A-F97F-FE9D-32D8-BB074FEF0987}"/>
              </a:ext>
            </a:extLst>
          </p:cNvPr>
          <p:cNvSpPr txBox="1"/>
          <p:nvPr/>
        </p:nvSpPr>
        <p:spPr>
          <a:xfrm>
            <a:off x="4929920" y="3800835"/>
            <a:ext cx="1699232" cy="261610"/>
          </a:xfrm>
          <a:prstGeom prst="rect">
            <a:avLst/>
          </a:prstGeom>
          <a:noFill/>
        </p:spPr>
        <p:txBody>
          <a:bodyPr wrap="square" rtlCol="0">
            <a:spAutoFit/>
          </a:bodyPr>
          <a:lstStyle/>
          <a:p>
            <a:r>
              <a:rPr lang="en-US" sz="1100" b="1" dirty="0">
                <a:solidFill>
                  <a:schemeClr val="bg1"/>
                </a:solidFill>
              </a:rPr>
              <a:t>Lower threshold</a:t>
            </a:r>
          </a:p>
        </p:txBody>
      </p:sp>
      <p:sp>
        <p:nvSpPr>
          <p:cNvPr id="42" name="TextBox 41">
            <a:extLst>
              <a:ext uri="{FF2B5EF4-FFF2-40B4-BE49-F238E27FC236}">
                <a16:creationId xmlns:a16="http://schemas.microsoft.com/office/drawing/2014/main" id="{93182F9B-B862-BDEC-ED7F-E4F0CCB8E58F}"/>
              </a:ext>
            </a:extLst>
          </p:cNvPr>
          <p:cNvSpPr txBox="1"/>
          <p:nvPr/>
        </p:nvSpPr>
        <p:spPr>
          <a:xfrm>
            <a:off x="7698166" y="3783261"/>
            <a:ext cx="1699232" cy="261610"/>
          </a:xfrm>
          <a:prstGeom prst="rect">
            <a:avLst/>
          </a:prstGeom>
          <a:noFill/>
        </p:spPr>
        <p:txBody>
          <a:bodyPr wrap="square" rtlCol="0">
            <a:spAutoFit/>
          </a:bodyPr>
          <a:lstStyle/>
          <a:p>
            <a:r>
              <a:rPr lang="en-US" sz="1100" b="1" dirty="0">
                <a:solidFill>
                  <a:schemeClr val="bg1"/>
                </a:solidFill>
              </a:rPr>
              <a:t>Lead pipe removal </a:t>
            </a:r>
          </a:p>
        </p:txBody>
      </p:sp>
      <p:sp>
        <p:nvSpPr>
          <p:cNvPr id="43" name="TextBox 42">
            <a:extLst>
              <a:ext uri="{FF2B5EF4-FFF2-40B4-BE49-F238E27FC236}">
                <a16:creationId xmlns:a16="http://schemas.microsoft.com/office/drawing/2014/main" id="{C0FC0BC9-CCB0-36AD-C77C-D8B8524459F4}"/>
              </a:ext>
            </a:extLst>
          </p:cNvPr>
          <p:cNvSpPr txBox="1"/>
          <p:nvPr/>
        </p:nvSpPr>
        <p:spPr>
          <a:xfrm>
            <a:off x="3387102" y="5424998"/>
            <a:ext cx="1699232" cy="261610"/>
          </a:xfrm>
          <a:prstGeom prst="rect">
            <a:avLst/>
          </a:prstGeom>
          <a:noFill/>
        </p:spPr>
        <p:txBody>
          <a:bodyPr wrap="square" rtlCol="0">
            <a:spAutoFit/>
          </a:bodyPr>
          <a:lstStyle/>
          <a:p>
            <a:r>
              <a:rPr lang="en-US" sz="1100" b="1" dirty="0">
                <a:solidFill>
                  <a:schemeClr val="bg1"/>
                </a:solidFill>
              </a:rPr>
              <a:t>Replacement</a:t>
            </a:r>
          </a:p>
        </p:txBody>
      </p:sp>
      <p:sp>
        <p:nvSpPr>
          <p:cNvPr id="44" name="TextBox 43">
            <a:extLst>
              <a:ext uri="{FF2B5EF4-FFF2-40B4-BE49-F238E27FC236}">
                <a16:creationId xmlns:a16="http://schemas.microsoft.com/office/drawing/2014/main" id="{B617CC87-35B5-D852-7DDE-224CBAAEC1CC}"/>
              </a:ext>
            </a:extLst>
          </p:cNvPr>
          <p:cNvSpPr txBox="1"/>
          <p:nvPr/>
        </p:nvSpPr>
        <p:spPr>
          <a:xfrm>
            <a:off x="6133854" y="5431413"/>
            <a:ext cx="1699232" cy="261610"/>
          </a:xfrm>
          <a:prstGeom prst="rect">
            <a:avLst/>
          </a:prstGeom>
          <a:noFill/>
        </p:spPr>
        <p:txBody>
          <a:bodyPr wrap="square" rtlCol="0">
            <a:spAutoFit/>
          </a:bodyPr>
          <a:lstStyle/>
          <a:p>
            <a:r>
              <a:rPr lang="en-US" sz="1100" b="1" dirty="0">
                <a:solidFill>
                  <a:schemeClr val="bg1"/>
                </a:solidFill>
              </a:rPr>
              <a:t>Funding</a:t>
            </a:r>
          </a:p>
        </p:txBody>
      </p:sp>
      <p:pic>
        <p:nvPicPr>
          <p:cNvPr id="45" name="Graphic 44">
            <a:extLst>
              <a:ext uri="{FF2B5EF4-FFF2-40B4-BE49-F238E27FC236}">
                <a16:creationId xmlns:a16="http://schemas.microsoft.com/office/drawing/2014/main" id="{AED8CF86-9A5F-5B02-79A5-D060E168E626}"/>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7340303" y="3821823"/>
            <a:ext cx="274320" cy="274320"/>
          </a:xfrm>
          <a:prstGeom prst="rect">
            <a:avLst/>
          </a:prstGeom>
        </p:spPr>
      </p:pic>
      <p:pic>
        <p:nvPicPr>
          <p:cNvPr id="46" name="Graphic 45">
            <a:extLst>
              <a:ext uri="{FF2B5EF4-FFF2-40B4-BE49-F238E27FC236}">
                <a16:creationId xmlns:a16="http://schemas.microsoft.com/office/drawing/2014/main" id="{49A5B07B-4FF3-E0BA-3400-DD691CD718C9}"/>
              </a:ext>
            </a:extLst>
          </p:cNvPr>
          <p:cNvPicPr>
            <a:picLocks/>
          </p:cNvPicPr>
          <p:nvPr/>
        </p:nvPicPr>
        <p:blipFill>
          <a:blip r:embed="rId9">
            <a:extLst>
              <a:ext uri="{96DAC541-7B7A-43D3-8B79-37D633B846F1}">
                <asvg:svgBlip xmlns:asvg="http://schemas.microsoft.com/office/drawing/2016/SVG/main" r:embed="rId10"/>
              </a:ext>
            </a:extLst>
          </a:blip>
          <a:srcRect/>
          <a:stretch/>
        </p:blipFill>
        <p:spPr>
          <a:xfrm>
            <a:off x="4585483" y="3815306"/>
            <a:ext cx="274320" cy="274320"/>
          </a:xfrm>
          <a:prstGeom prst="rect">
            <a:avLst/>
          </a:prstGeom>
        </p:spPr>
      </p:pic>
      <p:pic>
        <p:nvPicPr>
          <p:cNvPr id="47" name="Graphic 46">
            <a:extLst>
              <a:ext uri="{FF2B5EF4-FFF2-40B4-BE49-F238E27FC236}">
                <a16:creationId xmlns:a16="http://schemas.microsoft.com/office/drawing/2014/main" id="{09AFDFC8-D482-4B71-015E-E2CC12CBF86E}"/>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1787077" y="3781095"/>
            <a:ext cx="365760" cy="365760"/>
          </a:xfrm>
          <a:prstGeom prst="rect">
            <a:avLst/>
          </a:prstGeom>
        </p:spPr>
      </p:pic>
      <p:pic>
        <p:nvPicPr>
          <p:cNvPr id="48" name="Graphic 47">
            <a:extLst>
              <a:ext uri="{FF2B5EF4-FFF2-40B4-BE49-F238E27FC236}">
                <a16:creationId xmlns:a16="http://schemas.microsoft.com/office/drawing/2014/main" id="{C10C93CC-E71C-1DD3-80CC-B440419AFA79}"/>
              </a:ext>
            </a:extLst>
          </p:cNvPr>
          <p:cNvPicPr>
            <a:picLocks/>
          </p:cNvPicPr>
          <p:nvPr/>
        </p:nvPicPr>
        <p:blipFill>
          <a:blip r:embed="rId13">
            <a:extLst>
              <a:ext uri="{96DAC541-7B7A-43D3-8B79-37D633B846F1}">
                <asvg:svgBlip xmlns:asvg="http://schemas.microsoft.com/office/drawing/2016/SVG/main" r:embed="rId14"/>
              </a:ext>
            </a:extLst>
          </a:blip>
          <a:stretch>
            <a:fillRect/>
          </a:stretch>
        </p:blipFill>
        <p:spPr>
          <a:xfrm>
            <a:off x="5759633" y="5414798"/>
            <a:ext cx="274320" cy="274320"/>
          </a:xfrm>
          <a:prstGeom prst="rect">
            <a:avLst/>
          </a:prstGeom>
        </p:spPr>
      </p:pic>
      <p:pic>
        <p:nvPicPr>
          <p:cNvPr id="49" name="Graphic 48">
            <a:extLst>
              <a:ext uri="{FF2B5EF4-FFF2-40B4-BE49-F238E27FC236}">
                <a16:creationId xmlns:a16="http://schemas.microsoft.com/office/drawing/2014/main" id="{F67E4876-70F4-98EC-3571-FE4B1ECC9406}"/>
              </a:ext>
            </a:extLst>
          </p:cNvPr>
          <p:cNvPicPr>
            <a:picLocks/>
          </p:cNvPicPr>
          <p:nvPr/>
        </p:nvPicPr>
        <p:blipFill>
          <a:blip r:embed="rId15">
            <a:extLst>
              <a:ext uri="{96DAC541-7B7A-43D3-8B79-37D633B846F1}">
                <asvg:svgBlip xmlns:asvg="http://schemas.microsoft.com/office/drawing/2016/SVG/main" r:embed="rId16"/>
              </a:ext>
            </a:extLst>
          </a:blip>
          <a:stretch>
            <a:fillRect/>
          </a:stretch>
        </p:blipFill>
        <p:spPr>
          <a:xfrm>
            <a:off x="3012794" y="5420889"/>
            <a:ext cx="274320" cy="274320"/>
          </a:xfrm>
          <a:prstGeom prst="rect">
            <a:avLst/>
          </a:prstGeom>
        </p:spPr>
      </p:pic>
      <p:sp>
        <p:nvSpPr>
          <p:cNvPr id="50" name="TextBox 49">
            <a:extLst>
              <a:ext uri="{FF2B5EF4-FFF2-40B4-BE49-F238E27FC236}">
                <a16:creationId xmlns:a16="http://schemas.microsoft.com/office/drawing/2014/main" id="{FC3F2AAC-186D-1F42-5D6F-4801DD69092E}"/>
              </a:ext>
            </a:extLst>
          </p:cNvPr>
          <p:cNvSpPr txBox="1"/>
          <p:nvPr/>
        </p:nvSpPr>
        <p:spPr>
          <a:xfrm>
            <a:off x="1972888" y="4128422"/>
            <a:ext cx="1789600" cy="861774"/>
          </a:xfrm>
          <a:prstGeom prst="rect">
            <a:avLst/>
          </a:prstGeom>
          <a:noFill/>
        </p:spPr>
        <p:txBody>
          <a:bodyPr wrap="square" rtlCol="0">
            <a:spAutoFit/>
          </a:bodyPr>
          <a:lstStyle/>
          <a:p>
            <a:pPr>
              <a:spcAft>
                <a:spcPts val="300"/>
              </a:spcAft>
            </a:pPr>
            <a:r>
              <a:rPr lang="en-US" sz="1000" dirty="0"/>
              <a:t>The rule establishes the first national lead testing requirement for schools, affecting elementary and child-care facilities </a:t>
            </a:r>
          </a:p>
        </p:txBody>
      </p:sp>
      <p:sp>
        <p:nvSpPr>
          <p:cNvPr id="51" name="TextBox 50">
            <a:extLst>
              <a:ext uri="{FF2B5EF4-FFF2-40B4-BE49-F238E27FC236}">
                <a16:creationId xmlns:a16="http://schemas.microsoft.com/office/drawing/2014/main" id="{A68B73EF-3A15-2208-A198-458206F4E281}"/>
              </a:ext>
            </a:extLst>
          </p:cNvPr>
          <p:cNvSpPr txBox="1"/>
          <p:nvPr/>
        </p:nvSpPr>
        <p:spPr>
          <a:xfrm>
            <a:off x="4703403" y="4128422"/>
            <a:ext cx="1808667" cy="861774"/>
          </a:xfrm>
          <a:prstGeom prst="rect">
            <a:avLst/>
          </a:prstGeom>
          <a:noFill/>
        </p:spPr>
        <p:txBody>
          <a:bodyPr wrap="square" rtlCol="0">
            <a:spAutoFit/>
          </a:bodyPr>
          <a:lstStyle/>
          <a:p>
            <a:pPr>
              <a:spcAft>
                <a:spcPts val="300"/>
              </a:spcAft>
            </a:pPr>
            <a:r>
              <a:rPr lang="en-US" sz="1000" dirty="0"/>
              <a:t>The lead contamination level that triggers government enforcement has been lowered from 15 parts per billion (ppb) to 10 ppb</a:t>
            </a:r>
          </a:p>
        </p:txBody>
      </p:sp>
      <p:sp>
        <p:nvSpPr>
          <p:cNvPr id="53" name="TextBox 52">
            <a:extLst>
              <a:ext uri="{FF2B5EF4-FFF2-40B4-BE49-F238E27FC236}">
                <a16:creationId xmlns:a16="http://schemas.microsoft.com/office/drawing/2014/main" id="{27D8271F-3911-B9F9-F0BD-5D1A94C9E811}"/>
              </a:ext>
            </a:extLst>
          </p:cNvPr>
          <p:cNvSpPr txBox="1"/>
          <p:nvPr/>
        </p:nvSpPr>
        <p:spPr>
          <a:xfrm>
            <a:off x="7482323" y="4128422"/>
            <a:ext cx="1758566" cy="861774"/>
          </a:xfrm>
          <a:prstGeom prst="rect">
            <a:avLst/>
          </a:prstGeom>
          <a:noFill/>
        </p:spPr>
        <p:txBody>
          <a:bodyPr wrap="square" rtlCol="0">
            <a:spAutoFit/>
          </a:bodyPr>
          <a:lstStyle/>
          <a:p>
            <a:pPr>
              <a:spcAft>
                <a:spcPts val="300"/>
              </a:spcAft>
            </a:pPr>
            <a:r>
              <a:rPr lang="en-US" sz="1000" dirty="0"/>
              <a:t>An initial inventory of pipes made of lead and unknown materials was due Oct. 16 2024; all lead pipes must be removed by 2034</a:t>
            </a:r>
          </a:p>
        </p:txBody>
      </p:sp>
      <p:sp>
        <p:nvSpPr>
          <p:cNvPr id="54" name="TextBox 53">
            <a:extLst>
              <a:ext uri="{FF2B5EF4-FFF2-40B4-BE49-F238E27FC236}">
                <a16:creationId xmlns:a16="http://schemas.microsoft.com/office/drawing/2014/main" id="{96C52AA8-BC66-1FE7-1F9C-3DD96EDF6FC5}"/>
              </a:ext>
            </a:extLst>
          </p:cNvPr>
          <p:cNvSpPr txBox="1"/>
          <p:nvPr/>
        </p:nvSpPr>
        <p:spPr>
          <a:xfrm>
            <a:off x="5861776" y="5755185"/>
            <a:ext cx="1863838" cy="861774"/>
          </a:xfrm>
          <a:prstGeom prst="rect">
            <a:avLst/>
          </a:prstGeom>
          <a:noFill/>
        </p:spPr>
        <p:txBody>
          <a:bodyPr wrap="square" rtlCol="0">
            <a:spAutoFit/>
          </a:bodyPr>
          <a:lstStyle/>
          <a:p>
            <a:pPr>
              <a:spcAft>
                <a:spcPts val="300"/>
              </a:spcAft>
            </a:pPr>
            <a:r>
              <a:rPr lang="en-US" sz="1000" dirty="0"/>
              <a:t>The project is expected to cost at least $45B. Biden  previously allotted $15B for the project with an additional $2.6B made available with the final rule </a:t>
            </a:r>
          </a:p>
        </p:txBody>
      </p:sp>
      <p:sp>
        <p:nvSpPr>
          <p:cNvPr id="55" name="TextBox 54">
            <a:extLst>
              <a:ext uri="{FF2B5EF4-FFF2-40B4-BE49-F238E27FC236}">
                <a16:creationId xmlns:a16="http://schemas.microsoft.com/office/drawing/2014/main" id="{86EC14E8-70EF-1932-9178-1E90AB2A6A04}"/>
              </a:ext>
            </a:extLst>
          </p:cNvPr>
          <p:cNvSpPr txBox="1"/>
          <p:nvPr/>
        </p:nvSpPr>
        <p:spPr>
          <a:xfrm>
            <a:off x="3139051" y="5755185"/>
            <a:ext cx="1863838" cy="861774"/>
          </a:xfrm>
          <a:prstGeom prst="rect">
            <a:avLst/>
          </a:prstGeom>
          <a:noFill/>
        </p:spPr>
        <p:txBody>
          <a:bodyPr wrap="square" rtlCol="0">
            <a:spAutoFit/>
          </a:bodyPr>
          <a:lstStyle/>
          <a:p>
            <a:pPr>
              <a:spcAft>
                <a:spcPts val="300"/>
              </a:spcAft>
            </a:pPr>
            <a:r>
              <a:rPr lang="en-US" sz="1000" dirty="0"/>
              <a:t>The rule does not specify material options for pipe replacement; common alternatives include copper and plastic </a:t>
            </a:r>
          </a:p>
        </p:txBody>
      </p:sp>
      <p:pic>
        <p:nvPicPr>
          <p:cNvPr id="57" name="Graphic 56">
            <a:extLst>
              <a:ext uri="{FF2B5EF4-FFF2-40B4-BE49-F238E27FC236}">
                <a16:creationId xmlns:a16="http://schemas.microsoft.com/office/drawing/2014/main" id="{7DD183C7-4EA2-7F06-1D95-749CD6FB3D37}"/>
              </a:ext>
            </a:extLst>
          </p:cNvPr>
          <p:cNvPicPr>
            <a:picLocks/>
          </p:cNvPicPr>
          <p:nvPr/>
        </p:nvPicPr>
        <p:blipFill>
          <a:blip r:embed="rId17">
            <a:extLst>
              <a:ext uri="{96DAC541-7B7A-43D3-8B79-37D633B846F1}">
                <asvg:svgBlip xmlns:asvg="http://schemas.microsoft.com/office/drawing/2016/SVG/main" r:embed="rId18"/>
              </a:ext>
            </a:extLst>
          </a:blip>
          <a:stretch>
            <a:fillRect/>
          </a:stretch>
        </p:blipFill>
        <p:spPr>
          <a:xfrm rot="5400000">
            <a:off x="3873571" y="4088668"/>
            <a:ext cx="699699" cy="790759"/>
          </a:xfrm>
          <a:prstGeom prst="rect">
            <a:avLst/>
          </a:prstGeom>
        </p:spPr>
      </p:pic>
      <p:pic>
        <p:nvPicPr>
          <p:cNvPr id="59" name="Graphic 58">
            <a:extLst>
              <a:ext uri="{FF2B5EF4-FFF2-40B4-BE49-F238E27FC236}">
                <a16:creationId xmlns:a16="http://schemas.microsoft.com/office/drawing/2014/main" id="{CE669CC9-BF8F-92D1-C6A6-D8A902B720DA}"/>
              </a:ext>
            </a:extLst>
          </p:cNvPr>
          <p:cNvPicPr>
            <a:picLocks/>
          </p:cNvPicPr>
          <p:nvPr/>
        </p:nvPicPr>
        <p:blipFill>
          <a:blip r:embed="rId17">
            <a:extLst>
              <a:ext uri="{96DAC541-7B7A-43D3-8B79-37D633B846F1}">
                <asvg:svgBlip xmlns:asvg="http://schemas.microsoft.com/office/drawing/2016/SVG/main" r:embed="rId18"/>
              </a:ext>
            </a:extLst>
          </a:blip>
          <a:stretch>
            <a:fillRect/>
          </a:stretch>
        </p:blipFill>
        <p:spPr>
          <a:xfrm rot="5400000">
            <a:off x="6626008" y="4088668"/>
            <a:ext cx="693990" cy="790759"/>
          </a:xfrm>
          <a:prstGeom prst="rect">
            <a:avLst/>
          </a:prstGeom>
        </p:spPr>
      </p:pic>
      <p:pic>
        <p:nvPicPr>
          <p:cNvPr id="61" name="Graphic 60">
            <a:extLst>
              <a:ext uri="{FF2B5EF4-FFF2-40B4-BE49-F238E27FC236}">
                <a16:creationId xmlns:a16="http://schemas.microsoft.com/office/drawing/2014/main" id="{F0E67DB8-B181-5206-3AE1-6A045684F77E}"/>
              </a:ext>
            </a:extLst>
          </p:cNvPr>
          <p:cNvPicPr>
            <a:picLocks/>
          </p:cNvPicPr>
          <p:nvPr/>
        </p:nvPicPr>
        <p:blipFill>
          <a:blip r:embed="rId17">
            <a:extLst>
              <a:ext uri="{96DAC541-7B7A-43D3-8B79-37D633B846F1}">
                <asvg:svgBlip xmlns:asvg="http://schemas.microsoft.com/office/drawing/2016/SVG/main" r:embed="rId18"/>
              </a:ext>
            </a:extLst>
          </a:blip>
          <a:stretch>
            <a:fillRect/>
          </a:stretch>
        </p:blipFill>
        <p:spPr>
          <a:xfrm rot="10800000">
            <a:off x="1967774" y="5159087"/>
            <a:ext cx="548640" cy="548640"/>
          </a:xfrm>
          <a:prstGeom prst="rect">
            <a:avLst/>
          </a:prstGeom>
        </p:spPr>
      </p:pic>
      <p:pic>
        <p:nvPicPr>
          <p:cNvPr id="62" name="Graphic 61">
            <a:extLst>
              <a:ext uri="{FF2B5EF4-FFF2-40B4-BE49-F238E27FC236}">
                <a16:creationId xmlns:a16="http://schemas.microsoft.com/office/drawing/2014/main" id="{6C4E3A95-C704-7599-CB1E-58192766DD4C}"/>
              </a:ext>
            </a:extLst>
          </p:cNvPr>
          <p:cNvPicPr>
            <a:picLocks/>
          </p:cNvPicPr>
          <p:nvPr/>
        </p:nvPicPr>
        <p:blipFill>
          <a:blip r:embed="rId19">
            <a:extLst>
              <a:ext uri="{96DAC541-7B7A-43D3-8B79-37D633B846F1}">
                <asvg:svgBlip xmlns:asvg="http://schemas.microsoft.com/office/drawing/2016/SVG/main" r:embed="rId20"/>
              </a:ext>
            </a:extLst>
          </a:blip>
          <a:stretch>
            <a:fillRect/>
          </a:stretch>
        </p:blipFill>
        <p:spPr>
          <a:xfrm flipV="1">
            <a:off x="2116127" y="5683714"/>
            <a:ext cx="457200" cy="457200"/>
          </a:xfrm>
          <a:prstGeom prst="rect">
            <a:avLst/>
          </a:prstGeom>
        </p:spPr>
      </p:pic>
      <p:pic>
        <p:nvPicPr>
          <p:cNvPr id="63" name="Graphic 62">
            <a:extLst>
              <a:ext uri="{FF2B5EF4-FFF2-40B4-BE49-F238E27FC236}">
                <a16:creationId xmlns:a16="http://schemas.microsoft.com/office/drawing/2014/main" id="{AF40BEE5-D560-1427-DE40-167823D85AC4}"/>
              </a:ext>
            </a:extLst>
          </p:cNvPr>
          <p:cNvPicPr>
            <a:picLocks/>
          </p:cNvPicPr>
          <p:nvPr/>
        </p:nvPicPr>
        <p:blipFill>
          <a:blip r:embed="rId17">
            <a:extLst>
              <a:ext uri="{96DAC541-7B7A-43D3-8B79-37D633B846F1}">
                <asvg:svgBlip xmlns:asvg="http://schemas.microsoft.com/office/drawing/2016/SVG/main" r:embed="rId18"/>
              </a:ext>
            </a:extLst>
          </a:blip>
          <a:stretch>
            <a:fillRect/>
          </a:stretch>
        </p:blipFill>
        <p:spPr>
          <a:xfrm rot="5400000">
            <a:off x="2528772" y="5736569"/>
            <a:ext cx="548640" cy="548640"/>
          </a:xfrm>
          <a:prstGeom prst="rect">
            <a:avLst/>
          </a:prstGeom>
        </p:spPr>
      </p:pic>
      <p:pic>
        <p:nvPicPr>
          <p:cNvPr id="64" name="Graphic 63">
            <a:extLst>
              <a:ext uri="{FF2B5EF4-FFF2-40B4-BE49-F238E27FC236}">
                <a16:creationId xmlns:a16="http://schemas.microsoft.com/office/drawing/2014/main" id="{F5364B7B-B8ED-C561-20DF-748E631A881A}"/>
              </a:ext>
            </a:extLst>
          </p:cNvPr>
          <p:cNvPicPr>
            <a:picLocks/>
          </p:cNvPicPr>
          <p:nvPr/>
        </p:nvPicPr>
        <p:blipFill>
          <a:blip r:embed="rId17">
            <a:extLst>
              <a:ext uri="{96DAC541-7B7A-43D3-8B79-37D633B846F1}">
                <asvg:svgBlip xmlns:asvg="http://schemas.microsoft.com/office/drawing/2016/SVG/main" r:embed="rId18"/>
              </a:ext>
            </a:extLst>
          </a:blip>
          <a:stretch>
            <a:fillRect/>
          </a:stretch>
        </p:blipFill>
        <p:spPr>
          <a:xfrm rot="5400000">
            <a:off x="5049740" y="5619401"/>
            <a:ext cx="715367" cy="737204"/>
          </a:xfrm>
          <a:prstGeom prst="rect">
            <a:avLst/>
          </a:prstGeom>
        </p:spPr>
      </p:pic>
      <p:pic>
        <p:nvPicPr>
          <p:cNvPr id="72" name="Graphic 71">
            <a:extLst>
              <a:ext uri="{FF2B5EF4-FFF2-40B4-BE49-F238E27FC236}">
                <a16:creationId xmlns:a16="http://schemas.microsoft.com/office/drawing/2014/main" id="{0A17FAE1-6F67-892E-5FC7-CB0D04B685B6}"/>
              </a:ext>
            </a:extLst>
          </p:cNvPr>
          <p:cNvPicPr>
            <a:picLocks/>
          </p:cNvPicPr>
          <p:nvPr/>
        </p:nvPicPr>
        <p:blipFill>
          <a:blip r:embed="rId19">
            <a:extLst>
              <a:ext uri="{96DAC541-7B7A-43D3-8B79-37D633B846F1}">
                <asvg:svgBlip xmlns:asvg="http://schemas.microsoft.com/office/drawing/2016/SVG/main" r:embed="rId20"/>
              </a:ext>
            </a:extLst>
          </a:blip>
          <a:stretch>
            <a:fillRect/>
          </a:stretch>
        </p:blipFill>
        <p:spPr>
          <a:xfrm>
            <a:off x="8394096" y="3205889"/>
            <a:ext cx="457200" cy="570653"/>
          </a:xfrm>
          <a:prstGeom prst="rect">
            <a:avLst/>
          </a:prstGeom>
        </p:spPr>
      </p:pic>
      <p:pic>
        <p:nvPicPr>
          <p:cNvPr id="73" name="Graphic 72">
            <a:extLst>
              <a:ext uri="{FF2B5EF4-FFF2-40B4-BE49-F238E27FC236}">
                <a16:creationId xmlns:a16="http://schemas.microsoft.com/office/drawing/2014/main" id="{5FA4A4AE-FA51-CB83-10A0-877EF13A064A}"/>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flipH="1">
            <a:off x="8452967" y="5871764"/>
            <a:ext cx="457199" cy="457200"/>
          </a:xfrm>
          <a:prstGeom prst="rect">
            <a:avLst/>
          </a:prstGeom>
        </p:spPr>
      </p:pic>
      <p:pic>
        <p:nvPicPr>
          <p:cNvPr id="74" name="Graphic 73">
            <a:extLst>
              <a:ext uri="{FF2B5EF4-FFF2-40B4-BE49-F238E27FC236}">
                <a16:creationId xmlns:a16="http://schemas.microsoft.com/office/drawing/2014/main" id="{23C1376F-8DC8-AC9E-95CB-5CAD83EA2886}"/>
              </a:ext>
            </a:extLst>
          </p:cNvPr>
          <p:cNvPicPr>
            <a:picLocks/>
          </p:cNvPicPr>
          <p:nvPr/>
        </p:nvPicPr>
        <p:blipFill>
          <a:blip r:embed="rId17">
            <a:extLst>
              <a:ext uri="{96DAC541-7B7A-43D3-8B79-37D633B846F1}">
                <asvg:svgBlip xmlns:asvg="http://schemas.microsoft.com/office/drawing/2016/SVG/main" r:embed="rId18"/>
              </a:ext>
            </a:extLst>
          </a:blip>
          <a:stretch>
            <a:fillRect/>
          </a:stretch>
        </p:blipFill>
        <p:spPr>
          <a:xfrm rot="5400000">
            <a:off x="7722728" y="5619401"/>
            <a:ext cx="715367" cy="737204"/>
          </a:xfrm>
          <a:prstGeom prst="rect">
            <a:avLst/>
          </a:prstGeom>
        </p:spPr>
      </p:pic>
    </p:spTree>
    <p:extLst>
      <p:ext uri="{BB962C8B-B14F-4D97-AF65-F5344CB8AC3E}">
        <p14:creationId xmlns:p14="http://schemas.microsoft.com/office/powerpoint/2010/main" val="1679627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8705B-43AA-97E4-3991-E0F2CE413222}"/>
              </a:ext>
            </a:extLst>
          </p:cNvPr>
          <p:cNvSpPr>
            <a:spLocks noGrp="1"/>
          </p:cNvSpPr>
          <p:nvPr>
            <p:ph type="title"/>
          </p:nvPr>
        </p:nvSpPr>
        <p:spPr>
          <a:xfrm>
            <a:off x="0" y="297175"/>
            <a:ext cx="8876872" cy="1645920"/>
          </a:xfrm>
        </p:spPr>
        <p:txBody>
          <a:bodyPr/>
          <a:lstStyle/>
          <a:p>
            <a:r>
              <a:rPr lang="en-US" sz="3800" dirty="0"/>
              <a:t>The rule is part of a Biden administration push on lead and other chemicals</a:t>
            </a:r>
          </a:p>
        </p:txBody>
      </p:sp>
      <p:sp>
        <p:nvSpPr>
          <p:cNvPr id="3" name="TextBox 2">
            <a:extLst>
              <a:ext uri="{FF2B5EF4-FFF2-40B4-BE49-F238E27FC236}">
                <a16:creationId xmlns:a16="http://schemas.microsoft.com/office/drawing/2014/main" id="{14A726E0-25CD-737A-DE54-FD4B13C44550}"/>
              </a:ext>
            </a:extLst>
          </p:cNvPr>
          <p:cNvSpPr txBox="1"/>
          <p:nvPr/>
        </p:nvSpPr>
        <p:spPr>
          <a:xfrm>
            <a:off x="1551390" y="6910423"/>
            <a:ext cx="2685329" cy="200055"/>
          </a:xfrm>
          <a:prstGeom prst="rect">
            <a:avLst/>
          </a:prstGeom>
          <a:noFill/>
        </p:spPr>
        <p:txBody>
          <a:bodyPr wrap="square" rtlCol="0">
            <a:spAutoFit/>
          </a:bodyPr>
          <a:lstStyle/>
          <a:p>
            <a:r>
              <a:rPr lang="en-US" sz="700" spc="200" dirty="0">
                <a:solidFill>
                  <a:schemeClr val="bg2">
                    <a:lumMod val="50000"/>
                  </a:schemeClr>
                </a:solidFill>
              </a:rPr>
              <a:t>SOURCE</a:t>
            </a:r>
            <a:r>
              <a:rPr lang="en-US" sz="700" spc="200" dirty="0">
                <a:solidFill>
                  <a:schemeClr val="accent2"/>
                </a:solidFill>
              </a:rPr>
              <a:t> </a:t>
            </a:r>
            <a:r>
              <a:rPr lang="en-US" sz="700" dirty="0">
                <a:solidFill>
                  <a:schemeClr val="bg2">
                    <a:lumMod val="75000"/>
                  </a:schemeClr>
                </a:solidFill>
              </a:rPr>
              <a:t>Washington Post, White House, EPA, WHO.</a:t>
            </a:r>
          </a:p>
        </p:txBody>
      </p:sp>
      <p:sp>
        <p:nvSpPr>
          <p:cNvPr id="4" name="TextBox 3">
            <a:extLst>
              <a:ext uri="{FF2B5EF4-FFF2-40B4-BE49-F238E27FC236}">
                <a16:creationId xmlns:a16="http://schemas.microsoft.com/office/drawing/2014/main" id="{1DCA5FAD-4237-DC4D-084B-EF48DDA8AF2B}"/>
              </a:ext>
            </a:extLst>
          </p:cNvPr>
          <p:cNvSpPr txBox="1"/>
          <p:nvPr/>
        </p:nvSpPr>
        <p:spPr>
          <a:xfrm>
            <a:off x="1551389" y="7032756"/>
            <a:ext cx="2685329" cy="200055"/>
          </a:xfrm>
          <a:prstGeom prst="rect">
            <a:avLst/>
          </a:prstGeom>
          <a:noFill/>
        </p:spPr>
        <p:txBody>
          <a:bodyPr wrap="square" rtlCol="0">
            <a:spAutoFit/>
          </a:bodyPr>
          <a:lstStyle/>
          <a:p>
            <a:r>
              <a:rPr lang="en-US" sz="700" spc="200" dirty="0">
                <a:solidFill>
                  <a:schemeClr val="accent1"/>
                </a:solidFill>
              </a:rPr>
              <a:t>PRESENTATION CENTER </a:t>
            </a:r>
            <a:r>
              <a:rPr lang="en-US" sz="700" dirty="0">
                <a:solidFill>
                  <a:schemeClr val="bg2">
                    <a:lumMod val="75000"/>
                  </a:schemeClr>
                </a:solidFill>
              </a:rPr>
              <a:t>10/24/24</a:t>
            </a:r>
          </a:p>
        </p:txBody>
      </p:sp>
      <p:sp>
        <p:nvSpPr>
          <p:cNvPr id="5" name="Rectangle: Rounded Corners 4">
            <a:extLst>
              <a:ext uri="{FF2B5EF4-FFF2-40B4-BE49-F238E27FC236}">
                <a16:creationId xmlns:a16="http://schemas.microsoft.com/office/drawing/2014/main" id="{C707DAE5-1F0F-D3DF-189F-A8D40A2D32B6}"/>
              </a:ext>
            </a:extLst>
          </p:cNvPr>
          <p:cNvSpPr/>
          <p:nvPr/>
        </p:nvSpPr>
        <p:spPr>
          <a:xfrm>
            <a:off x="5879507" y="5112521"/>
            <a:ext cx="3639879" cy="1551110"/>
          </a:xfrm>
          <a:prstGeom prst="roundRect">
            <a:avLst>
              <a:gd name="adj" fmla="val 12623"/>
            </a:avLst>
          </a:prstGeom>
          <a:solidFill>
            <a:schemeClr val="bg1"/>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6571C5D-B92D-C215-3B61-753D516F1F68}"/>
              </a:ext>
            </a:extLst>
          </p:cNvPr>
          <p:cNvSpPr txBox="1"/>
          <p:nvPr/>
        </p:nvSpPr>
        <p:spPr>
          <a:xfrm>
            <a:off x="5939176" y="5203444"/>
            <a:ext cx="2135373" cy="1323439"/>
          </a:xfrm>
          <a:prstGeom prst="rect">
            <a:avLst/>
          </a:prstGeom>
          <a:noFill/>
        </p:spPr>
        <p:txBody>
          <a:bodyPr wrap="square" rtlCol="0">
            <a:spAutoFit/>
          </a:bodyPr>
          <a:lstStyle/>
          <a:p>
            <a:r>
              <a:rPr lang="en-US" sz="1000" i="1" dirty="0"/>
              <a:t>“For too long, local communities have known how important it was to deal with this problem. It hadn’t been given the national priority it demanded, though. I’m here to tell you that </a:t>
            </a:r>
            <a:r>
              <a:rPr lang="en-US" sz="1000" b="1" i="1" dirty="0"/>
              <a:t>I am finally insisting that it gets prioritized, and I’m insisting it get done.”</a:t>
            </a:r>
          </a:p>
        </p:txBody>
      </p:sp>
      <p:grpSp>
        <p:nvGrpSpPr>
          <p:cNvPr id="1093" name="Group 1092">
            <a:extLst>
              <a:ext uri="{FF2B5EF4-FFF2-40B4-BE49-F238E27FC236}">
                <a16:creationId xmlns:a16="http://schemas.microsoft.com/office/drawing/2014/main" id="{E3497431-4446-67E3-F301-522FD3FF5D18}"/>
              </a:ext>
            </a:extLst>
          </p:cNvPr>
          <p:cNvGrpSpPr/>
          <p:nvPr/>
        </p:nvGrpSpPr>
        <p:grpSpPr>
          <a:xfrm>
            <a:off x="8178849" y="5409460"/>
            <a:ext cx="1236236" cy="911405"/>
            <a:chOff x="8739178" y="4607800"/>
            <a:chExt cx="1236236" cy="911405"/>
          </a:xfrm>
        </p:grpSpPr>
        <p:pic>
          <p:nvPicPr>
            <p:cNvPr id="1026" name="Picture 2" descr="Joe Biden: The President | The White House">
              <a:extLst>
                <a:ext uri="{FF2B5EF4-FFF2-40B4-BE49-F238E27FC236}">
                  <a16:creationId xmlns:a16="http://schemas.microsoft.com/office/drawing/2014/main" id="{FAC6770A-E7AC-9ED6-4599-1F5ECEE7008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533" r="16380" b="14236"/>
            <a:stretch/>
          </p:blipFill>
          <p:spPr bwMode="auto">
            <a:xfrm>
              <a:off x="9057762" y="4607800"/>
              <a:ext cx="578348" cy="571564"/>
            </a:xfrm>
            <a:prstGeom prst="ellipse">
              <a:avLst/>
            </a:prstGeom>
            <a:noFill/>
            <a:ln>
              <a:solidFill>
                <a:srgbClr val="0070C0"/>
              </a:solidFill>
            </a:ln>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952D3B5-2DD2-5762-44EA-A7AF3D8F70C3}"/>
                </a:ext>
              </a:extLst>
            </p:cNvPr>
            <p:cNvSpPr txBox="1"/>
            <p:nvPr/>
          </p:nvSpPr>
          <p:spPr>
            <a:xfrm>
              <a:off x="8739178" y="5288373"/>
              <a:ext cx="1236236" cy="230832"/>
            </a:xfrm>
            <a:prstGeom prst="rect">
              <a:avLst/>
            </a:prstGeom>
            <a:noFill/>
          </p:spPr>
          <p:txBody>
            <a:bodyPr wrap="none" rtlCol="0">
              <a:spAutoFit/>
            </a:bodyPr>
            <a:lstStyle/>
            <a:p>
              <a:r>
                <a:rPr lang="en-US" sz="900" b="1" dirty="0">
                  <a:solidFill>
                    <a:schemeClr val="accent1">
                      <a:lumMod val="75000"/>
                    </a:schemeClr>
                  </a:solidFill>
                </a:rPr>
                <a:t>PRESIDENT BIDEN</a:t>
              </a:r>
            </a:p>
          </p:txBody>
        </p:sp>
        <p:cxnSp>
          <p:nvCxnSpPr>
            <p:cNvPr id="11" name="Straight Connector 10">
              <a:extLst>
                <a:ext uri="{FF2B5EF4-FFF2-40B4-BE49-F238E27FC236}">
                  <a16:creationId xmlns:a16="http://schemas.microsoft.com/office/drawing/2014/main" id="{C796995F-5E10-BE0C-7968-00736547888A}"/>
                </a:ext>
              </a:extLst>
            </p:cNvPr>
            <p:cNvCxnSpPr>
              <a:cxnSpLocks/>
            </p:cNvCxnSpPr>
            <p:nvPr/>
          </p:nvCxnSpPr>
          <p:spPr>
            <a:xfrm>
              <a:off x="9040421" y="5266422"/>
              <a:ext cx="613031" cy="1"/>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16" name="Rectangle: Rounded Corners 15">
            <a:extLst>
              <a:ext uri="{FF2B5EF4-FFF2-40B4-BE49-F238E27FC236}">
                <a16:creationId xmlns:a16="http://schemas.microsoft.com/office/drawing/2014/main" id="{57A06092-0B3D-2870-F100-0F4B916713D0}"/>
              </a:ext>
            </a:extLst>
          </p:cNvPr>
          <p:cNvSpPr/>
          <p:nvPr/>
        </p:nvSpPr>
        <p:spPr>
          <a:xfrm>
            <a:off x="1965708" y="2360776"/>
            <a:ext cx="3520692" cy="4298534"/>
          </a:xfrm>
          <a:prstGeom prst="roundRect">
            <a:avLst>
              <a:gd name="adj" fmla="val 10752"/>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274320" rtlCol="0" anchor="t"/>
          <a:lstStyle/>
          <a:p>
            <a:pPr marL="182880" marR="0" lvl="0" indent="-18288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ea typeface="+mn-ea"/>
                <a:cs typeface="+mn-cs"/>
              </a:rPr>
              <a:t>The Lead and Copper Rule Improvements accompany a series of administrative actions focused on lead and other chemicals in public water supplies; </a:t>
            </a:r>
            <a:r>
              <a:rPr kumimoji="0" lang="en-US" sz="1000" b="1" i="0" u="none" strike="noStrike" kern="1200" cap="none" spc="0" normalizeH="0" baseline="0" noProof="0" dirty="0">
                <a:ln>
                  <a:noFill/>
                </a:ln>
                <a:solidFill>
                  <a:srgbClr val="000000"/>
                </a:solidFill>
                <a:effectLst/>
                <a:uLnTx/>
                <a:uFillTx/>
                <a:ea typeface="+mn-ea"/>
                <a:cs typeface="+mn-cs"/>
              </a:rPr>
              <a:t>in April, landmark rules were issued limiting PFAS in drinking water</a:t>
            </a:r>
          </a:p>
          <a:p>
            <a:pPr marL="182880" marR="0" lvl="0" indent="-18288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ea typeface="+mn-ea"/>
                <a:cs typeface="+mn-cs"/>
              </a:rPr>
              <a:t>The rule repeals less stringent Trump-era regulations. Environmental advocates say </a:t>
            </a:r>
            <a:r>
              <a:rPr kumimoji="0" lang="en-US" sz="1000" b="1" i="0" u="none" strike="noStrike" kern="1200" cap="none" spc="0" normalizeH="0" baseline="0" noProof="0" dirty="0">
                <a:ln>
                  <a:noFill/>
                </a:ln>
                <a:solidFill>
                  <a:srgbClr val="000000"/>
                </a:solidFill>
                <a:effectLst/>
                <a:uLnTx/>
                <a:uFillTx/>
                <a:ea typeface="+mn-ea"/>
                <a:cs typeface="+mn-cs"/>
              </a:rPr>
              <a:t>reversing the new standards would be difficult with </a:t>
            </a:r>
            <a:r>
              <a:rPr kumimoji="0" lang="en-US" sz="1000" b="0" i="0" u="none" strike="noStrike" kern="1200" cap="none" spc="0" normalizeH="0" baseline="0" noProof="0" dirty="0">
                <a:ln>
                  <a:noFill/>
                </a:ln>
                <a:solidFill>
                  <a:srgbClr val="000000"/>
                </a:solidFill>
                <a:effectLst/>
                <a:uLnTx/>
                <a:uFillTx/>
                <a:ea typeface="+mn-ea"/>
                <a:cs typeface="+mn-cs"/>
              </a:rPr>
              <a:t>Trump as president </a:t>
            </a:r>
          </a:p>
          <a:p>
            <a:pPr marL="182880" marR="0" lvl="0" indent="-18288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ea typeface="+mn-ea"/>
                <a:cs typeface="+mn-cs"/>
              </a:rPr>
              <a:t>According to the White House, over </a:t>
            </a:r>
            <a:r>
              <a:rPr kumimoji="0" lang="en-US" sz="1000" b="1" i="0" u="none" strike="noStrike" kern="1200" cap="none" spc="0" normalizeH="0" baseline="0" noProof="0" dirty="0">
                <a:ln>
                  <a:noFill/>
                </a:ln>
                <a:solidFill>
                  <a:srgbClr val="000000"/>
                </a:solidFill>
                <a:effectLst/>
                <a:uLnTx/>
                <a:uFillTx/>
                <a:ea typeface="+mn-ea"/>
                <a:cs typeface="+mn-cs"/>
              </a:rPr>
              <a:t>367,000 lead pipes have been replaced</a:t>
            </a:r>
            <a:r>
              <a:rPr kumimoji="0" lang="en-US" sz="1000" b="0" i="0" u="none" strike="noStrike" kern="1200" cap="none" spc="0" normalizeH="0" baseline="0" noProof="0" dirty="0">
                <a:ln>
                  <a:noFill/>
                </a:ln>
                <a:solidFill>
                  <a:srgbClr val="000000"/>
                </a:solidFill>
                <a:effectLst/>
                <a:uLnTx/>
                <a:uFillTx/>
                <a:ea typeface="+mn-ea"/>
                <a:cs typeface="+mn-cs"/>
              </a:rPr>
              <a:t> during the Biden administration, with cities like Milwaukee and Detroit on track to replace all lead pipes in the given timeline </a:t>
            </a:r>
          </a:p>
          <a:p>
            <a:pPr marL="182880" marR="0" lvl="0" indent="-18288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ea typeface="+mn-ea"/>
                <a:cs typeface="+mn-cs"/>
              </a:rPr>
              <a:t>EPA announced </a:t>
            </a:r>
            <a:r>
              <a:rPr kumimoji="0" lang="en-US" sz="1000" b="1" i="0" u="none" strike="noStrike" kern="1200" cap="none" spc="0" normalizeH="0" baseline="0" noProof="0" dirty="0">
                <a:ln>
                  <a:noFill/>
                </a:ln>
                <a:solidFill>
                  <a:srgbClr val="000000"/>
                </a:solidFill>
                <a:effectLst/>
                <a:uLnTx/>
                <a:uFillTx/>
                <a:ea typeface="+mn-ea"/>
                <a:cs typeface="+mn-cs"/>
              </a:rPr>
              <a:t>$35M in grant funding </a:t>
            </a:r>
            <a:r>
              <a:rPr kumimoji="0" lang="en-US" sz="1000" b="0" i="0" u="none" strike="noStrike" kern="1200" cap="none" spc="0" normalizeH="0" baseline="0" noProof="0" dirty="0">
                <a:ln>
                  <a:noFill/>
                </a:ln>
                <a:solidFill>
                  <a:srgbClr val="000000"/>
                </a:solidFill>
                <a:effectLst/>
                <a:uLnTx/>
                <a:uFillTx/>
                <a:ea typeface="+mn-ea"/>
                <a:cs typeface="+mn-cs"/>
              </a:rPr>
              <a:t>to reduce lead in drinking water outside of pipe replacement, and it has also taken steps to regulate lead in air, soil, and household products   </a:t>
            </a:r>
          </a:p>
          <a:p>
            <a:pPr marL="182880" marR="0" lvl="0" indent="-18288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ea typeface="+mn-ea"/>
                <a:cs typeface="+mn-cs"/>
              </a:rPr>
              <a:t>In October 2024, EPA finalized a rule strengthening requirements for </a:t>
            </a:r>
            <a:r>
              <a:rPr kumimoji="0" lang="en-US" sz="1000" b="1" i="0" u="none" strike="noStrike" kern="1200" cap="none" spc="0" normalizeH="0" baseline="0" noProof="0" dirty="0">
                <a:ln>
                  <a:noFill/>
                </a:ln>
                <a:solidFill>
                  <a:srgbClr val="000000"/>
                </a:solidFill>
                <a:effectLst/>
                <a:uLnTx/>
                <a:uFillTx/>
                <a:ea typeface="+mn-ea"/>
                <a:cs typeface="+mn-cs"/>
              </a:rPr>
              <a:t>removing lead paint dust </a:t>
            </a:r>
            <a:r>
              <a:rPr kumimoji="0" lang="en-US" sz="1000" b="0" i="0" u="none" strike="noStrike" kern="1200" cap="none" spc="0" normalizeH="0" baseline="0" noProof="0" dirty="0">
                <a:ln>
                  <a:noFill/>
                </a:ln>
                <a:solidFill>
                  <a:srgbClr val="000000"/>
                </a:solidFill>
                <a:effectLst/>
                <a:uLnTx/>
                <a:uFillTx/>
                <a:ea typeface="+mn-ea"/>
                <a:cs typeface="+mn-cs"/>
              </a:rPr>
              <a:t>in pre-1978 housing and childcare facilities </a:t>
            </a:r>
          </a:p>
        </p:txBody>
      </p:sp>
      <p:sp>
        <p:nvSpPr>
          <p:cNvPr id="1092" name="Rectangle: Top Corners Rounded 1091">
            <a:extLst>
              <a:ext uri="{FF2B5EF4-FFF2-40B4-BE49-F238E27FC236}">
                <a16:creationId xmlns:a16="http://schemas.microsoft.com/office/drawing/2014/main" id="{3A941B26-4CFE-0DAC-D485-7D77E0F427DC}"/>
              </a:ext>
            </a:extLst>
          </p:cNvPr>
          <p:cNvSpPr/>
          <p:nvPr/>
        </p:nvSpPr>
        <p:spPr>
          <a:xfrm>
            <a:off x="1965708" y="2300955"/>
            <a:ext cx="3520692" cy="335093"/>
          </a:xfrm>
          <a:prstGeom prst="round2Same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ea typeface="+mn-ea"/>
                <a:cs typeface="+mn-cs"/>
              </a:rPr>
              <a:t>BIDEN’S CHEMICAL CRACKDOWN</a:t>
            </a:r>
          </a:p>
        </p:txBody>
      </p:sp>
      <p:pic>
        <p:nvPicPr>
          <p:cNvPr id="1095" name="Graphic 1094">
            <a:extLst>
              <a:ext uri="{FF2B5EF4-FFF2-40B4-BE49-F238E27FC236}">
                <a16:creationId xmlns:a16="http://schemas.microsoft.com/office/drawing/2014/main" id="{1D627BCE-5826-CC95-7F68-522EE35900D0}"/>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4937758" y="2229555"/>
            <a:ext cx="681101" cy="641116"/>
          </a:xfrm>
          <a:prstGeom prst="rect">
            <a:avLst/>
          </a:prstGeom>
        </p:spPr>
      </p:pic>
      <p:sp>
        <p:nvSpPr>
          <p:cNvPr id="1097" name="Rectangle: Rounded Corners 1096">
            <a:extLst>
              <a:ext uri="{FF2B5EF4-FFF2-40B4-BE49-F238E27FC236}">
                <a16:creationId xmlns:a16="http://schemas.microsoft.com/office/drawing/2014/main" id="{2B93F818-EFDF-D065-F422-27445068C39A}"/>
              </a:ext>
            </a:extLst>
          </p:cNvPr>
          <p:cNvSpPr/>
          <p:nvPr/>
        </p:nvSpPr>
        <p:spPr>
          <a:xfrm>
            <a:off x="5879506" y="2300955"/>
            <a:ext cx="3639879" cy="2559723"/>
          </a:xfrm>
          <a:prstGeom prst="roundRect">
            <a:avLst>
              <a:gd name="adj" fmla="val 8222"/>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8" name="TextBox 1097">
            <a:extLst>
              <a:ext uri="{FF2B5EF4-FFF2-40B4-BE49-F238E27FC236}">
                <a16:creationId xmlns:a16="http://schemas.microsoft.com/office/drawing/2014/main" id="{4C717BA8-8B83-18F3-5053-8C2FF30E8C53}"/>
              </a:ext>
            </a:extLst>
          </p:cNvPr>
          <p:cNvSpPr txBox="1"/>
          <p:nvPr/>
        </p:nvSpPr>
        <p:spPr>
          <a:xfrm>
            <a:off x="5939176" y="2360776"/>
            <a:ext cx="3255772" cy="276999"/>
          </a:xfrm>
          <a:prstGeom prst="rect">
            <a:avLst/>
          </a:prstGeom>
          <a:noFill/>
        </p:spPr>
        <p:txBody>
          <a:bodyPr wrap="square" rtlCol="0">
            <a:spAutoFit/>
          </a:bodyPr>
          <a:lstStyle/>
          <a:p>
            <a:r>
              <a:rPr lang="en-US" sz="1200" b="1" dirty="0">
                <a:solidFill>
                  <a:schemeClr val="accent1">
                    <a:lumMod val="75000"/>
                  </a:schemeClr>
                </a:solidFill>
              </a:rPr>
              <a:t>LEAD HEALTH RISKS</a:t>
            </a:r>
          </a:p>
        </p:txBody>
      </p:sp>
      <p:pic>
        <p:nvPicPr>
          <p:cNvPr id="1100" name="Graphic 1099">
            <a:extLst>
              <a:ext uri="{FF2B5EF4-FFF2-40B4-BE49-F238E27FC236}">
                <a16:creationId xmlns:a16="http://schemas.microsoft.com/office/drawing/2014/main" id="{4098FB9F-E90B-3420-3FCF-1EAF62BA080C}"/>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8764025" y="4152671"/>
            <a:ext cx="623511" cy="614143"/>
          </a:xfrm>
          <a:prstGeom prst="rect">
            <a:avLst/>
          </a:prstGeom>
        </p:spPr>
      </p:pic>
      <p:sp>
        <p:nvSpPr>
          <p:cNvPr id="1101" name="TextBox 1100">
            <a:extLst>
              <a:ext uri="{FF2B5EF4-FFF2-40B4-BE49-F238E27FC236}">
                <a16:creationId xmlns:a16="http://schemas.microsoft.com/office/drawing/2014/main" id="{9DC9994C-9456-71DF-6C7E-A8556262423E}"/>
              </a:ext>
            </a:extLst>
          </p:cNvPr>
          <p:cNvSpPr txBox="1"/>
          <p:nvPr/>
        </p:nvSpPr>
        <p:spPr>
          <a:xfrm>
            <a:off x="5909914" y="2661706"/>
            <a:ext cx="3505171" cy="130035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US" sz="1050" dirty="0"/>
              <a:t>The World Health Organization identifies lead as a chemical of major public health concern, </a:t>
            </a:r>
            <a:r>
              <a:rPr lang="en-US" sz="1050" b="1" dirty="0"/>
              <a:t>particularly for children</a:t>
            </a:r>
            <a:r>
              <a:rPr lang="en-US" sz="1050" dirty="0"/>
              <a:t>; young children may absorb </a:t>
            </a:r>
            <a:r>
              <a:rPr lang="en-US" sz="1050" b="1" dirty="0"/>
              <a:t>up to 5 times</a:t>
            </a:r>
            <a:r>
              <a:rPr lang="en-US" sz="1050" dirty="0"/>
              <a:t> as much lead as adults from an ingested dose </a:t>
            </a:r>
          </a:p>
          <a:p>
            <a:pPr marL="171450" indent="-171450">
              <a:spcAft>
                <a:spcPts val="600"/>
              </a:spcAft>
              <a:buFont typeface="Arial" panose="020B0604020202020204" pitchFamily="34" charset="0"/>
              <a:buChar char="•"/>
            </a:pPr>
            <a:r>
              <a:rPr lang="en-US" sz="1050" dirty="0"/>
              <a:t>Exposure to high levels of lead can lead to brain and nervous system damage in children, as well reduced IQ, behavioral changes, and immunotoxicity</a:t>
            </a:r>
          </a:p>
        </p:txBody>
      </p:sp>
      <p:sp>
        <p:nvSpPr>
          <p:cNvPr id="1102" name="TextBox 1101">
            <a:extLst>
              <a:ext uri="{FF2B5EF4-FFF2-40B4-BE49-F238E27FC236}">
                <a16:creationId xmlns:a16="http://schemas.microsoft.com/office/drawing/2014/main" id="{AF2A9BF8-633A-40AA-30EF-7F85AC1C1390}"/>
              </a:ext>
            </a:extLst>
          </p:cNvPr>
          <p:cNvSpPr txBox="1"/>
          <p:nvPr/>
        </p:nvSpPr>
        <p:spPr>
          <a:xfrm>
            <a:off x="5909913" y="3906080"/>
            <a:ext cx="2854111" cy="90024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US" sz="1050" dirty="0"/>
              <a:t>EPA estimates that once the rule is fully implemented, it will </a:t>
            </a:r>
            <a:r>
              <a:rPr lang="en-US" sz="1050" b="1" dirty="0"/>
              <a:t>prevent</a:t>
            </a:r>
            <a:r>
              <a:rPr lang="en-US" sz="1050" dirty="0"/>
              <a:t> </a:t>
            </a:r>
            <a:r>
              <a:rPr lang="en-US" sz="1050" b="1" dirty="0"/>
              <a:t>low birth weight </a:t>
            </a:r>
            <a:r>
              <a:rPr lang="en-US" sz="1050" dirty="0"/>
              <a:t>in up to 900,000 infants and </a:t>
            </a:r>
            <a:r>
              <a:rPr lang="en-US" sz="1050" b="1" dirty="0"/>
              <a:t>avoid</a:t>
            </a:r>
            <a:r>
              <a:rPr lang="en-US" sz="1050" dirty="0"/>
              <a:t> up to 1,500 cases of </a:t>
            </a:r>
            <a:r>
              <a:rPr lang="en-US" sz="1050" b="1" dirty="0"/>
              <a:t>premature death from heart disease</a:t>
            </a:r>
          </a:p>
        </p:txBody>
      </p:sp>
    </p:spTree>
    <p:extLst>
      <p:ext uri="{BB962C8B-B14F-4D97-AF65-F5344CB8AC3E}">
        <p14:creationId xmlns:p14="http://schemas.microsoft.com/office/powerpoint/2010/main" val="50875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7CD59-DED9-30E4-55A4-0BB57875F44A}"/>
              </a:ext>
            </a:extLst>
          </p:cNvPr>
          <p:cNvSpPr>
            <a:spLocks noGrp="1"/>
          </p:cNvSpPr>
          <p:nvPr>
            <p:ph type="title"/>
          </p:nvPr>
        </p:nvSpPr>
        <p:spPr>
          <a:xfrm>
            <a:off x="70345" y="297175"/>
            <a:ext cx="8744881" cy="1645920"/>
          </a:xfrm>
        </p:spPr>
        <p:txBody>
          <a:bodyPr/>
          <a:lstStyle/>
          <a:p>
            <a:r>
              <a:rPr lang="en-US" sz="3300" dirty="0"/>
              <a:t>Most lead pipes in need of replacement are located on the East Coast and in the Midwest</a:t>
            </a:r>
          </a:p>
        </p:txBody>
      </p:sp>
      <p:grpSp>
        <p:nvGrpSpPr>
          <p:cNvPr id="3" name="Group 2">
            <a:extLst>
              <a:ext uri="{FF2B5EF4-FFF2-40B4-BE49-F238E27FC236}">
                <a16:creationId xmlns:a16="http://schemas.microsoft.com/office/drawing/2014/main" id="{F4E85ED9-9497-B2E3-55CE-8A361B35610C}"/>
              </a:ext>
            </a:extLst>
          </p:cNvPr>
          <p:cNvGrpSpPr>
            <a:grpSpLocks noChangeAspect="1"/>
          </p:cNvGrpSpPr>
          <p:nvPr/>
        </p:nvGrpSpPr>
        <p:grpSpPr>
          <a:xfrm>
            <a:off x="2597404" y="3100532"/>
            <a:ext cx="5896213" cy="3522267"/>
            <a:chOff x="3934615" y="1674976"/>
            <a:chExt cx="4748948" cy="2836916"/>
          </a:xfrm>
        </p:grpSpPr>
        <p:sp>
          <p:nvSpPr>
            <p:cNvPr id="4" name="Google Shape;2863;p71" title="AK">
              <a:extLst>
                <a:ext uri="{FF2B5EF4-FFF2-40B4-BE49-F238E27FC236}">
                  <a16:creationId xmlns:a16="http://schemas.microsoft.com/office/drawing/2014/main" id="{8AFD2293-BE22-4728-D2E0-99CB5FEA932D}"/>
                </a:ext>
              </a:extLst>
            </p:cNvPr>
            <p:cNvSpPr/>
            <p:nvPr/>
          </p:nvSpPr>
          <p:spPr>
            <a:xfrm>
              <a:off x="4046805" y="3693330"/>
              <a:ext cx="701187" cy="563558"/>
            </a:xfrm>
            <a:custGeom>
              <a:avLst/>
              <a:gdLst/>
              <a:ahLst/>
              <a:cxnLst/>
              <a:rect l="l" t="t" r="r" b="b"/>
              <a:pathLst>
                <a:path w="450" h="356" extrusionOk="0">
                  <a:moveTo>
                    <a:pt x="443" y="324"/>
                  </a:moveTo>
                  <a:lnTo>
                    <a:pt x="445" y="323"/>
                  </a:lnTo>
                  <a:lnTo>
                    <a:pt x="449" y="318"/>
                  </a:lnTo>
                  <a:lnTo>
                    <a:pt x="450" y="311"/>
                  </a:lnTo>
                  <a:lnTo>
                    <a:pt x="444" y="303"/>
                  </a:lnTo>
                  <a:lnTo>
                    <a:pt x="436" y="297"/>
                  </a:lnTo>
                  <a:lnTo>
                    <a:pt x="430" y="294"/>
                  </a:lnTo>
                  <a:lnTo>
                    <a:pt x="427" y="293"/>
                  </a:lnTo>
                  <a:lnTo>
                    <a:pt x="422" y="290"/>
                  </a:lnTo>
                  <a:lnTo>
                    <a:pt x="417" y="285"/>
                  </a:lnTo>
                  <a:lnTo>
                    <a:pt x="407" y="278"/>
                  </a:lnTo>
                  <a:lnTo>
                    <a:pt x="401" y="270"/>
                  </a:lnTo>
                  <a:lnTo>
                    <a:pt x="396" y="263"/>
                  </a:lnTo>
                  <a:lnTo>
                    <a:pt x="394" y="259"/>
                  </a:lnTo>
                  <a:lnTo>
                    <a:pt x="389" y="255"/>
                  </a:lnTo>
                  <a:lnTo>
                    <a:pt x="383" y="250"/>
                  </a:lnTo>
                  <a:lnTo>
                    <a:pt x="376" y="245"/>
                  </a:lnTo>
                  <a:lnTo>
                    <a:pt x="369" y="242"/>
                  </a:lnTo>
                  <a:lnTo>
                    <a:pt x="364" y="239"/>
                  </a:lnTo>
                  <a:lnTo>
                    <a:pt x="359" y="237"/>
                  </a:lnTo>
                  <a:lnTo>
                    <a:pt x="356" y="237"/>
                  </a:lnTo>
                  <a:lnTo>
                    <a:pt x="352" y="241"/>
                  </a:lnTo>
                  <a:lnTo>
                    <a:pt x="346" y="247"/>
                  </a:lnTo>
                  <a:lnTo>
                    <a:pt x="341" y="252"/>
                  </a:lnTo>
                  <a:lnTo>
                    <a:pt x="335" y="255"/>
                  </a:lnTo>
                  <a:lnTo>
                    <a:pt x="329" y="251"/>
                  </a:lnTo>
                  <a:lnTo>
                    <a:pt x="323" y="244"/>
                  </a:lnTo>
                  <a:lnTo>
                    <a:pt x="318" y="239"/>
                  </a:lnTo>
                  <a:lnTo>
                    <a:pt x="312" y="236"/>
                  </a:lnTo>
                  <a:lnTo>
                    <a:pt x="306" y="237"/>
                  </a:lnTo>
                  <a:lnTo>
                    <a:pt x="299" y="240"/>
                  </a:lnTo>
                  <a:lnTo>
                    <a:pt x="293" y="240"/>
                  </a:lnTo>
                  <a:lnTo>
                    <a:pt x="290" y="236"/>
                  </a:lnTo>
                  <a:lnTo>
                    <a:pt x="285" y="218"/>
                  </a:lnTo>
                  <a:lnTo>
                    <a:pt x="277" y="182"/>
                  </a:lnTo>
                  <a:lnTo>
                    <a:pt x="269" y="144"/>
                  </a:lnTo>
                  <a:lnTo>
                    <a:pt x="263" y="118"/>
                  </a:lnTo>
                  <a:lnTo>
                    <a:pt x="258" y="93"/>
                  </a:lnTo>
                  <a:lnTo>
                    <a:pt x="251" y="61"/>
                  </a:lnTo>
                  <a:lnTo>
                    <a:pt x="244" y="34"/>
                  </a:lnTo>
                  <a:lnTo>
                    <a:pt x="242" y="22"/>
                  </a:lnTo>
                  <a:lnTo>
                    <a:pt x="240" y="22"/>
                  </a:lnTo>
                  <a:lnTo>
                    <a:pt x="237" y="22"/>
                  </a:lnTo>
                  <a:lnTo>
                    <a:pt x="233" y="22"/>
                  </a:lnTo>
                  <a:lnTo>
                    <a:pt x="229" y="21"/>
                  </a:lnTo>
                  <a:lnTo>
                    <a:pt x="225" y="19"/>
                  </a:lnTo>
                  <a:lnTo>
                    <a:pt x="222" y="17"/>
                  </a:lnTo>
                  <a:lnTo>
                    <a:pt x="219" y="17"/>
                  </a:lnTo>
                  <a:lnTo>
                    <a:pt x="213" y="17"/>
                  </a:lnTo>
                  <a:lnTo>
                    <a:pt x="209" y="17"/>
                  </a:lnTo>
                  <a:lnTo>
                    <a:pt x="205" y="17"/>
                  </a:lnTo>
                  <a:lnTo>
                    <a:pt x="200" y="17"/>
                  </a:lnTo>
                  <a:lnTo>
                    <a:pt x="194" y="17"/>
                  </a:lnTo>
                  <a:lnTo>
                    <a:pt x="189" y="17"/>
                  </a:lnTo>
                  <a:lnTo>
                    <a:pt x="183" y="17"/>
                  </a:lnTo>
                  <a:lnTo>
                    <a:pt x="178" y="16"/>
                  </a:lnTo>
                  <a:lnTo>
                    <a:pt x="174" y="15"/>
                  </a:lnTo>
                  <a:lnTo>
                    <a:pt x="168" y="13"/>
                  </a:lnTo>
                  <a:lnTo>
                    <a:pt x="164" y="13"/>
                  </a:lnTo>
                  <a:lnTo>
                    <a:pt x="161" y="14"/>
                  </a:lnTo>
                  <a:lnTo>
                    <a:pt x="157" y="15"/>
                  </a:lnTo>
                  <a:lnTo>
                    <a:pt x="154" y="15"/>
                  </a:lnTo>
                  <a:lnTo>
                    <a:pt x="152" y="13"/>
                  </a:lnTo>
                  <a:lnTo>
                    <a:pt x="149" y="11"/>
                  </a:lnTo>
                  <a:lnTo>
                    <a:pt x="144" y="7"/>
                  </a:lnTo>
                  <a:lnTo>
                    <a:pt x="139" y="5"/>
                  </a:lnTo>
                  <a:lnTo>
                    <a:pt x="139" y="2"/>
                  </a:lnTo>
                  <a:lnTo>
                    <a:pt x="138" y="2"/>
                  </a:lnTo>
                  <a:lnTo>
                    <a:pt x="133" y="2"/>
                  </a:lnTo>
                  <a:lnTo>
                    <a:pt x="126" y="2"/>
                  </a:lnTo>
                  <a:lnTo>
                    <a:pt x="121" y="1"/>
                  </a:lnTo>
                  <a:lnTo>
                    <a:pt x="115" y="0"/>
                  </a:lnTo>
                  <a:lnTo>
                    <a:pt x="111" y="1"/>
                  </a:lnTo>
                  <a:lnTo>
                    <a:pt x="108" y="4"/>
                  </a:lnTo>
                  <a:lnTo>
                    <a:pt x="106" y="5"/>
                  </a:lnTo>
                  <a:lnTo>
                    <a:pt x="101" y="6"/>
                  </a:lnTo>
                  <a:lnTo>
                    <a:pt x="95" y="7"/>
                  </a:lnTo>
                  <a:lnTo>
                    <a:pt x="88" y="9"/>
                  </a:lnTo>
                  <a:lnTo>
                    <a:pt x="83" y="12"/>
                  </a:lnTo>
                  <a:lnTo>
                    <a:pt x="78" y="14"/>
                  </a:lnTo>
                  <a:lnTo>
                    <a:pt x="73" y="15"/>
                  </a:lnTo>
                  <a:lnTo>
                    <a:pt x="68" y="15"/>
                  </a:lnTo>
                  <a:lnTo>
                    <a:pt x="64" y="14"/>
                  </a:lnTo>
                  <a:lnTo>
                    <a:pt x="61" y="16"/>
                  </a:lnTo>
                  <a:lnTo>
                    <a:pt x="60" y="23"/>
                  </a:lnTo>
                  <a:lnTo>
                    <a:pt x="58" y="32"/>
                  </a:lnTo>
                  <a:lnTo>
                    <a:pt x="58" y="40"/>
                  </a:lnTo>
                  <a:lnTo>
                    <a:pt x="55" y="45"/>
                  </a:lnTo>
                  <a:lnTo>
                    <a:pt x="49" y="47"/>
                  </a:lnTo>
                  <a:lnTo>
                    <a:pt x="42" y="47"/>
                  </a:lnTo>
                  <a:lnTo>
                    <a:pt x="38" y="49"/>
                  </a:lnTo>
                  <a:lnTo>
                    <a:pt x="34" y="50"/>
                  </a:lnTo>
                  <a:lnTo>
                    <a:pt x="31" y="52"/>
                  </a:lnTo>
                  <a:lnTo>
                    <a:pt x="28" y="54"/>
                  </a:lnTo>
                  <a:lnTo>
                    <a:pt x="28" y="58"/>
                  </a:lnTo>
                  <a:lnTo>
                    <a:pt x="30" y="61"/>
                  </a:lnTo>
                  <a:lnTo>
                    <a:pt x="32" y="65"/>
                  </a:lnTo>
                  <a:lnTo>
                    <a:pt x="36" y="68"/>
                  </a:lnTo>
                  <a:lnTo>
                    <a:pt x="41" y="73"/>
                  </a:lnTo>
                  <a:lnTo>
                    <a:pt x="46" y="78"/>
                  </a:lnTo>
                  <a:lnTo>
                    <a:pt x="48" y="85"/>
                  </a:lnTo>
                  <a:lnTo>
                    <a:pt x="50" y="91"/>
                  </a:lnTo>
                  <a:lnTo>
                    <a:pt x="55" y="92"/>
                  </a:lnTo>
                  <a:lnTo>
                    <a:pt x="58" y="93"/>
                  </a:lnTo>
                  <a:lnTo>
                    <a:pt x="61" y="97"/>
                  </a:lnTo>
                  <a:lnTo>
                    <a:pt x="63" y="103"/>
                  </a:lnTo>
                  <a:lnTo>
                    <a:pt x="64" y="110"/>
                  </a:lnTo>
                  <a:lnTo>
                    <a:pt x="64" y="113"/>
                  </a:lnTo>
                  <a:lnTo>
                    <a:pt x="61" y="115"/>
                  </a:lnTo>
                  <a:lnTo>
                    <a:pt x="57" y="114"/>
                  </a:lnTo>
                  <a:lnTo>
                    <a:pt x="54" y="112"/>
                  </a:lnTo>
                  <a:lnTo>
                    <a:pt x="50" y="110"/>
                  </a:lnTo>
                  <a:lnTo>
                    <a:pt x="48" y="106"/>
                  </a:lnTo>
                  <a:lnTo>
                    <a:pt x="46" y="103"/>
                  </a:lnTo>
                  <a:lnTo>
                    <a:pt x="45" y="100"/>
                  </a:lnTo>
                  <a:lnTo>
                    <a:pt x="42" y="99"/>
                  </a:lnTo>
                  <a:lnTo>
                    <a:pt x="38" y="100"/>
                  </a:lnTo>
                  <a:lnTo>
                    <a:pt x="31" y="103"/>
                  </a:lnTo>
                  <a:lnTo>
                    <a:pt x="25" y="105"/>
                  </a:lnTo>
                  <a:lnTo>
                    <a:pt x="18" y="107"/>
                  </a:lnTo>
                  <a:lnTo>
                    <a:pt x="11" y="110"/>
                  </a:lnTo>
                  <a:lnTo>
                    <a:pt x="5" y="111"/>
                  </a:lnTo>
                  <a:lnTo>
                    <a:pt x="1" y="114"/>
                  </a:lnTo>
                  <a:lnTo>
                    <a:pt x="0" y="116"/>
                  </a:lnTo>
                  <a:lnTo>
                    <a:pt x="1" y="119"/>
                  </a:lnTo>
                  <a:lnTo>
                    <a:pt x="5" y="121"/>
                  </a:lnTo>
                  <a:lnTo>
                    <a:pt x="10" y="123"/>
                  </a:lnTo>
                  <a:lnTo>
                    <a:pt x="15" y="126"/>
                  </a:lnTo>
                  <a:lnTo>
                    <a:pt x="15" y="129"/>
                  </a:lnTo>
                  <a:lnTo>
                    <a:pt x="12" y="134"/>
                  </a:lnTo>
                  <a:lnTo>
                    <a:pt x="12" y="137"/>
                  </a:lnTo>
                  <a:lnTo>
                    <a:pt x="13" y="141"/>
                  </a:lnTo>
                  <a:lnTo>
                    <a:pt x="16" y="146"/>
                  </a:lnTo>
                  <a:lnTo>
                    <a:pt x="17" y="151"/>
                  </a:lnTo>
                  <a:lnTo>
                    <a:pt x="18" y="154"/>
                  </a:lnTo>
                  <a:lnTo>
                    <a:pt x="20" y="156"/>
                  </a:lnTo>
                  <a:lnTo>
                    <a:pt x="24" y="153"/>
                  </a:lnTo>
                  <a:lnTo>
                    <a:pt x="28" y="151"/>
                  </a:lnTo>
                  <a:lnTo>
                    <a:pt x="33" y="150"/>
                  </a:lnTo>
                  <a:lnTo>
                    <a:pt x="36" y="149"/>
                  </a:lnTo>
                  <a:lnTo>
                    <a:pt x="41" y="150"/>
                  </a:lnTo>
                  <a:lnTo>
                    <a:pt x="47" y="151"/>
                  </a:lnTo>
                  <a:lnTo>
                    <a:pt x="53" y="150"/>
                  </a:lnTo>
                  <a:lnTo>
                    <a:pt x="60" y="150"/>
                  </a:lnTo>
                  <a:lnTo>
                    <a:pt x="64" y="150"/>
                  </a:lnTo>
                  <a:lnTo>
                    <a:pt x="65" y="152"/>
                  </a:lnTo>
                  <a:lnTo>
                    <a:pt x="64" y="156"/>
                  </a:lnTo>
                  <a:lnTo>
                    <a:pt x="63" y="160"/>
                  </a:lnTo>
                  <a:lnTo>
                    <a:pt x="64" y="164"/>
                  </a:lnTo>
                  <a:lnTo>
                    <a:pt x="66" y="167"/>
                  </a:lnTo>
                  <a:lnTo>
                    <a:pt x="65" y="172"/>
                  </a:lnTo>
                  <a:lnTo>
                    <a:pt x="63" y="175"/>
                  </a:lnTo>
                  <a:lnTo>
                    <a:pt x="60" y="176"/>
                  </a:lnTo>
                  <a:lnTo>
                    <a:pt x="55" y="175"/>
                  </a:lnTo>
                  <a:lnTo>
                    <a:pt x="50" y="174"/>
                  </a:lnTo>
                  <a:lnTo>
                    <a:pt x="46" y="173"/>
                  </a:lnTo>
                  <a:lnTo>
                    <a:pt x="45" y="176"/>
                  </a:lnTo>
                  <a:lnTo>
                    <a:pt x="42" y="180"/>
                  </a:lnTo>
                  <a:lnTo>
                    <a:pt x="39" y="181"/>
                  </a:lnTo>
                  <a:lnTo>
                    <a:pt x="34" y="180"/>
                  </a:lnTo>
                  <a:lnTo>
                    <a:pt x="32" y="179"/>
                  </a:lnTo>
                  <a:lnTo>
                    <a:pt x="31" y="178"/>
                  </a:lnTo>
                  <a:lnTo>
                    <a:pt x="28" y="179"/>
                  </a:lnTo>
                  <a:lnTo>
                    <a:pt x="24" y="181"/>
                  </a:lnTo>
                  <a:lnTo>
                    <a:pt x="22" y="184"/>
                  </a:lnTo>
                  <a:lnTo>
                    <a:pt x="22" y="187"/>
                  </a:lnTo>
                  <a:lnTo>
                    <a:pt x="22" y="190"/>
                  </a:lnTo>
                  <a:lnTo>
                    <a:pt x="16" y="195"/>
                  </a:lnTo>
                  <a:lnTo>
                    <a:pt x="9" y="199"/>
                  </a:lnTo>
                  <a:lnTo>
                    <a:pt x="7" y="202"/>
                  </a:lnTo>
                  <a:lnTo>
                    <a:pt x="7" y="204"/>
                  </a:lnTo>
                  <a:lnTo>
                    <a:pt x="5" y="207"/>
                  </a:lnTo>
                  <a:lnTo>
                    <a:pt x="4" y="212"/>
                  </a:lnTo>
                  <a:lnTo>
                    <a:pt x="4" y="217"/>
                  </a:lnTo>
                  <a:lnTo>
                    <a:pt x="5" y="222"/>
                  </a:lnTo>
                  <a:lnTo>
                    <a:pt x="8" y="226"/>
                  </a:lnTo>
                  <a:lnTo>
                    <a:pt x="10" y="229"/>
                  </a:lnTo>
                  <a:lnTo>
                    <a:pt x="11" y="234"/>
                  </a:lnTo>
                  <a:lnTo>
                    <a:pt x="11" y="237"/>
                  </a:lnTo>
                  <a:lnTo>
                    <a:pt x="11" y="239"/>
                  </a:lnTo>
                  <a:lnTo>
                    <a:pt x="15" y="250"/>
                  </a:lnTo>
                  <a:lnTo>
                    <a:pt x="15" y="251"/>
                  </a:lnTo>
                  <a:lnTo>
                    <a:pt x="16" y="255"/>
                  </a:lnTo>
                  <a:lnTo>
                    <a:pt x="18" y="257"/>
                  </a:lnTo>
                  <a:lnTo>
                    <a:pt x="22" y="259"/>
                  </a:lnTo>
                  <a:lnTo>
                    <a:pt x="28" y="260"/>
                  </a:lnTo>
                  <a:lnTo>
                    <a:pt x="35" y="260"/>
                  </a:lnTo>
                  <a:lnTo>
                    <a:pt x="41" y="260"/>
                  </a:lnTo>
                  <a:lnTo>
                    <a:pt x="43" y="260"/>
                  </a:lnTo>
                  <a:lnTo>
                    <a:pt x="43" y="264"/>
                  </a:lnTo>
                  <a:lnTo>
                    <a:pt x="42" y="272"/>
                  </a:lnTo>
                  <a:lnTo>
                    <a:pt x="43" y="280"/>
                  </a:lnTo>
                  <a:lnTo>
                    <a:pt x="45" y="287"/>
                  </a:lnTo>
                  <a:lnTo>
                    <a:pt x="49" y="288"/>
                  </a:lnTo>
                  <a:lnTo>
                    <a:pt x="54" y="287"/>
                  </a:lnTo>
                  <a:lnTo>
                    <a:pt x="60" y="285"/>
                  </a:lnTo>
                  <a:lnTo>
                    <a:pt x="64" y="286"/>
                  </a:lnTo>
                  <a:lnTo>
                    <a:pt x="69" y="290"/>
                  </a:lnTo>
                  <a:lnTo>
                    <a:pt x="73" y="294"/>
                  </a:lnTo>
                  <a:lnTo>
                    <a:pt x="78" y="298"/>
                  </a:lnTo>
                  <a:lnTo>
                    <a:pt x="79" y="300"/>
                  </a:lnTo>
                  <a:lnTo>
                    <a:pt x="79" y="297"/>
                  </a:lnTo>
                  <a:lnTo>
                    <a:pt x="80" y="294"/>
                  </a:lnTo>
                  <a:lnTo>
                    <a:pt x="83" y="290"/>
                  </a:lnTo>
                  <a:lnTo>
                    <a:pt x="86" y="290"/>
                  </a:lnTo>
                  <a:lnTo>
                    <a:pt x="92" y="290"/>
                  </a:lnTo>
                  <a:lnTo>
                    <a:pt x="96" y="289"/>
                  </a:lnTo>
                  <a:lnTo>
                    <a:pt x="100" y="289"/>
                  </a:lnTo>
                  <a:lnTo>
                    <a:pt x="100" y="292"/>
                  </a:lnTo>
                  <a:lnTo>
                    <a:pt x="98" y="297"/>
                  </a:lnTo>
                  <a:lnTo>
                    <a:pt x="96" y="305"/>
                  </a:lnTo>
                  <a:lnTo>
                    <a:pt x="94" y="315"/>
                  </a:lnTo>
                  <a:lnTo>
                    <a:pt x="89" y="323"/>
                  </a:lnTo>
                  <a:lnTo>
                    <a:pt x="84" y="330"/>
                  </a:lnTo>
                  <a:lnTo>
                    <a:pt x="80" y="335"/>
                  </a:lnTo>
                  <a:lnTo>
                    <a:pt x="78" y="340"/>
                  </a:lnTo>
                  <a:lnTo>
                    <a:pt x="75" y="342"/>
                  </a:lnTo>
                  <a:lnTo>
                    <a:pt x="70" y="342"/>
                  </a:lnTo>
                  <a:lnTo>
                    <a:pt x="64" y="342"/>
                  </a:lnTo>
                  <a:lnTo>
                    <a:pt x="58" y="345"/>
                  </a:lnTo>
                  <a:lnTo>
                    <a:pt x="55" y="347"/>
                  </a:lnTo>
                  <a:lnTo>
                    <a:pt x="55" y="350"/>
                  </a:lnTo>
                  <a:lnTo>
                    <a:pt x="57" y="354"/>
                  </a:lnTo>
                  <a:lnTo>
                    <a:pt x="61" y="356"/>
                  </a:lnTo>
                  <a:lnTo>
                    <a:pt x="64" y="356"/>
                  </a:lnTo>
                  <a:lnTo>
                    <a:pt x="68" y="355"/>
                  </a:lnTo>
                  <a:lnTo>
                    <a:pt x="72" y="353"/>
                  </a:lnTo>
                  <a:lnTo>
                    <a:pt x="77" y="349"/>
                  </a:lnTo>
                  <a:lnTo>
                    <a:pt x="84" y="347"/>
                  </a:lnTo>
                  <a:lnTo>
                    <a:pt x="89" y="343"/>
                  </a:lnTo>
                  <a:lnTo>
                    <a:pt x="94" y="339"/>
                  </a:lnTo>
                  <a:lnTo>
                    <a:pt x="98" y="335"/>
                  </a:lnTo>
                  <a:lnTo>
                    <a:pt x="101" y="333"/>
                  </a:lnTo>
                  <a:lnTo>
                    <a:pt x="106" y="333"/>
                  </a:lnTo>
                  <a:lnTo>
                    <a:pt x="109" y="334"/>
                  </a:lnTo>
                  <a:lnTo>
                    <a:pt x="113" y="333"/>
                  </a:lnTo>
                  <a:lnTo>
                    <a:pt x="115" y="330"/>
                  </a:lnTo>
                  <a:lnTo>
                    <a:pt x="116" y="325"/>
                  </a:lnTo>
                  <a:lnTo>
                    <a:pt x="117" y="320"/>
                  </a:lnTo>
                  <a:lnTo>
                    <a:pt x="118" y="318"/>
                  </a:lnTo>
                  <a:lnTo>
                    <a:pt x="121" y="316"/>
                  </a:lnTo>
                  <a:lnTo>
                    <a:pt x="125" y="312"/>
                  </a:lnTo>
                  <a:lnTo>
                    <a:pt x="131" y="309"/>
                  </a:lnTo>
                  <a:lnTo>
                    <a:pt x="136" y="307"/>
                  </a:lnTo>
                  <a:lnTo>
                    <a:pt x="138" y="305"/>
                  </a:lnTo>
                  <a:lnTo>
                    <a:pt x="138" y="304"/>
                  </a:lnTo>
                  <a:lnTo>
                    <a:pt x="137" y="302"/>
                  </a:lnTo>
                  <a:lnTo>
                    <a:pt x="138" y="300"/>
                  </a:lnTo>
                  <a:lnTo>
                    <a:pt x="141" y="297"/>
                  </a:lnTo>
                  <a:lnTo>
                    <a:pt x="145" y="296"/>
                  </a:lnTo>
                  <a:lnTo>
                    <a:pt x="148" y="294"/>
                  </a:lnTo>
                  <a:lnTo>
                    <a:pt x="149" y="290"/>
                  </a:lnTo>
                  <a:lnTo>
                    <a:pt x="148" y="287"/>
                  </a:lnTo>
                  <a:lnTo>
                    <a:pt x="146" y="283"/>
                  </a:lnTo>
                  <a:lnTo>
                    <a:pt x="142" y="281"/>
                  </a:lnTo>
                  <a:lnTo>
                    <a:pt x="142" y="278"/>
                  </a:lnTo>
                  <a:lnTo>
                    <a:pt x="144" y="274"/>
                  </a:lnTo>
                  <a:lnTo>
                    <a:pt x="146" y="271"/>
                  </a:lnTo>
                  <a:lnTo>
                    <a:pt x="148" y="269"/>
                  </a:lnTo>
                  <a:lnTo>
                    <a:pt x="151" y="265"/>
                  </a:lnTo>
                  <a:lnTo>
                    <a:pt x="154" y="258"/>
                  </a:lnTo>
                  <a:lnTo>
                    <a:pt x="159" y="249"/>
                  </a:lnTo>
                  <a:lnTo>
                    <a:pt x="164" y="241"/>
                  </a:lnTo>
                  <a:lnTo>
                    <a:pt x="169" y="235"/>
                  </a:lnTo>
                  <a:lnTo>
                    <a:pt x="175" y="234"/>
                  </a:lnTo>
                  <a:lnTo>
                    <a:pt x="177" y="236"/>
                  </a:lnTo>
                  <a:lnTo>
                    <a:pt x="176" y="240"/>
                  </a:lnTo>
                  <a:lnTo>
                    <a:pt x="174" y="243"/>
                  </a:lnTo>
                  <a:lnTo>
                    <a:pt x="170" y="248"/>
                  </a:lnTo>
                  <a:lnTo>
                    <a:pt x="168" y="254"/>
                  </a:lnTo>
                  <a:lnTo>
                    <a:pt x="167" y="260"/>
                  </a:lnTo>
                  <a:lnTo>
                    <a:pt x="166" y="267"/>
                  </a:lnTo>
                  <a:lnTo>
                    <a:pt x="164" y="270"/>
                  </a:lnTo>
                  <a:lnTo>
                    <a:pt x="163" y="272"/>
                  </a:lnTo>
                  <a:lnTo>
                    <a:pt x="163" y="277"/>
                  </a:lnTo>
                  <a:lnTo>
                    <a:pt x="164" y="280"/>
                  </a:lnTo>
                  <a:lnTo>
                    <a:pt x="168" y="280"/>
                  </a:lnTo>
                  <a:lnTo>
                    <a:pt x="172" y="277"/>
                  </a:lnTo>
                  <a:lnTo>
                    <a:pt x="178" y="273"/>
                  </a:lnTo>
                  <a:lnTo>
                    <a:pt x="183" y="270"/>
                  </a:lnTo>
                  <a:lnTo>
                    <a:pt x="186" y="266"/>
                  </a:lnTo>
                  <a:lnTo>
                    <a:pt x="189" y="264"/>
                  </a:lnTo>
                  <a:lnTo>
                    <a:pt x="189" y="263"/>
                  </a:lnTo>
                  <a:lnTo>
                    <a:pt x="191" y="260"/>
                  </a:lnTo>
                  <a:lnTo>
                    <a:pt x="194" y="260"/>
                  </a:lnTo>
                  <a:lnTo>
                    <a:pt x="199" y="259"/>
                  </a:lnTo>
                  <a:lnTo>
                    <a:pt x="204" y="255"/>
                  </a:lnTo>
                  <a:lnTo>
                    <a:pt x="206" y="251"/>
                  </a:lnTo>
                  <a:lnTo>
                    <a:pt x="207" y="250"/>
                  </a:lnTo>
                  <a:lnTo>
                    <a:pt x="206" y="249"/>
                  </a:lnTo>
                  <a:lnTo>
                    <a:pt x="204" y="245"/>
                  </a:lnTo>
                  <a:lnTo>
                    <a:pt x="204" y="242"/>
                  </a:lnTo>
                  <a:lnTo>
                    <a:pt x="207" y="239"/>
                  </a:lnTo>
                  <a:lnTo>
                    <a:pt x="213" y="237"/>
                  </a:lnTo>
                  <a:lnTo>
                    <a:pt x="219" y="237"/>
                  </a:lnTo>
                  <a:lnTo>
                    <a:pt x="223" y="239"/>
                  </a:lnTo>
                  <a:lnTo>
                    <a:pt x="227" y="240"/>
                  </a:lnTo>
                  <a:lnTo>
                    <a:pt x="230" y="242"/>
                  </a:lnTo>
                  <a:lnTo>
                    <a:pt x="235" y="243"/>
                  </a:lnTo>
                  <a:lnTo>
                    <a:pt x="242" y="245"/>
                  </a:lnTo>
                  <a:lnTo>
                    <a:pt x="250" y="248"/>
                  </a:lnTo>
                  <a:lnTo>
                    <a:pt x="257" y="249"/>
                  </a:lnTo>
                  <a:lnTo>
                    <a:pt x="260" y="249"/>
                  </a:lnTo>
                  <a:lnTo>
                    <a:pt x="262" y="248"/>
                  </a:lnTo>
                  <a:lnTo>
                    <a:pt x="266" y="248"/>
                  </a:lnTo>
                  <a:lnTo>
                    <a:pt x="270" y="248"/>
                  </a:lnTo>
                  <a:lnTo>
                    <a:pt x="275" y="249"/>
                  </a:lnTo>
                  <a:lnTo>
                    <a:pt x="280" y="250"/>
                  </a:lnTo>
                  <a:lnTo>
                    <a:pt x="288" y="250"/>
                  </a:lnTo>
                  <a:lnTo>
                    <a:pt x="296" y="250"/>
                  </a:lnTo>
                  <a:lnTo>
                    <a:pt x="301" y="250"/>
                  </a:lnTo>
                  <a:lnTo>
                    <a:pt x="306" y="251"/>
                  </a:lnTo>
                  <a:lnTo>
                    <a:pt x="311" y="255"/>
                  </a:lnTo>
                  <a:lnTo>
                    <a:pt x="316" y="258"/>
                  </a:lnTo>
                  <a:lnTo>
                    <a:pt x="322" y="259"/>
                  </a:lnTo>
                  <a:lnTo>
                    <a:pt x="327" y="260"/>
                  </a:lnTo>
                  <a:lnTo>
                    <a:pt x="328" y="260"/>
                  </a:lnTo>
                  <a:lnTo>
                    <a:pt x="329" y="262"/>
                  </a:lnTo>
                  <a:lnTo>
                    <a:pt x="330" y="263"/>
                  </a:lnTo>
                  <a:lnTo>
                    <a:pt x="334" y="266"/>
                  </a:lnTo>
                  <a:lnTo>
                    <a:pt x="338" y="269"/>
                  </a:lnTo>
                  <a:lnTo>
                    <a:pt x="344" y="270"/>
                  </a:lnTo>
                  <a:lnTo>
                    <a:pt x="349" y="271"/>
                  </a:lnTo>
                  <a:lnTo>
                    <a:pt x="352" y="271"/>
                  </a:lnTo>
                  <a:lnTo>
                    <a:pt x="354" y="269"/>
                  </a:lnTo>
                  <a:lnTo>
                    <a:pt x="356" y="265"/>
                  </a:lnTo>
                  <a:lnTo>
                    <a:pt x="357" y="262"/>
                  </a:lnTo>
                  <a:lnTo>
                    <a:pt x="359" y="262"/>
                  </a:lnTo>
                  <a:lnTo>
                    <a:pt x="365" y="263"/>
                  </a:lnTo>
                  <a:lnTo>
                    <a:pt x="372" y="265"/>
                  </a:lnTo>
                  <a:lnTo>
                    <a:pt x="377" y="266"/>
                  </a:lnTo>
                  <a:lnTo>
                    <a:pt x="383" y="269"/>
                  </a:lnTo>
                  <a:lnTo>
                    <a:pt x="388" y="273"/>
                  </a:lnTo>
                  <a:lnTo>
                    <a:pt x="392" y="279"/>
                  </a:lnTo>
                  <a:lnTo>
                    <a:pt x="397" y="283"/>
                  </a:lnTo>
                  <a:lnTo>
                    <a:pt x="401" y="286"/>
                  </a:lnTo>
                  <a:lnTo>
                    <a:pt x="402" y="287"/>
                  </a:lnTo>
                  <a:lnTo>
                    <a:pt x="412" y="297"/>
                  </a:lnTo>
                  <a:lnTo>
                    <a:pt x="418" y="303"/>
                  </a:lnTo>
                  <a:lnTo>
                    <a:pt x="419" y="303"/>
                  </a:lnTo>
                  <a:lnTo>
                    <a:pt x="421" y="303"/>
                  </a:lnTo>
                  <a:lnTo>
                    <a:pt x="424" y="304"/>
                  </a:lnTo>
                  <a:lnTo>
                    <a:pt x="427" y="307"/>
                  </a:lnTo>
                  <a:lnTo>
                    <a:pt x="432" y="311"/>
                  </a:lnTo>
                  <a:lnTo>
                    <a:pt x="437" y="317"/>
                  </a:lnTo>
                  <a:lnTo>
                    <a:pt x="441" y="321"/>
                  </a:lnTo>
                  <a:lnTo>
                    <a:pt x="443" y="324"/>
                  </a:lnTo>
                  <a:close/>
                </a:path>
              </a:pathLst>
            </a:custGeom>
            <a:solidFill>
              <a:schemeClr val="accent1">
                <a:lumMod val="20000"/>
                <a:lumOff val="80000"/>
              </a:scheme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000" dirty="0">
                <a:ea typeface="Verdana"/>
                <a:cs typeface="Verdana"/>
                <a:sym typeface="Verdana"/>
              </a:endParaRPr>
            </a:p>
          </p:txBody>
        </p:sp>
        <p:sp>
          <p:nvSpPr>
            <p:cNvPr id="5" name="Google Shape;2864;p71" title="WA">
              <a:extLst>
                <a:ext uri="{FF2B5EF4-FFF2-40B4-BE49-F238E27FC236}">
                  <a16:creationId xmlns:a16="http://schemas.microsoft.com/office/drawing/2014/main" id="{CEA12F06-2CF1-B873-5D8F-219A9E1212ED}"/>
                </a:ext>
              </a:extLst>
            </p:cNvPr>
            <p:cNvSpPr/>
            <p:nvPr/>
          </p:nvSpPr>
          <p:spPr>
            <a:xfrm>
              <a:off x="4160270" y="1674976"/>
              <a:ext cx="592822" cy="428406"/>
            </a:xfrm>
            <a:custGeom>
              <a:avLst/>
              <a:gdLst/>
              <a:ahLst/>
              <a:cxnLst/>
              <a:rect l="l" t="t" r="r" b="b"/>
              <a:pathLst>
                <a:path w="730" h="517" extrusionOk="0">
                  <a:moveTo>
                    <a:pt x="26" y="112"/>
                  </a:moveTo>
                  <a:lnTo>
                    <a:pt x="17" y="255"/>
                  </a:lnTo>
                  <a:lnTo>
                    <a:pt x="34" y="255"/>
                  </a:lnTo>
                  <a:lnTo>
                    <a:pt x="24" y="285"/>
                  </a:lnTo>
                  <a:lnTo>
                    <a:pt x="11" y="268"/>
                  </a:lnTo>
                  <a:lnTo>
                    <a:pt x="0" y="304"/>
                  </a:lnTo>
                  <a:lnTo>
                    <a:pt x="51" y="333"/>
                  </a:lnTo>
                  <a:lnTo>
                    <a:pt x="53" y="346"/>
                  </a:lnTo>
                  <a:lnTo>
                    <a:pt x="66" y="348"/>
                  </a:lnTo>
                  <a:lnTo>
                    <a:pt x="133" y="452"/>
                  </a:lnTo>
                  <a:lnTo>
                    <a:pt x="207" y="449"/>
                  </a:lnTo>
                  <a:lnTo>
                    <a:pt x="262" y="473"/>
                  </a:lnTo>
                  <a:lnTo>
                    <a:pt x="289" y="469"/>
                  </a:lnTo>
                  <a:lnTo>
                    <a:pt x="456" y="473"/>
                  </a:lnTo>
                  <a:lnTo>
                    <a:pt x="646" y="517"/>
                  </a:lnTo>
                  <a:lnTo>
                    <a:pt x="650" y="460"/>
                  </a:lnTo>
                  <a:lnTo>
                    <a:pt x="730" y="129"/>
                  </a:lnTo>
                  <a:lnTo>
                    <a:pt x="224" y="0"/>
                  </a:lnTo>
                  <a:lnTo>
                    <a:pt x="228" y="97"/>
                  </a:lnTo>
                  <a:lnTo>
                    <a:pt x="203" y="177"/>
                  </a:lnTo>
                  <a:lnTo>
                    <a:pt x="199" y="219"/>
                  </a:lnTo>
                  <a:lnTo>
                    <a:pt x="146" y="234"/>
                  </a:lnTo>
                  <a:lnTo>
                    <a:pt x="142" y="213"/>
                  </a:lnTo>
                  <a:lnTo>
                    <a:pt x="186" y="186"/>
                  </a:lnTo>
                  <a:lnTo>
                    <a:pt x="182" y="165"/>
                  </a:lnTo>
                  <a:lnTo>
                    <a:pt x="144" y="169"/>
                  </a:lnTo>
                  <a:lnTo>
                    <a:pt x="173" y="144"/>
                  </a:lnTo>
                  <a:lnTo>
                    <a:pt x="194" y="127"/>
                  </a:lnTo>
                  <a:lnTo>
                    <a:pt x="30" y="25"/>
                  </a:lnTo>
                  <a:lnTo>
                    <a:pt x="17" y="53"/>
                  </a:lnTo>
                  <a:lnTo>
                    <a:pt x="26" y="112"/>
                  </a:lnTo>
                  <a:lnTo>
                    <a:pt x="26" y="112"/>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6" name="Google Shape;2865;p71" title="UT">
              <a:extLst>
                <a:ext uri="{FF2B5EF4-FFF2-40B4-BE49-F238E27FC236}">
                  <a16:creationId xmlns:a16="http://schemas.microsoft.com/office/drawing/2014/main" id="{64AE6983-8574-97E9-157B-3604E01D5086}"/>
                </a:ext>
              </a:extLst>
            </p:cNvPr>
            <p:cNvSpPr/>
            <p:nvPr/>
          </p:nvSpPr>
          <p:spPr>
            <a:xfrm>
              <a:off x="4708469" y="2582788"/>
              <a:ext cx="503580" cy="626035"/>
            </a:xfrm>
            <a:custGeom>
              <a:avLst/>
              <a:gdLst/>
              <a:ahLst/>
              <a:cxnLst/>
              <a:rect l="l" t="t" r="r" b="b"/>
              <a:pathLst>
                <a:path w="618" h="752" extrusionOk="0">
                  <a:moveTo>
                    <a:pt x="135" y="0"/>
                  </a:moveTo>
                  <a:lnTo>
                    <a:pt x="433" y="55"/>
                  </a:lnTo>
                  <a:lnTo>
                    <a:pt x="410" y="186"/>
                  </a:lnTo>
                  <a:lnTo>
                    <a:pt x="618" y="218"/>
                  </a:lnTo>
                  <a:lnTo>
                    <a:pt x="538" y="752"/>
                  </a:lnTo>
                  <a:lnTo>
                    <a:pt x="0" y="663"/>
                  </a:lnTo>
                  <a:lnTo>
                    <a:pt x="135" y="0"/>
                  </a:lnTo>
                  <a:lnTo>
                    <a:pt x="135" y="0"/>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7" name="Google Shape;2866;p71" title="OR">
              <a:extLst>
                <a:ext uri="{FF2B5EF4-FFF2-40B4-BE49-F238E27FC236}">
                  <a16:creationId xmlns:a16="http://schemas.microsoft.com/office/drawing/2014/main" id="{57D47146-57F6-1AB8-36AF-4E9940FB02F5}"/>
                </a:ext>
              </a:extLst>
            </p:cNvPr>
            <p:cNvSpPr/>
            <p:nvPr/>
          </p:nvSpPr>
          <p:spPr>
            <a:xfrm>
              <a:off x="4000909" y="1936354"/>
              <a:ext cx="710111" cy="594159"/>
            </a:xfrm>
            <a:custGeom>
              <a:avLst/>
              <a:gdLst/>
              <a:ahLst/>
              <a:cxnLst/>
              <a:rect l="l" t="t" r="r" b="b"/>
              <a:pathLst>
                <a:path w="871" h="720" extrusionOk="0">
                  <a:moveTo>
                    <a:pt x="0" y="537"/>
                  </a:moveTo>
                  <a:lnTo>
                    <a:pt x="38" y="355"/>
                  </a:lnTo>
                  <a:lnTo>
                    <a:pt x="82" y="302"/>
                  </a:lnTo>
                  <a:lnTo>
                    <a:pt x="188" y="0"/>
                  </a:lnTo>
                  <a:lnTo>
                    <a:pt x="243" y="15"/>
                  </a:lnTo>
                  <a:lnTo>
                    <a:pt x="245" y="28"/>
                  </a:lnTo>
                  <a:lnTo>
                    <a:pt x="258" y="30"/>
                  </a:lnTo>
                  <a:lnTo>
                    <a:pt x="325" y="134"/>
                  </a:lnTo>
                  <a:lnTo>
                    <a:pt x="399" y="133"/>
                  </a:lnTo>
                  <a:lnTo>
                    <a:pt x="454" y="157"/>
                  </a:lnTo>
                  <a:lnTo>
                    <a:pt x="481" y="152"/>
                  </a:lnTo>
                  <a:lnTo>
                    <a:pt x="648" y="157"/>
                  </a:lnTo>
                  <a:lnTo>
                    <a:pt x="838" y="199"/>
                  </a:lnTo>
                  <a:lnTo>
                    <a:pt x="848" y="224"/>
                  </a:lnTo>
                  <a:lnTo>
                    <a:pt x="871" y="256"/>
                  </a:lnTo>
                  <a:lnTo>
                    <a:pt x="806" y="353"/>
                  </a:lnTo>
                  <a:lnTo>
                    <a:pt x="766" y="389"/>
                  </a:lnTo>
                  <a:lnTo>
                    <a:pt x="760" y="416"/>
                  </a:lnTo>
                  <a:lnTo>
                    <a:pt x="783" y="444"/>
                  </a:lnTo>
                  <a:lnTo>
                    <a:pt x="756" y="503"/>
                  </a:lnTo>
                  <a:lnTo>
                    <a:pt x="703" y="720"/>
                  </a:lnTo>
                  <a:lnTo>
                    <a:pt x="410" y="650"/>
                  </a:lnTo>
                  <a:lnTo>
                    <a:pt x="0" y="537"/>
                  </a:lnTo>
                  <a:lnTo>
                    <a:pt x="0" y="537"/>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8" name="Google Shape;2867;p71" title="CA">
              <a:extLst>
                <a:ext uri="{FF2B5EF4-FFF2-40B4-BE49-F238E27FC236}">
                  <a16:creationId xmlns:a16="http://schemas.microsoft.com/office/drawing/2014/main" id="{CFC94319-549C-959E-1C40-BAF92BA296BC}"/>
                </a:ext>
              </a:extLst>
            </p:cNvPr>
            <p:cNvSpPr/>
            <p:nvPr/>
          </p:nvSpPr>
          <p:spPr>
            <a:xfrm>
              <a:off x="3934615" y="2382611"/>
              <a:ext cx="706286" cy="1190867"/>
            </a:xfrm>
            <a:custGeom>
              <a:avLst/>
              <a:gdLst/>
              <a:ahLst/>
              <a:cxnLst/>
              <a:rect l="l" t="t" r="r" b="b"/>
              <a:pathLst>
                <a:path w="865" h="1443" extrusionOk="0">
                  <a:moveTo>
                    <a:pt x="29" y="293"/>
                  </a:moveTo>
                  <a:lnTo>
                    <a:pt x="4" y="405"/>
                  </a:lnTo>
                  <a:lnTo>
                    <a:pt x="87" y="586"/>
                  </a:lnTo>
                  <a:lnTo>
                    <a:pt x="103" y="574"/>
                  </a:lnTo>
                  <a:lnTo>
                    <a:pt x="129" y="650"/>
                  </a:lnTo>
                  <a:lnTo>
                    <a:pt x="87" y="597"/>
                  </a:lnTo>
                  <a:lnTo>
                    <a:pt x="78" y="681"/>
                  </a:lnTo>
                  <a:lnTo>
                    <a:pt x="125" y="732"/>
                  </a:lnTo>
                  <a:lnTo>
                    <a:pt x="93" y="803"/>
                  </a:lnTo>
                  <a:lnTo>
                    <a:pt x="184" y="994"/>
                  </a:lnTo>
                  <a:lnTo>
                    <a:pt x="164" y="1065"/>
                  </a:lnTo>
                  <a:lnTo>
                    <a:pt x="283" y="1120"/>
                  </a:lnTo>
                  <a:lnTo>
                    <a:pt x="327" y="1177"/>
                  </a:lnTo>
                  <a:lnTo>
                    <a:pt x="378" y="1196"/>
                  </a:lnTo>
                  <a:lnTo>
                    <a:pt x="378" y="1230"/>
                  </a:lnTo>
                  <a:lnTo>
                    <a:pt x="411" y="1238"/>
                  </a:lnTo>
                  <a:lnTo>
                    <a:pt x="481" y="1348"/>
                  </a:lnTo>
                  <a:lnTo>
                    <a:pt x="481" y="1426"/>
                  </a:lnTo>
                  <a:lnTo>
                    <a:pt x="789" y="1443"/>
                  </a:lnTo>
                  <a:lnTo>
                    <a:pt x="770" y="1413"/>
                  </a:lnTo>
                  <a:lnTo>
                    <a:pt x="779" y="1365"/>
                  </a:lnTo>
                  <a:lnTo>
                    <a:pt x="829" y="1287"/>
                  </a:lnTo>
                  <a:lnTo>
                    <a:pt x="865" y="1264"/>
                  </a:lnTo>
                  <a:lnTo>
                    <a:pt x="844" y="1236"/>
                  </a:lnTo>
                  <a:lnTo>
                    <a:pt x="831" y="1160"/>
                  </a:lnTo>
                  <a:lnTo>
                    <a:pt x="388" y="497"/>
                  </a:lnTo>
                  <a:lnTo>
                    <a:pt x="492" y="113"/>
                  </a:lnTo>
                  <a:lnTo>
                    <a:pt x="82" y="0"/>
                  </a:lnTo>
                  <a:lnTo>
                    <a:pt x="70" y="23"/>
                  </a:lnTo>
                  <a:lnTo>
                    <a:pt x="0" y="192"/>
                  </a:lnTo>
                  <a:lnTo>
                    <a:pt x="29" y="293"/>
                  </a:lnTo>
                  <a:lnTo>
                    <a:pt x="29" y="293"/>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4000" dirty="0">
                <a:ea typeface="Verdana"/>
                <a:cs typeface="Verdana"/>
                <a:sym typeface="Verdana"/>
              </a:endParaRPr>
            </a:p>
          </p:txBody>
        </p:sp>
        <p:sp>
          <p:nvSpPr>
            <p:cNvPr id="9" name="Google Shape;2868;p71" title="NV">
              <a:extLst>
                <a:ext uri="{FF2B5EF4-FFF2-40B4-BE49-F238E27FC236}">
                  <a16:creationId xmlns:a16="http://schemas.microsoft.com/office/drawing/2014/main" id="{19BB2F46-E388-9797-8760-2BB62B83F279}"/>
                </a:ext>
              </a:extLst>
            </p:cNvPr>
            <p:cNvSpPr/>
            <p:nvPr/>
          </p:nvSpPr>
          <p:spPr>
            <a:xfrm>
              <a:off x="4249511" y="2475688"/>
              <a:ext cx="571149" cy="864463"/>
            </a:xfrm>
            <a:custGeom>
              <a:avLst/>
              <a:gdLst/>
              <a:ahLst/>
              <a:cxnLst/>
              <a:rect l="l" t="t" r="r" b="b"/>
              <a:pathLst>
                <a:path w="696" h="1047" extrusionOk="0">
                  <a:moveTo>
                    <a:pt x="0" y="384"/>
                  </a:moveTo>
                  <a:lnTo>
                    <a:pt x="443" y="1047"/>
                  </a:lnTo>
                  <a:lnTo>
                    <a:pt x="458" y="904"/>
                  </a:lnTo>
                  <a:lnTo>
                    <a:pt x="483" y="897"/>
                  </a:lnTo>
                  <a:lnTo>
                    <a:pt x="525" y="921"/>
                  </a:lnTo>
                  <a:lnTo>
                    <a:pt x="561" y="796"/>
                  </a:lnTo>
                  <a:lnTo>
                    <a:pt x="696" y="133"/>
                  </a:lnTo>
                  <a:lnTo>
                    <a:pt x="397" y="70"/>
                  </a:lnTo>
                  <a:lnTo>
                    <a:pt x="104" y="0"/>
                  </a:lnTo>
                  <a:lnTo>
                    <a:pt x="0" y="384"/>
                  </a:lnTo>
                  <a:lnTo>
                    <a:pt x="0" y="384"/>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dirty="0">
                <a:ea typeface="Verdana"/>
                <a:cs typeface="Verdana"/>
                <a:sym typeface="Verdana"/>
              </a:endParaRPr>
            </a:p>
          </p:txBody>
        </p:sp>
        <p:sp>
          <p:nvSpPr>
            <p:cNvPr id="10" name="Google Shape;2869;p71" title="ID">
              <a:extLst>
                <a:ext uri="{FF2B5EF4-FFF2-40B4-BE49-F238E27FC236}">
                  <a16:creationId xmlns:a16="http://schemas.microsoft.com/office/drawing/2014/main" id="{17341CDB-6C8D-CBFA-3BC4-E389DC1196B8}"/>
                </a:ext>
              </a:extLst>
            </p:cNvPr>
            <p:cNvSpPr/>
            <p:nvPr/>
          </p:nvSpPr>
          <p:spPr>
            <a:xfrm>
              <a:off x="4574607" y="1779527"/>
              <a:ext cx="532902" cy="847888"/>
            </a:xfrm>
            <a:custGeom>
              <a:avLst/>
              <a:gdLst/>
              <a:ahLst/>
              <a:cxnLst/>
              <a:rect l="l" t="t" r="r" b="b"/>
              <a:pathLst>
                <a:path w="654" h="1027" extrusionOk="0">
                  <a:moveTo>
                    <a:pt x="0" y="909"/>
                  </a:moveTo>
                  <a:lnTo>
                    <a:pt x="53" y="692"/>
                  </a:lnTo>
                  <a:lnTo>
                    <a:pt x="80" y="633"/>
                  </a:lnTo>
                  <a:lnTo>
                    <a:pt x="57" y="605"/>
                  </a:lnTo>
                  <a:lnTo>
                    <a:pt x="63" y="578"/>
                  </a:lnTo>
                  <a:lnTo>
                    <a:pt x="103" y="542"/>
                  </a:lnTo>
                  <a:lnTo>
                    <a:pt x="168" y="445"/>
                  </a:lnTo>
                  <a:lnTo>
                    <a:pt x="145" y="413"/>
                  </a:lnTo>
                  <a:lnTo>
                    <a:pt x="135" y="388"/>
                  </a:lnTo>
                  <a:lnTo>
                    <a:pt x="139" y="333"/>
                  </a:lnTo>
                  <a:lnTo>
                    <a:pt x="219" y="0"/>
                  </a:lnTo>
                  <a:lnTo>
                    <a:pt x="304" y="19"/>
                  </a:lnTo>
                  <a:lnTo>
                    <a:pt x="276" y="149"/>
                  </a:lnTo>
                  <a:lnTo>
                    <a:pt x="295" y="194"/>
                  </a:lnTo>
                  <a:lnTo>
                    <a:pt x="297" y="223"/>
                  </a:lnTo>
                  <a:lnTo>
                    <a:pt x="287" y="228"/>
                  </a:lnTo>
                  <a:lnTo>
                    <a:pt x="320" y="259"/>
                  </a:lnTo>
                  <a:lnTo>
                    <a:pt x="354" y="342"/>
                  </a:lnTo>
                  <a:lnTo>
                    <a:pt x="365" y="417"/>
                  </a:lnTo>
                  <a:lnTo>
                    <a:pt x="371" y="457"/>
                  </a:lnTo>
                  <a:lnTo>
                    <a:pt x="346" y="495"/>
                  </a:lnTo>
                  <a:lnTo>
                    <a:pt x="363" y="512"/>
                  </a:lnTo>
                  <a:lnTo>
                    <a:pt x="409" y="487"/>
                  </a:lnTo>
                  <a:lnTo>
                    <a:pt x="439" y="618"/>
                  </a:lnTo>
                  <a:lnTo>
                    <a:pt x="460" y="626"/>
                  </a:lnTo>
                  <a:lnTo>
                    <a:pt x="464" y="664"/>
                  </a:lnTo>
                  <a:lnTo>
                    <a:pt x="523" y="679"/>
                  </a:lnTo>
                  <a:lnTo>
                    <a:pt x="616" y="679"/>
                  </a:lnTo>
                  <a:lnTo>
                    <a:pt x="654" y="696"/>
                  </a:lnTo>
                  <a:lnTo>
                    <a:pt x="599" y="1027"/>
                  </a:lnTo>
                  <a:lnTo>
                    <a:pt x="299" y="972"/>
                  </a:lnTo>
                  <a:lnTo>
                    <a:pt x="0" y="909"/>
                  </a:lnTo>
                  <a:lnTo>
                    <a:pt x="0" y="909"/>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11" name="Google Shape;2870;p71" title="MT">
              <a:extLst>
                <a:ext uri="{FF2B5EF4-FFF2-40B4-BE49-F238E27FC236}">
                  <a16:creationId xmlns:a16="http://schemas.microsoft.com/office/drawing/2014/main" id="{741F4E9A-E90E-0FD7-DD73-2DCA20B911FF}"/>
                </a:ext>
              </a:extLst>
            </p:cNvPr>
            <p:cNvSpPr/>
            <p:nvPr/>
          </p:nvSpPr>
          <p:spPr>
            <a:xfrm>
              <a:off x="4798987" y="1796102"/>
              <a:ext cx="914092" cy="572483"/>
            </a:xfrm>
            <a:custGeom>
              <a:avLst/>
              <a:gdLst/>
              <a:ahLst/>
              <a:cxnLst/>
              <a:rect l="l" t="t" r="r" b="b"/>
              <a:pathLst>
                <a:path w="1118" h="692" extrusionOk="0">
                  <a:moveTo>
                    <a:pt x="19" y="175"/>
                  </a:moveTo>
                  <a:lnTo>
                    <a:pt x="21" y="204"/>
                  </a:lnTo>
                  <a:lnTo>
                    <a:pt x="11" y="209"/>
                  </a:lnTo>
                  <a:lnTo>
                    <a:pt x="44" y="240"/>
                  </a:lnTo>
                  <a:lnTo>
                    <a:pt x="78" y="323"/>
                  </a:lnTo>
                  <a:lnTo>
                    <a:pt x="89" y="398"/>
                  </a:lnTo>
                  <a:lnTo>
                    <a:pt x="95" y="438"/>
                  </a:lnTo>
                  <a:lnTo>
                    <a:pt x="70" y="476"/>
                  </a:lnTo>
                  <a:lnTo>
                    <a:pt x="87" y="493"/>
                  </a:lnTo>
                  <a:lnTo>
                    <a:pt x="133" y="468"/>
                  </a:lnTo>
                  <a:lnTo>
                    <a:pt x="163" y="599"/>
                  </a:lnTo>
                  <a:lnTo>
                    <a:pt x="184" y="607"/>
                  </a:lnTo>
                  <a:lnTo>
                    <a:pt x="188" y="645"/>
                  </a:lnTo>
                  <a:lnTo>
                    <a:pt x="205" y="662"/>
                  </a:lnTo>
                  <a:lnTo>
                    <a:pt x="247" y="660"/>
                  </a:lnTo>
                  <a:lnTo>
                    <a:pt x="340" y="660"/>
                  </a:lnTo>
                  <a:lnTo>
                    <a:pt x="378" y="677"/>
                  </a:lnTo>
                  <a:lnTo>
                    <a:pt x="390" y="609"/>
                  </a:lnTo>
                  <a:lnTo>
                    <a:pt x="694" y="654"/>
                  </a:lnTo>
                  <a:lnTo>
                    <a:pt x="1068" y="692"/>
                  </a:lnTo>
                  <a:lnTo>
                    <a:pt x="1080" y="567"/>
                  </a:lnTo>
                  <a:lnTo>
                    <a:pt x="1118" y="162"/>
                  </a:lnTo>
                  <a:lnTo>
                    <a:pt x="622" y="105"/>
                  </a:lnTo>
                  <a:lnTo>
                    <a:pt x="376" y="67"/>
                  </a:lnTo>
                  <a:lnTo>
                    <a:pt x="28" y="0"/>
                  </a:lnTo>
                  <a:lnTo>
                    <a:pt x="0" y="130"/>
                  </a:lnTo>
                  <a:lnTo>
                    <a:pt x="19" y="175"/>
                  </a:lnTo>
                  <a:lnTo>
                    <a:pt x="19" y="175"/>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12" name="Google Shape;2871;p71" title="AZ">
              <a:extLst>
                <a:ext uri="{FF2B5EF4-FFF2-40B4-BE49-F238E27FC236}">
                  <a16:creationId xmlns:a16="http://schemas.microsoft.com/office/drawing/2014/main" id="{4E436EAD-A114-CC07-E8EF-9CA871F81213}"/>
                </a:ext>
              </a:extLst>
            </p:cNvPr>
            <p:cNvSpPr/>
            <p:nvPr/>
          </p:nvSpPr>
          <p:spPr>
            <a:xfrm>
              <a:off x="4541460" y="3133596"/>
              <a:ext cx="606845" cy="693610"/>
            </a:xfrm>
            <a:custGeom>
              <a:avLst/>
              <a:gdLst/>
              <a:ahLst/>
              <a:cxnLst/>
              <a:rect l="l" t="t" r="r" b="b"/>
              <a:pathLst>
                <a:path w="746" h="840" extrusionOk="0">
                  <a:moveTo>
                    <a:pt x="48" y="534"/>
                  </a:moveTo>
                  <a:lnTo>
                    <a:pt x="29" y="504"/>
                  </a:lnTo>
                  <a:lnTo>
                    <a:pt x="38" y="456"/>
                  </a:lnTo>
                  <a:lnTo>
                    <a:pt x="88" y="378"/>
                  </a:lnTo>
                  <a:lnTo>
                    <a:pt x="124" y="355"/>
                  </a:lnTo>
                  <a:lnTo>
                    <a:pt x="103" y="327"/>
                  </a:lnTo>
                  <a:lnTo>
                    <a:pt x="90" y="251"/>
                  </a:lnTo>
                  <a:lnTo>
                    <a:pt x="105" y="108"/>
                  </a:lnTo>
                  <a:lnTo>
                    <a:pt x="130" y="101"/>
                  </a:lnTo>
                  <a:lnTo>
                    <a:pt x="172" y="125"/>
                  </a:lnTo>
                  <a:lnTo>
                    <a:pt x="208" y="0"/>
                  </a:lnTo>
                  <a:lnTo>
                    <a:pt x="746" y="89"/>
                  </a:lnTo>
                  <a:lnTo>
                    <a:pt x="634" y="840"/>
                  </a:lnTo>
                  <a:lnTo>
                    <a:pt x="468" y="817"/>
                  </a:lnTo>
                  <a:lnTo>
                    <a:pt x="366" y="789"/>
                  </a:lnTo>
                  <a:lnTo>
                    <a:pt x="154" y="705"/>
                  </a:lnTo>
                  <a:lnTo>
                    <a:pt x="0" y="576"/>
                  </a:lnTo>
                  <a:lnTo>
                    <a:pt x="48" y="534"/>
                  </a:lnTo>
                  <a:lnTo>
                    <a:pt x="48" y="534"/>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13" name="Google Shape;2872;p71" title="WY">
              <a:extLst>
                <a:ext uri="{FF2B5EF4-FFF2-40B4-BE49-F238E27FC236}">
                  <a16:creationId xmlns:a16="http://schemas.microsoft.com/office/drawing/2014/main" id="{63D92376-09AE-1924-2028-93653FE759BB}"/>
                </a:ext>
              </a:extLst>
            </p:cNvPr>
            <p:cNvSpPr/>
            <p:nvPr/>
          </p:nvSpPr>
          <p:spPr>
            <a:xfrm>
              <a:off x="5043765" y="2299734"/>
              <a:ext cx="628518" cy="511283"/>
            </a:xfrm>
            <a:custGeom>
              <a:avLst/>
              <a:gdLst/>
              <a:ahLst/>
              <a:cxnLst/>
              <a:rect l="l" t="t" r="r" b="b"/>
              <a:pathLst>
                <a:path w="770" h="619" extrusionOk="0">
                  <a:moveTo>
                    <a:pt x="0" y="530"/>
                  </a:moveTo>
                  <a:lnTo>
                    <a:pt x="92" y="0"/>
                  </a:lnTo>
                  <a:lnTo>
                    <a:pt x="396" y="45"/>
                  </a:lnTo>
                  <a:lnTo>
                    <a:pt x="770" y="83"/>
                  </a:lnTo>
                  <a:lnTo>
                    <a:pt x="744" y="351"/>
                  </a:lnTo>
                  <a:lnTo>
                    <a:pt x="719" y="619"/>
                  </a:lnTo>
                  <a:lnTo>
                    <a:pt x="208" y="562"/>
                  </a:lnTo>
                  <a:lnTo>
                    <a:pt x="0" y="530"/>
                  </a:lnTo>
                  <a:lnTo>
                    <a:pt x="0" y="530"/>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14" name="Google Shape;2873;p71" title="CO">
              <a:extLst>
                <a:ext uri="{FF2B5EF4-FFF2-40B4-BE49-F238E27FC236}">
                  <a16:creationId xmlns:a16="http://schemas.microsoft.com/office/drawing/2014/main" id="{C1259137-AC7C-94D0-77DB-3AB1B2B6B3AB}"/>
                </a:ext>
              </a:extLst>
            </p:cNvPr>
            <p:cNvSpPr/>
            <p:nvPr/>
          </p:nvSpPr>
          <p:spPr>
            <a:xfrm>
              <a:off x="5148305" y="2763841"/>
              <a:ext cx="650191" cy="507457"/>
            </a:xfrm>
            <a:custGeom>
              <a:avLst/>
              <a:gdLst/>
              <a:ahLst/>
              <a:cxnLst/>
              <a:rect l="l" t="t" r="r" b="b"/>
              <a:pathLst>
                <a:path w="796" h="612" extrusionOk="0">
                  <a:moveTo>
                    <a:pt x="80" y="0"/>
                  </a:moveTo>
                  <a:lnTo>
                    <a:pt x="591" y="57"/>
                  </a:lnTo>
                  <a:lnTo>
                    <a:pt x="796" y="74"/>
                  </a:lnTo>
                  <a:lnTo>
                    <a:pt x="789" y="207"/>
                  </a:lnTo>
                  <a:lnTo>
                    <a:pt x="760" y="612"/>
                  </a:lnTo>
                  <a:lnTo>
                    <a:pt x="656" y="605"/>
                  </a:lnTo>
                  <a:lnTo>
                    <a:pt x="331" y="576"/>
                  </a:lnTo>
                  <a:lnTo>
                    <a:pt x="0" y="534"/>
                  </a:lnTo>
                  <a:lnTo>
                    <a:pt x="80" y="0"/>
                  </a:lnTo>
                  <a:lnTo>
                    <a:pt x="80" y="0"/>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dirty="0">
                <a:ea typeface="Verdana"/>
                <a:cs typeface="Verdana"/>
                <a:sym typeface="Verdana"/>
              </a:endParaRPr>
            </a:p>
          </p:txBody>
        </p:sp>
        <p:sp>
          <p:nvSpPr>
            <p:cNvPr id="15" name="Google Shape;2874;p71" title="NM">
              <a:extLst>
                <a:ext uri="{FF2B5EF4-FFF2-40B4-BE49-F238E27FC236}">
                  <a16:creationId xmlns:a16="http://schemas.microsoft.com/office/drawing/2014/main" id="{C951ACEE-CA68-7BE9-3FE9-0560D326BCC6}"/>
                </a:ext>
              </a:extLst>
            </p:cNvPr>
            <p:cNvSpPr/>
            <p:nvPr/>
          </p:nvSpPr>
          <p:spPr>
            <a:xfrm>
              <a:off x="5053963" y="3206273"/>
              <a:ext cx="628518" cy="631134"/>
            </a:xfrm>
            <a:custGeom>
              <a:avLst/>
              <a:gdLst/>
              <a:ahLst/>
              <a:cxnLst/>
              <a:rect l="l" t="t" r="r" b="b"/>
              <a:pathLst>
                <a:path w="768" h="764" extrusionOk="0">
                  <a:moveTo>
                    <a:pt x="97" y="764"/>
                  </a:moveTo>
                  <a:lnTo>
                    <a:pt x="106" y="707"/>
                  </a:lnTo>
                  <a:lnTo>
                    <a:pt x="298" y="732"/>
                  </a:lnTo>
                  <a:lnTo>
                    <a:pt x="290" y="704"/>
                  </a:lnTo>
                  <a:lnTo>
                    <a:pt x="705" y="742"/>
                  </a:lnTo>
                  <a:lnTo>
                    <a:pt x="768" y="71"/>
                  </a:lnTo>
                  <a:lnTo>
                    <a:pt x="443" y="42"/>
                  </a:lnTo>
                  <a:lnTo>
                    <a:pt x="112" y="0"/>
                  </a:lnTo>
                  <a:lnTo>
                    <a:pt x="0" y="751"/>
                  </a:lnTo>
                  <a:lnTo>
                    <a:pt x="97" y="764"/>
                  </a:lnTo>
                  <a:lnTo>
                    <a:pt x="97" y="764"/>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16" name="Google Shape;2875;p71" title="TX">
              <a:extLst>
                <a:ext uri="{FF2B5EF4-FFF2-40B4-BE49-F238E27FC236}">
                  <a16:creationId xmlns:a16="http://schemas.microsoft.com/office/drawing/2014/main" id="{4B5EB47A-33E5-8198-D8CA-835197FA216F}"/>
                </a:ext>
              </a:extLst>
            </p:cNvPr>
            <p:cNvSpPr/>
            <p:nvPr/>
          </p:nvSpPr>
          <p:spPr>
            <a:xfrm>
              <a:off x="5293642" y="3321025"/>
              <a:ext cx="1243013" cy="1190867"/>
            </a:xfrm>
            <a:custGeom>
              <a:avLst/>
              <a:gdLst/>
              <a:ahLst/>
              <a:cxnLst/>
              <a:rect l="l" t="t" r="r" b="b"/>
              <a:pathLst>
                <a:path w="1527" h="1439" extrusionOk="0">
                  <a:moveTo>
                    <a:pt x="0" y="563"/>
                  </a:moveTo>
                  <a:lnTo>
                    <a:pt x="415" y="601"/>
                  </a:lnTo>
                  <a:lnTo>
                    <a:pt x="472" y="0"/>
                  </a:lnTo>
                  <a:lnTo>
                    <a:pt x="803" y="19"/>
                  </a:lnTo>
                  <a:lnTo>
                    <a:pt x="791" y="277"/>
                  </a:lnTo>
                  <a:lnTo>
                    <a:pt x="824" y="304"/>
                  </a:lnTo>
                  <a:lnTo>
                    <a:pt x="854" y="304"/>
                  </a:lnTo>
                  <a:lnTo>
                    <a:pt x="879" y="329"/>
                  </a:lnTo>
                  <a:lnTo>
                    <a:pt x="928" y="340"/>
                  </a:lnTo>
                  <a:lnTo>
                    <a:pt x="1029" y="384"/>
                  </a:lnTo>
                  <a:lnTo>
                    <a:pt x="1046" y="365"/>
                  </a:lnTo>
                  <a:lnTo>
                    <a:pt x="1111" y="403"/>
                  </a:lnTo>
                  <a:lnTo>
                    <a:pt x="1196" y="401"/>
                  </a:lnTo>
                  <a:lnTo>
                    <a:pt x="1255" y="384"/>
                  </a:lnTo>
                  <a:lnTo>
                    <a:pt x="1337" y="369"/>
                  </a:lnTo>
                  <a:lnTo>
                    <a:pt x="1411" y="409"/>
                  </a:lnTo>
                  <a:lnTo>
                    <a:pt x="1423" y="422"/>
                  </a:lnTo>
                  <a:lnTo>
                    <a:pt x="1463" y="422"/>
                  </a:lnTo>
                  <a:lnTo>
                    <a:pt x="1470" y="635"/>
                  </a:lnTo>
                  <a:lnTo>
                    <a:pt x="1527" y="739"/>
                  </a:lnTo>
                  <a:lnTo>
                    <a:pt x="1506" y="821"/>
                  </a:lnTo>
                  <a:lnTo>
                    <a:pt x="1510" y="889"/>
                  </a:lnTo>
                  <a:lnTo>
                    <a:pt x="1485" y="924"/>
                  </a:lnTo>
                  <a:lnTo>
                    <a:pt x="1495" y="935"/>
                  </a:lnTo>
                  <a:lnTo>
                    <a:pt x="1432" y="954"/>
                  </a:lnTo>
                  <a:lnTo>
                    <a:pt x="1383" y="960"/>
                  </a:lnTo>
                  <a:lnTo>
                    <a:pt x="1392" y="924"/>
                  </a:lnTo>
                  <a:lnTo>
                    <a:pt x="1366" y="945"/>
                  </a:lnTo>
                  <a:lnTo>
                    <a:pt x="1367" y="986"/>
                  </a:lnTo>
                  <a:lnTo>
                    <a:pt x="1333" y="1030"/>
                  </a:lnTo>
                  <a:lnTo>
                    <a:pt x="1153" y="1121"/>
                  </a:lnTo>
                  <a:lnTo>
                    <a:pt x="1096" y="1180"/>
                  </a:lnTo>
                  <a:lnTo>
                    <a:pt x="1042" y="1308"/>
                  </a:lnTo>
                  <a:lnTo>
                    <a:pt x="1086" y="1439"/>
                  </a:lnTo>
                  <a:lnTo>
                    <a:pt x="1044" y="1439"/>
                  </a:lnTo>
                  <a:lnTo>
                    <a:pt x="848" y="1370"/>
                  </a:lnTo>
                  <a:lnTo>
                    <a:pt x="827" y="1313"/>
                  </a:lnTo>
                  <a:lnTo>
                    <a:pt x="807" y="1289"/>
                  </a:lnTo>
                  <a:lnTo>
                    <a:pt x="801" y="1213"/>
                  </a:lnTo>
                  <a:lnTo>
                    <a:pt x="763" y="1186"/>
                  </a:lnTo>
                  <a:lnTo>
                    <a:pt x="658" y="984"/>
                  </a:lnTo>
                  <a:lnTo>
                    <a:pt x="607" y="946"/>
                  </a:lnTo>
                  <a:lnTo>
                    <a:pt x="592" y="914"/>
                  </a:lnTo>
                  <a:lnTo>
                    <a:pt x="438" y="907"/>
                  </a:lnTo>
                  <a:lnTo>
                    <a:pt x="356" y="1002"/>
                  </a:lnTo>
                  <a:lnTo>
                    <a:pt x="217" y="903"/>
                  </a:lnTo>
                  <a:lnTo>
                    <a:pt x="175" y="766"/>
                  </a:lnTo>
                  <a:lnTo>
                    <a:pt x="42" y="639"/>
                  </a:lnTo>
                  <a:lnTo>
                    <a:pt x="27" y="597"/>
                  </a:lnTo>
                  <a:lnTo>
                    <a:pt x="8" y="591"/>
                  </a:lnTo>
                  <a:lnTo>
                    <a:pt x="0" y="563"/>
                  </a:lnTo>
                  <a:lnTo>
                    <a:pt x="0" y="563"/>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17" name="Google Shape;2876;p71" title="ND">
              <a:extLst>
                <a:ext uri="{FF2B5EF4-FFF2-40B4-BE49-F238E27FC236}">
                  <a16:creationId xmlns:a16="http://schemas.microsoft.com/office/drawing/2014/main" id="{7908FCE8-2D94-A7DD-C939-B02B89FD0D4B}"/>
                </a:ext>
              </a:extLst>
            </p:cNvPr>
            <p:cNvSpPr/>
            <p:nvPr/>
          </p:nvSpPr>
          <p:spPr>
            <a:xfrm>
              <a:off x="5678657" y="1929979"/>
              <a:ext cx="588997" cy="362105"/>
            </a:xfrm>
            <a:custGeom>
              <a:avLst/>
              <a:gdLst/>
              <a:ahLst/>
              <a:cxnLst/>
              <a:rect l="l" t="t" r="r" b="b"/>
              <a:pathLst>
                <a:path w="718" h="441" extrusionOk="0">
                  <a:moveTo>
                    <a:pt x="38" y="0"/>
                  </a:moveTo>
                  <a:lnTo>
                    <a:pt x="663" y="32"/>
                  </a:lnTo>
                  <a:lnTo>
                    <a:pt x="667" y="142"/>
                  </a:lnTo>
                  <a:lnTo>
                    <a:pt x="696" y="234"/>
                  </a:lnTo>
                  <a:lnTo>
                    <a:pt x="699" y="348"/>
                  </a:lnTo>
                  <a:lnTo>
                    <a:pt x="718" y="441"/>
                  </a:lnTo>
                  <a:lnTo>
                    <a:pt x="340" y="429"/>
                  </a:lnTo>
                  <a:lnTo>
                    <a:pt x="0" y="405"/>
                  </a:lnTo>
                  <a:lnTo>
                    <a:pt x="38" y="0"/>
                  </a:lnTo>
                  <a:lnTo>
                    <a:pt x="38" y="0"/>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18" name="Google Shape;2877;p71" title="SD">
              <a:extLst>
                <a:ext uri="{FF2B5EF4-FFF2-40B4-BE49-F238E27FC236}">
                  <a16:creationId xmlns:a16="http://schemas.microsoft.com/office/drawing/2014/main" id="{A3B984C7-5ECA-B2DA-4A3D-9E8EB803740A}"/>
                </a:ext>
              </a:extLst>
            </p:cNvPr>
            <p:cNvSpPr/>
            <p:nvPr/>
          </p:nvSpPr>
          <p:spPr>
            <a:xfrm>
              <a:off x="5648060" y="2262759"/>
              <a:ext cx="628518" cy="414381"/>
            </a:xfrm>
            <a:custGeom>
              <a:avLst/>
              <a:gdLst/>
              <a:ahLst/>
              <a:cxnLst/>
              <a:rect l="l" t="t" r="r" b="b"/>
              <a:pathLst>
                <a:path w="768" h="502" extrusionOk="0">
                  <a:moveTo>
                    <a:pt x="38" y="0"/>
                  </a:moveTo>
                  <a:lnTo>
                    <a:pt x="378" y="24"/>
                  </a:lnTo>
                  <a:lnTo>
                    <a:pt x="756" y="36"/>
                  </a:lnTo>
                  <a:lnTo>
                    <a:pt x="732" y="83"/>
                  </a:lnTo>
                  <a:lnTo>
                    <a:pt x="768" y="118"/>
                  </a:lnTo>
                  <a:lnTo>
                    <a:pt x="766" y="365"/>
                  </a:lnTo>
                  <a:lnTo>
                    <a:pt x="751" y="363"/>
                  </a:lnTo>
                  <a:lnTo>
                    <a:pt x="753" y="395"/>
                  </a:lnTo>
                  <a:lnTo>
                    <a:pt x="764" y="420"/>
                  </a:lnTo>
                  <a:lnTo>
                    <a:pt x="756" y="443"/>
                  </a:lnTo>
                  <a:lnTo>
                    <a:pt x="764" y="502"/>
                  </a:lnTo>
                  <a:lnTo>
                    <a:pt x="747" y="496"/>
                  </a:lnTo>
                  <a:lnTo>
                    <a:pt x="728" y="473"/>
                  </a:lnTo>
                  <a:lnTo>
                    <a:pt x="659" y="450"/>
                  </a:lnTo>
                  <a:lnTo>
                    <a:pt x="593" y="454"/>
                  </a:lnTo>
                  <a:lnTo>
                    <a:pt x="555" y="426"/>
                  </a:lnTo>
                  <a:lnTo>
                    <a:pt x="0" y="393"/>
                  </a:lnTo>
                  <a:lnTo>
                    <a:pt x="38" y="0"/>
                  </a:lnTo>
                  <a:lnTo>
                    <a:pt x="38" y="0"/>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dirty="0">
                <a:ea typeface="Verdana"/>
                <a:cs typeface="Verdana"/>
                <a:sym typeface="Verdana"/>
              </a:endParaRPr>
            </a:p>
          </p:txBody>
        </p:sp>
        <p:sp>
          <p:nvSpPr>
            <p:cNvPr id="19" name="Google Shape;2878;p71" title="NE">
              <a:extLst>
                <a:ext uri="{FF2B5EF4-FFF2-40B4-BE49-F238E27FC236}">
                  <a16:creationId xmlns:a16="http://schemas.microsoft.com/office/drawing/2014/main" id="{9AD0548E-B046-A664-CA4E-B49FA541CC58}"/>
                </a:ext>
              </a:extLst>
            </p:cNvPr>
            <p:cNvSpPr/>
            <p:nvPr/>
          </p:nvSpPr>
          <p:spPr>
            <a:xfrm>
              <a:off x="5630211" y="2587889"/>
              <a:ext cx="734334" cy="365931"/>
            </a:xfrm>
            <a:custGeom>
              <a:avLst/>
              <a:gdLst/>
              <a:ahLst/>
              <a:cxnLst/>
              <a:rect l="l" t="t" r="r" b="b"/>
              <a:pathLst>
                <a:path w="901" h="439" extrusionOk="0">
                  <a:moveTo>
                    <a:pt x="25" y="0"/>
                  </a:moveTo>
                  <a:lnTo>
                    <a:pt x="580" y="33"/>
                  </a:lnTo>
                  <a:lnTo>
                    <a:pt x="618" y="61"/>
                  </a:lnTo>
                  <a:lnTo>
                    <a:pt x="684" y="57"/>
                  </a:lnTo>
                  <a:lnTo>
                    <a:pt x="753" y="80"/>
                  </a:lnTo>
                  <a:lnTo>
                    <a:pt x="772" y="103"/>
                  </a:lnTo>
                  <a:lnTo>
                    <a:pt x="789" y="109"/>
                  </a:lnTo>
                  <a:lnTo>
                    <a:pt x="819" y="192"/>
                  </a:lnTo>
                  <a:lnTo>
                    <a:pt x="819" y="217"/>
                  </a:lnTo>
                  <a:lnTo>
                    <a:pt x="840" y="257"/>
                  </a:lnTo>
                  <a:lnTo>
                    <a:pt x="850" y="320"/>
                  </a:lnTo>
                  <a:lnTo>
                    <a:pt x="844" y="339"/>
                  </a:lnTo>
                  <a:lnTo>
                    <a:pt x="857" y="359"/>
                  </a:lnTo>
                  <a:lnTo>
                    <a:pt x="901" y="439"/>
                  </a:lnTo>
                  <a:lnTo>
                    <a:pt x="500" y="435"/>
                  </a:lnTo>
                  <a:lnTo>
                    <a:pt x="198" y="418"/>
                  </a:lnTo>
                  <a:lnTo>
                    <a:pt x="205" y="285"/>
                  </a:lnTo>
                  <a:lnTo>
                    <a:pt x="0" y="268"/>
                  </a:lnTo>
                  <a:lnTo>
                    <a:pt x="25" y="0"/>
                  </a:lnTo>
                  <a:lnTo>
                    <a:pt x="25" y="0"/>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20" name="Google Shape;2879;p71" title="KS">
              <a:extLst>
                <a:ext uri="{FF2B5EF4-FFF2-40B4-BE49-F238E27FC236}">
                  <a16:creationId xmlns:a16="http://schemas.microsoft.com/office/drawing/2014/main" id="{8B334246-5948-69AD-7404-F3470371B557}"/>
                </a:ext>
              </a:extLst>
            </p:cNvPr>
            <p:cNvSpPr/>
            <p:nvPr/>
          </p:nvSpPr>
          <p:spPr>
            <a:xfrm>
              <a:off x="5770449" y="2937244"/>
              <a:ext cx="660391" cy="350631"/>
            </a:xfrm>
            <a:custGeom>
              <a:avLst/>
              <a:gdLst/>
              <a:ahLst/>
              <a:cxnLst/>
              <a:rect l="l" t="t" r="r" b="b"/>
              <a:pathLst>
                <a:path w="812" h="426" extrusionOk="0">
                  <a:moveTo>
                    <a:pt x="29" y="0"/>
                  </a:moveTo>
                  <a:lnTo>
                    <a:pt x="331" y="17"/>
                  </a:lnTo>
                  <a:lnTo>
                    <a:pt x="732" y="21"/>
                  </a:lnTo>
                  <a:lnTo>
                    <a:pt x="755" y="40"/>
                  </a:lnTo>
                  <a:lnTo>
                    <a:pt x="766" y="36"/>
                  </a:lnTo>
                  <a:lnTo>
                    <a:pt x="782" y="57"/>
                  </a:lnTo>
                  <a:lnTo>
                    <a:pt x="768" y="57"/>
                  </a:lnTo>
                  <a:lnTo>
                    <a:pt x="755" y="86"/>
                  </a:lnTo>
                  <a:lnTo>
                    <a:pt x="787" y="132"/>
                  </a:lnTo>
                  <a:lnTo>
                    <a:pt x="812" y="137"/>
                  </a:lnTo>
                  <a:lnTo>
                    <a:pt x="808" y="424"/>
                  </a:lnTo>
                  <a:lnTo>
                    <a:pt x="464" y="426"/>
                  </a:lnTo>
                  <a:lnTo>
                    <a:pt x="0" y="405"/>
                  </a:lnTo>
                  <a:lnTo>
                    <a:pt x="29" y="0"/>
                  </a:lnTo>
                  <a:lnTo>
                    <a:pt x="29" y="0"/>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21" name="Google Shape;2880;p71" title="OK">
              <a:extLst>
                <a:ext uri="{FF2B5EF4-FFF2-40B4-BE49-F238E27FC236}">
                  <a16:creationId xmlns:a16="http://schemas.microsoft.com/office/drawing/2014/main" id="{BC563BE1-289D-F7B8-7E57-E9456C659609}"/>
                </a:ext>
              </a:extLst>
            </p:cNvPr>
            <p:cNvSpPr/>
            <p:nvPr/>
          </p:nvSpPr>
          <p:spPr>
            <a:xfrm>
              <a:off x="5676107" y="3266198"/>
              <a:ext cx="770031" cy="393981"/>
            </a:xfrm>
            <a:custGeom>
              <a:avLst/>
              <a:gdLst/>
              <a:ahLst/>
              <a:cxnLst/>
              <a:rect l="l" t="t" r="r" b="b"/>
              <a:pathLst>
                <a:path w="943" h="479" extrusionOk="0">
                  <a:moveTo>
                    <a:pt x="6" y="0"/>
                  </a:moveTo>
                  <a:lnTo>
                    <a:pt x="110" y="7"/>
                  </a:lnTo>
                  <a:lnTo>
                    <a:pt x="574" y="28"/>
                  </a:lnTo>
                  <a:lnTo>
                    <a:pt x="918" y="26"/>
                  </a:lnTo>
                  <a:lnTo>
                    <a:pt x="922" y="97"/>
                  </a:lnTo>
                  <a:lnTo>
                    <a:pt x="943" y="247"/>
                  </a:lnTo>
                  <a:lnTo>
                    <a:pt x="939" y="479"/>
                  </a:lnTo>
                  <a:lnTo>
                    <a:pt x="865" y="439"/>
                  </a:lnTo>
                  <a:lnTo>
                    <a:pt x="783" y="454"/>
                  </a:lnTo>
                  <a:lnTo>
                    <a:pt x="724" y="471"/>
                  </a:lnTo>
                  <a:lnTo>
                    <a:pt x="639" y="473"/>
                  </a:lnTo>
                  <a:lnTo>
                    <a:pt x="574" y="435"/>
                  </a:lnTo>
                  <a:lnTo>
                    <a:pt x="557" y="454"/>
                  </a:lnTo>
                  <a:lnTo>
                    <a:pt x="456" y="410"/>
                  </a:lnTo>
                  <a:lnTo>
                    <a:pt x="407" y="399"/>
                  </a:lnTo>
                  <a:lnTo>
                    <a:pt x="382" y="376"/>
                  </a:lnTo>
                  <a:lnTo>
                    <a:pt x="352" y="374"/>
                  </a:lnTo>
                  <a:lnTo>
                    <a:pt x="319" y="347"/>
                  </a:lnTo>
                  <a:lnTo>
                    <a:pt x="331" y="89"/>
                  </a:lnTo>
                  <a:lnTo>
                    <a:pt x="0" y="70"/>
                  </a:lnTo>
                  <a:lnTo>
                    <a:pt x="6" y="0"/>
                  </a:lnTo>
                  <a:lnTo>
                    <a:pt x="6" y="0"/>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22" name="Google Shape;2881;p71" title="MN">
              <a:extLst>
                <a:ext uri="{FF2B5EF4-FFF2-40B4-BE49-F238E27FC236}">
                  <a16:creationId xmlns:a16="http://schemas.microsoft.com/office/drawing/2014/main" id="{425E96D4-FDDD-7B7B-3A4D-21969E9E48AB}"/>
                </a:ext>
              </a:extLst>
            </p:cNvPr>
            <p:cNvSpPr/>
            <p:nvPr/>
          </p:nvSpPr>
          <p:spPr>
            <a:xfrm>
              <a:off x="6221757" y="1927429"/>
              <a:ext cx="582622" cy="641335"/>
            </a:xfrm>
            <a:custGeom>
              <a:avLst/>
              <a:gdLst/>
              <a:ahLst/>
              <a:cxnLst/>
              <a:rect l="l" t="t" r="r" b="b"/>
              <a:pathLst>
                <a:path w="711" h="774" extrusionOk="0">
                  <a:moveTo>
                    <a:pt x="4" y="146"/>
                  </a:moveTo>
                  <a:lnTo>
                    <a:pt x="33" y="238"/>
                  </a:lnTo>
                  <a:lnTo>
                    <a:pt x="36" y="352"/>
                  </a:lnTo>
                  <a:lnTo>
                    <a:pt x="55" y="445"/>
                  </a:lnTo>
                  <a:lnTo>
                    <a:pt x="31" y="492"/>
                  </a:lnTo>
                  <a:lnTo>
                    <a:pt x="67" y="527"/>
                  </a:lnTo>
                  <a:lnTo>
                    <a:pt x="65" y="774"/>
                  </a:lnTo>
                  <a:lnTo>
                    <a:pt x="584" y="764"/>
                  </a:lnTo>
                  <a:lnTo>
                    <a:pt x="576" y="715"/>
                  </a:lnTo>
                  <a:lnTo>
                    <a:pt x="519" y="673"/>
                  </a:lnTo>
                  <a:lnTo>
                    <a:pt x="493" y="643"/>
                  </a:lnTo>
                  <a:lnTo>
                    <a:pt x="422" y="599"/>
                  </a:lnTo>
                  <a:lnTo>
                    <a:pt x="424" y="529"/>
                  </a:lnTo>
                  <a:lnTo>
                    <a:pt x="409" y="481"/>
                  </a:lnTo>
                  <a:lnTo>
                    <a:pt x="466" y="413"/>
                  </a:lnTo>
                  <a:lnTo>
                    <a:pt x="462" y="344"/>
                  </a:lnTo>
                  <a:lnTo>
                    <a:pt x="557" y="274"/>
                  </a:lnTo>
                  <a:lnTo>
                    <a:pt x="580" y="234"/>
                  </a:lnTo>
                  <a:lnTo>
                    <a:pt x="711" y="165"/>
                  </a:lnTo>
                  <a:lnTo>
                    <a:pt x="652" y="141"/>
                  </a:lnTo>
                  <a:lnTo>
                    <a:pt x="601" y="146"/>
                  </a:lnTo>
                  <a:lnTo>
                    <a:pt x="590" y="127"/>
                  </a:lnTo>
                  <a:lnTo>
                    <a:pt x="495" y="126"/>
                  </a:lnTo>
                  <a:lnTo>
                    <a:pt x="432" y="107"/>
                  </a:lnTo>
                  <a:lnTo>
                    <a:pt x="301" y="93"/>
                  </a:lnTo>
                  <a:lnTo>
                    <a:pt x="282" y="70"/>
                  </a:lnTo>
                  <a:lnTo>
                    <a:pt x="228" y="50"/>
                  </a:lnTo>
                  <a:lnTo>
                    <a:pt x="219" y="0"/>
                  </a:lnTo>
                  <a:lnTo>
                    <a:pt x="187" y="0"/>
                  </a:lnTo>
                  <a:lnTo>
                    <a:pt x="187" y="36"/>
                  </a:lnTo>
                  <a:lnTo>
                    <a:pt x="0" y="36"/>
                  </a:lnTo>
                  <a:lnTo>
                    <a:pt x="4" y="146"/>
                  </a:lnTo>
                  <a:lnTo>
                    <a:pt x="4" y="146"/>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bg1"/>
                </a:solidFill>
                <a:ea typeface="Verdana"/>
                <a:cs typeface="Verdana"/>
                <a:sym typeface="Verdana"/>
              </a:endParaRPr>
            </a:p>
          </p:txBody>
        </p:sp>
        <p:sp>
          <p:nvSpPr>
            <p:cNvPr id="23" name="Google Shape;2882;p71" title="IA">
              <a:extLst>
                <a:ext uri="{FF2B5EF4-FFF2-40B4-BE49-F238E27FC236}">
                  <a16:creationId xmlns:a16="http://schemas.microsoft.com/office/drawing/2014/main" id="{7EADB755-F8AA-D424-29D2-6E7FECF6E0AC}"/>
                </a:ext>
              </a:extLst>
            </p:cNvPr>
            <p:cNvSpPr/>
            <p:nvPr/>
          </p:nvSpPr>
          <p:spPr>
            <a:xfrm>
              <a:off x="6265106" y="2558563"/>
              <a:ext cx="530352" cy="346805"/>
            </a:xfrm>
            <a:custGeom>
              <a:avLst/>
              <a:gdLst/>
              <a:ahLst/>
              <a:cxnLst/>
              <a:rect l="l" t="t" r="r" b="b"/>
              <a:pathLst>
                <a:path w="652" h="420" extrusionOk="0">
                  <a:moveTo>
                    <a:pt x="2" y="40"/>
                  </a:moveTo>
                  <a:lnTo>
                    <a:pt x="13" y="65"/>
                  </a:lnTo>
                  <a:lnTo>
                    <a:pt x="5" y="88"/>
                  </a:lnTo>
                  <a:lnTo>
                    <a:pt x="13" y="147"/>
                  </a:lnTo>
                  <a:lnTo>
                    <a:pt x="43" y="230"/>
                  </a:lnTo>
                  <a:lnTo>
                    <a:pt x="43" y="255"/>
                  </a:lnTo>
                  <a:lnTo>
                    <a:pt x="64" y="295"/>
                  </a:lnTo>
                  <a:lnTo>
                    <a:pt x="74" y="358"/>
                  </a:lnTo>
                  <a:lnTo>
                    <a:pt x="68" y="377"/>
                  </a:lnTo>
                  <a:lnTo>
                    <a:pt x="81" y="397"/>
                  </a:lnTo>
                  <a:lnTo>
                    <a:pt x="504" y="388"/>
                  </a:lnTo>
                  <a:lnTo>
                    <a:pt x="534" y="420"/>
                  </a:lnTo>
                  <a:lnTo>
                    <a:pt x="578" y="325"/>
                  </a:lnTo>
                  <a:lnTo>
                    <a:pt x="564" y="289"/>
                  </a:lnTo>
                  <a:lnTo>
                    <a:pt x="639" y="232"/>
                  </a:lnTo>
                  <a:lnTo>
                    <a:pt x="652" y="190"/>
                  </a:lnTo>
                  <a:lnTo>
                    <a:pt x="599" y="129"/>
                  </a:lnTo>
                  <a:lnTo>
                    <a:pt x="545" y="67"/>
                  </a:lnTo>
                  <a:lnTo>
                    <a:pt x="534" y="0"/>
                  </a:lnTo>
                  <a:lnTo>
                    <a:pt x="15" y="10"/>
                  </a:lnTo>
                  <a:lnTo>
                    <a:pt x="0" y="8"/>
                  </a:lnTo>
                  <a:lnTo>
                    <a:pt x="2" y="40"/>
                  </a:lnTo>
                  <a:lnTo>
                    <a:pt x="2" y="40"/>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dirty="0">
                <a:ea typeface="Verdana"/>
                <a:cs typeface="Verdana"/>
                <a:sym typeface="Verdana"/>
              </a:endParaRPr>
            </a:p>
          </p:txBody>
        </p:sp>
        <p:sp>
          <p:nvSpPr>
            <p:cNvPr id="24" name="Google Shape;2883;p71" title="MO">
              <a:extLst>
                <a:ext uri="{FF2B5EF4-FFF2-40B4-BE49-F238E27FC236}">
                  <a16:creationId xmlns:a16="http://schemas.microsoft.com/office/drawing/2014/main" id="{420148B4-9A3E-08D2-5BB6-3B9204F24D91}"/>
                </a:ext>
              </a:extLst>
            </p:cNvPr>
            <p:cNvSpPr/>
            <p:nvPr/>
          </p:nvSpPr>
          <p:spPr>
            <a:xfrm>
              <a:off x="6331399" y="2877318"/>
              <a:ext cx="592821" cy="511282"/>
            </a:xfrm>
            <a:custGeom>
              <a:avLst/>
              <a:gdLst/>
              <a:ahLst/>
              <a:cxnLst/>
              <a:rect l="l" t="t" r="r" b="b"/>
              <a:pathLst>
                <a:path w="727" h="616" extrusionOk="0">
                  <a:moveTo>
                    <a:pt x="44" y="89"/>
                  </a:moveTo>
                  <a:lnTo>
                    <a:pt x="67" y="108"/>
                  </a:lnTo>
                  <a:lnTo>
                    <a:pt x="78" y="104"/>
                  </a:lnTo>
                  <a:lnTo>
                    <a:pt x="94" y="125"/>
                  </a:lnTo>
                  <a:lnTo>
                    <a:pt x="80" y="125"/>
                  </a:lnTo>
                  <a:lnTo>
                    <a:pt x="67" y="154"/>
                  </a:lnTo>
                  <a:lnTo>
                    <a:pt x="99" y="200"/>
                  </a:lnTo>
                  <a:lnTo>
                    <a:pt x="124" y="205"/>
                  </a:lnTo>
                  <a:lnTo>
                    <a:pt x="120" y="492"/>
                  </a:lnTo>
                  <a:lnTo>
                    <a:pt x="124" y="563"/>
                  </a:lnTo>
                  <a:lnTo>
                    <a:pt x="607" y="547"/>
                  </a:lnTo>
                  <a:lnTo>
                    <a:pt x="613" y="589"/>
                  </a:lnTo>
                  <a:lnTo>
                    <a:pt x="592" y="616"/>
                  </a:lnTo>
                  <a:lnTo>
                    <a:pt x="666" y="612"/>
                  </a:lnTo>
                  <a:lnTo>
                    <a:pt x="679" y="589"/>
                  </a:lnTo>
                  <a:lnTo>
                    <a:pt x="679" y="563"/>
                  </a:lnTo>
                  <a:lnTo>
                    <a:pt x="698" y="544"/>
                  </a:lnTo>
                  <a:lnTo>
                    <a:pt x="702" y="523"/>
                  </a:lnTo>
                  <a:lnTo>
                    <a:pt x="721" y="521"/>
                  </a:lnTo>
                  <a:lnTo>
                    <a:pt x="727" y="479"/>
                  </a:lnTo>
                  <a:lnTo>
                    <a:pt x="700" y="473"/>
                  </a:lnTo>
                  <a:lnTo>
                    <a:pt x="683" y="443"/>
                  </a:lnTo>
                  <a:lnTo>
                    <a:pt x="656" y="369"/>
                  </a:lnTo>
                  <a:lnTo>
                    <a:pt x="626" y="359"/>
                  </a:lnTo>
                  <a:lnTo>
                    <a:pt x="592" y="331"/>
                  </a:lnTo>
                  <a:lnTo>
                    <a:pt x="578" y="293"/>
                  </a:lnTo>
                  <a:lnTo>
                    <a:pt x="599" y="234"/>
                  </a:lnTo>
                  <a:lnTo>
                    <a:pt x="582" y="222"/>
                  </a:lnTo>
                  <a:lnTo>
                    <a:pt x="540" y="222"/>
                  </a:lnTo>
                  <a:lnTo>
                    <a:pt x="531" y="186"/>
                  </a:lnTo>
                  <a:lnTo>
                    <a:pt x="462" y="114"/>
                  </a:lnTo>
                  <a:lnTo>
                    <a:pt x="445" y="55"/>
                  </a:lnTo>
                  <a:lnTo>
                    <a:pt x="453" y="32"/>
                  </a:lnTo>
                  <a:lnTo>
                    <a:pt x="423" y="0"/>
                  </a:lnTo>
                  <a:lnTo>
                    <a:pt x="0" y="9"/>
                  </a:lnTo>
                  <a:lnTo>
                    <a:pt x="44" y="89"/>
                  </a:lnTo>
                  <a:lnTo>
                    <a:pt x="44" y="89"/>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25" name="Google Shape;2884;p71" title="AR">
              <a:extLst>
                <a:ext uri="{FF2B5EF4-FFF2-40B4-BE49-F238E27FC236}">
                  <a16:creationId xmlns:a16="http://schemas.microsoft.com/office/drawing/2014/main" id="{298C712B-5EEE-F171-906F-1D4427DEEF8C}"/>
                </a:ext>
              </a:extLst>
            </p:cNvPr>
            <p:cNvSpPr/>
            <p:nvPr/>
          </p:nvSpPr>
          <p:spPr>
            <a:xfrm>
              <a:off x="6430840" y="3333775"/>
              <a:ext cx="448760" cy="397806"/>
            </a:xfrm>
            <a:custGeom>
              <a:avLst/>
              <a:gdLst/>
              <a:ahLst/>
              <a:cxnLst/>
              <a:rect l="l" t="t" r="r" b="b"/>
              <a:pathLst>
                <a:path w="551" h="481" extrusionOk="0">
                  <a:moveTo>
                    <a:pt x="21" y="166"/>
                  </a:moveTo>
                  <a:lnTo>
                    <a:pt x="17" y="398"/>
                  </a:lnTo>
                  <a:lnTo>
                    <a:pt x="29" y="411"/>
                  </a:lnTo>
                  <a:lnTo>
                    <a:pt x="69" y="411"/>
                  </a:lnTo>
                  <a:lnTo>
                    <a:pt x="70" y="481"/>
                  </a:lnTo>
                  <a:lnTo>
                    <a:pt x="397" y="477"/>
                  </a:lnTo>
                  <a:lnTo>
                    <a:pt x="392" y="405"/>
                  </a:lnTo>
                  <a:lnTo>
                    <a:pt x="418" y="325"/>
                  </a:lnTo>
                  <a:lnTo>
                    <a:pt x="460" y="270"/>
                  </a:lnTo>
                  <a:lnTo>
                    <a:pt x="456" y="255"/>
                  </a:lnTo>
                  <a:lnTo>
                    <a:pt x="487" y="204"/>
                  </a:lnTo>
                  <a:lnTo>
                    <a:pt x="504" y="149"/>
                  </a:lnTo>
                  <a:lnTo>
                    <a:pt x="498" y="145"/>
                  </a:lnTo>
                  <a:lnTo>
                    <a:pt x="525" y="124"/>
                  </a:lnTo>
                  <a:lnTo>
                    <a:pt x="551" y="76"/>
                  </a:lnTo>
                  <a:lnTo>
                    <a:pt x="542" y="65"/>
                  </a:lnTo>
                  <a:lnTo>
                    <a:pt x="468" y="69"/>
                  </a:lnTo>
                  <a:lnTo>
                    <a:pt x="489" y="42"/>
                  </a:lnTo>
                  <a:lnTo>
                    <a:pt x="483" y="0"/>
                  </a:lnTo>
                  <a:lnTo>
                    <a:pt x="0" y="16"/>
                  </a:lnTo>
                  <a:lnTo>
                    <a:pt x="21" y="166"/>
                  </a:lnTo>
                  <a:lnTo>
                    <a:pt x="21" y="166"/>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26" name="Google Shape;2885;p71" title="LA">
              <a:extLst>
                <a:ext uri="{FF2B5EF4-FFF2-40B4-BE49-F238E27FC236}">
                  <a16:creationId xmlns:a16="http://schemas.microsoft.com/office/drawing/2014/main" id="{2D20DEE8-5B44-E800-BAAF-5192D77B2127}"/>
                </a:ext>
              </a:extLst>
            </p:cNvPr>
            <p:cNvSpPr/>
            <p:nvPr/>
          </p:nvSpPr>
          <p:spPr>
            <a:xfrm>
              <a:off x="6489486" y="3727755"/>
              <a:ext cx="509954" cy="437332"/>
            </a:xfrm>
            <a:custGeom>
              <a:avLst/>
              <a:gdLst/>
              <a:ahLst/>
              <a:cxnLst/>
              <a:rect l="l" t="t" r="r" b="b"/>
              <a:pathLst>
                <a:path w="624" h="529" extrusionOk="0">
                  <a:moveTo>
                    <a:pt x="0" y="4"/>
                  </a:moveTo>
                  <a:lnTo>
                    <a:pt x="6" y="147"/>
                  </a:lnTo>
                  <a:lnTo>
                    <a:pt x="63" y="251"/>
                  </a:lnTo>
                  <a:lnTo>
                    <a:pt x="42" y="333"/>
                  </a:lnTo>
                  <a:lnTo>
                    <a:pt x="46" y="401"/>
                  </a:lnTo>
                  <a:lnTo>
                    <a:pt x="21" y="436"/>
                  </a:lnTo>
                  <a:lnTo>
                    <a:pt x="31" y="447"/>
                  </a:lnTo>
                  <a:lnTo>
                    <a:pt x="114" y="438"/>
                  </a:lnTo>
                  <a:lnTo>
                    <a:pt x="217" y="464"/>
                  </a:lnTo>
                  <a:lnTo>
                    <a:pt x="251" y="438"/>
                  </a:lnTo>
                  <a:lnTo>
                    <a:pt x="352" y="479"/>
                  </a:lnTo>
                  <a:lnTo>
                    <a:pt x="360" y="502"/>
                  </a:lnTo>
                  <a:lnTo>
                    <a:pt x="398" y="519"/>
                  </a:lnTo>
                  <a:lnTo>
                    <a:pt x="419" y="498"/>
                  </a:lnTo>
                  <a:lnTo>
                    <a:pt x="466" y="517"/>
                  </a:lnTo>
                  <a:lnTo>
                    <a:pt x="497" y="502"/>
                  </a:lnTo>
                  <a:lnTo>
                    <a:pt x="491" y="472"/>
                  </a:lnTo>
                  <a:lnTo>
                    <a:pt x="573" y="498"/>
                  </a:lnTo>
                  <a:lnTo>
                    <a:pt x="569" y="529"/>
                  </a:lnTo>
                  <a:lnTo>
                    <a:pt x="624" y="491"/>
                  </a:lnTo>
                  <a:lnTo>
                    <a:pt x="575" y="485"/>
                  </a:lnTo>
                  <a:lnTo>
                    <a:pt x="538" y="445"/>
                  </a:lnTo>
                  <a:lnTo>
                    <a:pt x="584" y="396"/>
                  </a:lnTo>
                  <a:lnTo>
                    <a:pt x="584" y="367"/>
                  </a:lnTo>
                  <a:lnTo>
                    <a:pt x="533" y="409"/>
                  </a:lnTo>
                  <a:lnTo>
                    <a:pt x="508" y="396"/>
                  </a:lnTo>
                  <a:lnTo>
                    <a:pt x="529" y="373"/>
                  </a:lnTo>
                  <a:lnTo>
                    <a:pt x="472" y="390"/>
                  </a:lnTo>
                  <a:lnTo>
                    <a:pt x="436" y="375"/>
                  </a:lnTo>
                  <a:lnTo>
                    <a:pt x="445" y="350"/>
                  </a:lnTo>
                  <a:lnTo>
                    <a:pt x="542" y="367"/>
                  </a:lnTo>
                  <a:lnTo>
                    <a:pt x="504" y="305"/>
                  </a:lnTo>
                  <a:lnTo>
                    <a:pt x="510" y="259"/>
                  </a:lnTo>
                  <a:lnTo>
                    <a:pt x="289" y="268"/>
                  </a:lnTo>
                  <a:lnTo>
                    <a:pt x="316" y="170"/>
                  </a:lnTo>
                  <a:lnTo>
                    <a:pt x="354" y="120"/>
                  </a:lnTo>
                  <a:lnTo>
                    <a:pt x="343" y="107"/>
                  </a:lnTo>
                  <a:lnTo>
                    <a:pt x="327" y="0"/>
                  </a:lnTo>
                  <a:lnTo>
                    <a:pt x="0" y="4"/>
                  </a:lnTo>
                  <a:lnTo>
                    <a:pt x="0" y="4"/>
                  </a:lnTo>
                  <a:lnTo>
                    <a:pt x="0" y="4"/>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27" name="Google Shape;2886;p71" title="MI">
              <a:extLst>
                <a:ext uri="{FF2B5EF4-FFF2-40B4-BE49-F238E27FC236}">
                  <a16:creationId xmlns:a16="http://schemas.microsoft.com/office/drawing/2014/main" id="{1E9F342B-B365-6B0F-99A2-A95094975A16}"/>
                </a:ext>
              </a:extLst>
            </p:cNvPr>
            <p:cNvSpPr/>
            <p:nvPr/>
          </p:nvSpPr>
          <p:spPr>
            <a:xfrm>
              <a:off x="6747012" y="2104656"/>
              <a:ext cx="507404" cy="255004"/>
            </a:xfrm>
            <a:custGeom>
              <a:avLst/>
              <a:gdLst/>
              <a:ahLst/>
              <a:cxnLst/>
              <a:rect l="l" t="t" r="r" b="b"/>
              <a:pathLst>
                <a:path w="622" h="310" extrusionOk="0">
                  <a:moveTo>
                    <a:pt x="224" y="203"/>
                  </a:moveTo>
                  <a:lnTo>
                    <a:pt x="232" y="222"/>
                  </a:lnTo>
                  <a:lnTo>
                    <a:pt x="253" y="228"/>
                  </a:lnTo>
                  <a:lnTo>
                    <a:pt x="283" y="310"/>
                  </a:lnTo>
                  <a:lnTo>
                    <a:pt x="338" y="197"/>
                  </a:lnTo>
                  <a:lnTo>
                    <a:pt x="367" y="201"/>
                  </a:lnTo>
                  <a:lnTo>
                    <a:pt x="403" y="184"/>
                  </a:lnTo>
                  <a:lnTo>
                    <a:pt x="462" y="184"/>
                  </a:lnTo>
                  <a:lnTo>
                    <a:pt x="483" y="158"/>
                  </a:lnTo>
                  <a:lnTo>
                    <a:pt x="599" y="161"/>
                  </a:lnTo>
                  <a:lnTo>
                    <a:pt x="622" y="144"/>
                  </a:lnTo>
                  <a:lnTo>
                    <a:pt x="584" y="101"/>
                  </a:lnTo>
                  <a:lnTo>
                    <a:pt x="513" y="102"/>
                  </a:lnTo>
                  <a:lnTo>
                    <a:pt x="456" y="95"/>
                  </a:lnTo>
                  <a:lnTo>
                    <a:pt x="384" y="95"/>
                  </a:lnTo>
                  <a:lnTo>
                    <a:pt x="359" y="131"/>
                  </a:lnTo>
                  <a:lnTo>
                    <a:pt x="323" y="110"/>
                  </a:lnTo>
                  <a:lnTo>
                    <a:pt x="285" y="114"/>
                  </a:lnTo>
                  <a:lnTo>
                    <a:pt x="272" y="76"/>
                  </a:lnTo>
                  <a:lnTo>
                    <a:pt x="190" y="70"/>
                  </a:lnTo>
                  <a:lnTo>
                    <a:pt x="181" y="57"/>
                  </a:lnTo>
                  <a:lnTo>
                    <a:pt x="217" y="17"/>
                  </a:lnTo>
                  <a:lnTo>
                    <a:pt x="247" y="15"/>
                  </a:lnTo>
                  <a:lnTo>
                    <a:pt x="217" y="0"/>
                  </a:lnTo>
                  <a:lnTo>
                    <a:pt x="171" y="11"/>
                  </a:lnTo>
                  <a:lnTo>
                    <a:pt x="95" y="87"/>
                  </a:lnTo>
                  <a:lnTo>
                    <a:pt x="57" y="95"/>
                  </a:lnTo>
                  <a:lnTo>
                    <a:pt x="0" y="133"/>
                  </a:lnTo>
                  <a:lnTo>
                    <a:pt x="224" y="203"/>
                  </a:lnTo>
                  <a:lnTo>
                    <a:pt x="224" y="203"/>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28" name="Google Shape;2887;p71" title="MI">
              <a:extLst>
                <a:ext uri="{FF2B5EF4-FFF2-40B4-BE49-F238E27FC236}">
                  <a16:creationId xmlns:a16="http://schemas.microsoft.com/office/drawing/2014/main" id="{5B135D05-B77F-C062-DB21-F638A1AEAB04}"/>
                </a:ext>
              </a:extLst>
            </p:cNvPr>
            <p:cNvSpPr/>
            <p:nvPr/>
          </p:nvSpPr>
          <p:spPr>
            <a:xfrm>
              <a:off x="7073383" y="2262759"/>
              <a:ext cx="342943" cy="464107"/>
            </a:xfrm>
            <a:custGeom>
              <a:avLst/>
              <a:gdLst/>
              <a:ahLst/>
              <a:cxnLst/>
              <a:rect l="l" t="t" r="r" b="b"/>
              <a:pathLst>
                <a:path w="422" h="559" extrusionOk="0">
                  <a:moveTo>
                    <a:pt x="48" y="464"/>
                  </a:moveTo>
                  <a:lnTo>
                    <a:pt x="42" y="370"/>
                  </a:lnTo>
                  <a:lnTo>
                    <a:pt x="6" y="302"/>
                  </a:lnTo>
                  <a:lnTo>
                    <a:pt x="21" y="159"/>
                  </a:lnTo>
                  <a:lnTo>
                    <a:pt x="82" y="85"/>
                  </a:lnTo>
                  <a:lnTo>
                    <a:pt x="78" y="140"/>
                  </a:lnTo>
                  <a:lnTo>
                    <a:pt x="97" y="129"/>
                  </a:lnTo>
                  <a:lnTo>
                    <a:pt x="97" y="83"/>
                  </a:lnTo>
                  <a:lnTo>
                    <a:pt x="120" y="57"/>
                  </a:lnTo>
                  <a:lnTo>
                    <a:pt x="127" y="7"/>
                  </a:lnTo>
                  <a:lnTo>
                    <a:pt x="148" y="0"/>
                  </a:lnTo>
                  <a:lnTo>
                    <a:pt x="276" y="43"/>
                  </a:lnTo>
                  <a:lnTo>
                    <a:pt x="287" y="80"/>
                  </a:lnTo>
                  <a:lnTo>
                    <a:pt x="304" y="114"/>
                  </a:lnTo>
                  <a:lnTo>
                    <a:pt x="308" y="175"/>
                  </a:lnTo>
                  <a:lnTo>
                    <a:pt x="264" y="228"/>
                  </a:lnTo>
                  <a:lnTo>
                    <a:pt x="262" y="268"/>
                  </a:lnTo>
                  <a:lnTo>
                    <a:pt x="287" y="281"/>
                  </a:lnTo>
                  <a:lnTo>
                    <a:pt x="321" y="226"/>
                  </a:lnTo>
                  <a:lnTo>
                    <a:pt x="356" y="207"/>
                  </a:lnTo>
                  <a:lnTo>
                    <a:pt x="378" y="218"/>
                  </a:lnTo>
                  <a:lnTo>
                    <a:pt x="422" y="342"/>
                  </a:lnTo>
                  <a:lnTo>
                    <a:pt x="392" y="395"/>
                  </a:lnTo>
                  <a:lnTo>
                    <a:pt x="384" y="433"/>
                  </a:lnTo>
                  <a:lnTo>
                    <a:pt x="367" y="445"/>
                  </a:lnTo>
                  <a:lnTo>
                    <a:pt x="367" y="479"/>
                  </a:lnTo>
                  <a:lnTo>
                    <a:pt x="344" y="524"/>
                  </a:lnTo>
                  <a:lnTo>
                    <a:pt x="205" y="543"/>
                  </a:lnTo>
                  <a:lnTo>
                    <a:pt x="202" y="536"/>
                  </a:lnTo>
                  <a:lnTo>
                    <a:pt x="0" y="559"/>
                  </a:lnTo>
                  <a:lnTo>
                    <a:pt x="48" y="464"/>
                  </a:lnTo>
                  <a:lnTo>
                    <a:pt x="48" y="464"/>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dirty="0">
                <a:ea typeface="Verdana"/>
                <a:cs typeface="Verdana"/>
                <a:sym typeface="Verdana"/>
              </a:endParaRPr>
            </a:p>
          </p:txBody>
        </p:sp>
        <p:sp>
          <p:nvSpPr>
            <p:cNvPr id="29" name="Google Shape;2888;p71" title="WI">
              <a:extLst>
                <a:ext uri="{FF2B5EF4-FFF2-40B4-BE49-F238E27FC236}">
                  <a16:creationId xmlns:a16="http://schemas.microsoft.com/office/drawing/2014/main" id="{4B0DEC6D-92BA-4834-384A-195875F90445}"/>
                </a:ext>
              </a:extLst>
            </p:cNvPr>
            <p:cNvSpPr/>
            <p:nvPr/>
          </p:nvSpPr>
          <p:spPr>
            <a:xfrm>
              <a:off x="6554504" y="2176058"/>
              <a:ext cx="474257" cy="489607"/>
            </a:xfrm>
            <a:custGeom>
              <a:avLst/>
              <a:gdLst/>
              <a:ahLst/>
              <a:cxnLst/>
              <a:rect l="l" t="t" r="r" b="b"/>
              <a:pathLst>
                <a:path w="578" h="591" extrusionOk="0">
                  <a:moveTo>
                    <a:pt x="15" y="227"/>
                  </a:moveTo>
                  <a:lnTo>
                    <a:pt x="13" y="297"/>
                  </a:lnTo>
                  <a:lnTo>
                    <a:pt x="84" y="341"/>
                  </a:lnTo>
                  <a:lnTo>
                    <a:pt x="110" y="371"/>
                  </a:lnTo>
                  <a:lnTo>
                    <a:pt x="167" y="413"/>
                  </a:lnTo>
                  <a:lnTo>
                    <a:pt x="175" y="462"/>
                  </a:lnTo>
                  <a:lnTo>
                    <a:pt x="186" y="529"/>
                  </a:lnTo>
                  <a:lnTo>
                    <a:pt x="240" y="591"/>
                  </a:lnTo>
                  <a:lnTo>
                    <a:pt x="527" y="574"/>
                  </a:lnTo>
                  <a:lnTo>
                    <a:pt x="511" y="483"/>
                  </a:lnTo>
                  <a:lnTo>
                    <a:pt x="536" y="344"/>
                  </a:lnTo>
                  <a:lnTo>
                    <a:pt x="536" y="306"/>
                  </a:lnTo>
                  <a:lnTo>
                    <a:pt x="578" y="198"/>
                  </a:lnTo>
                  <a:lnTo>
                    <a:pt x="567" y="194"/>
                  </a:lnTo>
                  <a:lnTo>
                    <a:pt x="540" y="257"/>
                  </a:lnTo>
                  <a:lnTo>
                    <a:pt x="517" y="261"/>
                  </a:lnTo>
                  <a:lnTo>
                    <a:pt x="508" y="287"/>
                  </a:lnTo>
                  <a:lnTo>
                    <a:pt x="483" y="304"/>
                  </a:lnTo>
                  <a:lnTo>
                    <a:pt x="500" y="247"/>
                  </a:lnTo>
                  <a:lnTo>
                    <a:pt x="517" y="225"/>
                  </a:lnTo>
                  <a:lnTo>
                    <a:pt x="487" y="143"/>
                  </a:lnTo>
                  <a:lnTo>
                    <a:pt x="466" y="137"/>
                  </a:lnTo>
                  <a:lnTo>
                    <a:pt x="458" y="118"/>
                  </a:lnTo>
                  <a:lnTo>
                    <a:pt x="234" y="48"/>
                  </a:lnTo>
                  <a:lnTo>
                    <a:pt x="205" y="35"/>
                  </a:lnTo>
                  <a:lnTo>
                    <a:pt x="190" y="48"/>
                  </a:lnTo>
                  <a:lnTo>
                    <a:pt x="184" y="44"/>
                  </a:lnTo>
                  <a:lnTo>
                    <a:pt x="192" y="19"/>
                  </a:lnTo>
                  <a:lnTo>
                    <a:pt x="198" y="4"/>
                  </a:lnTo>
                  <a:lnTo>
                    <a:pt x="190" y="0"/>
                  </a:lnTo>
                  <a:lnTo>
                    <a:pt x="99" y="38"/>
                  </a:lnTo>
                  <a:lnTo>
                    <a:pt x="89" y="40"/>
                  </a:lnTo>
                  <a:lnTo>
                    <a:pt x="70" y="31"/>
                  </a:lnTo>
                  <a:lnTo>
                    <a:pt x="53" y="42"/>
                  </a:lnTo>
                  <a:lnTo>
                    <a:pt x="57" y="111"/>
                  </a:lnTo>
                  <a:lnTo>
                    <a:pt x="0" y="179"/>
                  </a:lnTo>
                  <a:lnTo>
                    <a:pt x="15" y="227"/>
                  </a:lnTo>
                  <a:lnTo>
                    <a:pt x="15" y="227"/>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0" name="Google Shape;2889;p71" title="IL">
              <a:extLst>
                <a:ext uri="{FF2B5EF4-FFF2-40B4-BE49-F238E27FC236}">
                  <a16:creationId xmlns:a16="http://schemas.microsoft.com/office/drawing/2014/main" id="{67BE19F7-3A22-8EBE-9FA0-15D94239EF67}"/>
                </a:ext>
              </a:extLst>
            </p:cNvPr>
            <p:cNvSpPr/>
            <p:nvPr/>
          </p:nvSpPr>
          <p:spPr>
            <a:xfrm>
              <a:off x="6692191" y="2650365"/>
              <a:ext cx="351868" cy="626034"/>
            </a:xfrm>
            <a:custGeom>
              <a:avLst/>
              <a:gdLst/>
              <a:ahLst/>
              <a:cxnLst/>
              <a:rect l="l" t="t" r="r" b="b"/>
              <a:pathLst>
                <a:path w="430" h="753" extrusionOk="0">
                  <a:moveTo>
                    <a:pt x="8" y="308"/>
                  </a:moveTo>
                  <a:lnTo>
                    <a:pt x="52" y="213"/>
                  </a:lnTo>
                  <a:lnTo>
                    <a:pt x="38" y="177"/>
                  </a:lnTo>
                  <a:lnTo>
                    <a:pt x="113" y="120"/>
                  </a:lnTo>
                  <a:lnTo>
                    <a:pt x="126" y="78"/>
                  </a:lnTo>
                  <a:lnTo>
                    <a:pt x="73" y="17"/>
                  </a:lnTo>
                  <a:lnTo>
                    <a:pt x="360" y="0"/>
                  </a:lnTo>
                  <a:lnTo>
                    <a:pt x="367" y="44"/>
                  </a:lnTo>
                  <a:lnTo>
                    <a:pt x="396" y="101"/>
                  </a:lnTo>
                  <a:lnTo>
                    <a:pt x="421" y="388"/>
                  </a:lnTo>
                  <a:lnTo>
                    <a:pt x="415" y="447"/>
                  </a:lnTo>
                  <a:lnTo>
                    <a:pt x="430" y="481"/>
                  </a:lnTo>
                  <a:lnTo>
                    <a:pt x="413" y="546"/>
                  </a:lnTo>
                  <a:lnTo>
                    <a:pt x="390" y="574"/>
                  </a:lnTo>
                  <a:lnTo>
                    <a:pt x="379" y="622"/>
                  </a:lnTo>
                  <a:lnTo>
                    <a:pt x="392" y="637"/>
                  </a:lnTo>
                  <a:lnTo>
                    <a:pt x="381" y="664"/>
                  </a:lnTo>
                  <a:lnTo>
                    <a:pt x="386" y="673"/>
                  </a:lnTo>
                  <a:lnTo>
                    <a:pt x="352" y="686"/>
                  </a:lnTo>
                  <a:lnTo>
                    <a:pt x="344" y="734"/>
                  </a:lnTo>
                  <a:lnTo>
                    <a:pt x="295" y="719"/>
                  </a:lnTo>
                  <a:lnTo>
                    <a:pt x="270" y="753"/>
                  </a:lnTo>
                  <a:lnTo>
                    <a:pt x="255" y="749"/>
                  </a:lnTo>
                  <a:lnTo>
                    <a:pt x="238" y="719"/>
                  </a:lnTo>
                  <a:lnTo>
                    <a:pt x="211" y="645"/>
                  </a:lnTo>
                  <a:lnTo>
                    <a:pt x="147" y="607"/>
                  </a:lnTo>
                  <a:lnTo>
                    <a:pt x="133" y="569"/>
                  </a:lnTo>
                  <a:lnTo>
                    <a:pt x="154" y="510"/>
                  </a:lnTo>
                  <a:lnTo>
                    <a:pt x="137" y="498"/>
                  </a:lnTo>
                  <a:lnTo>
                    <a:pt x="95" y="498"/>
                  </a:lnTo>
                  <a:lnTo>
                    <a:pt x="86" y="462"/>
                  </a:lnTo>
                  <a:lnTo>
                    <a:pt x="17" y="390"/>
                  </a:lnTo>
                  <a:lnTo>
                    <a:pt x="0" y="331"/>
                  </a:lnTo>
                  <a:lnTo>
                    <a:pt x="8" y="308"/>
                  </a:lnTo>
                  <a:lnTo>
                    <a:pt x="8" y="308"/>
                  </a:lnTo>
                  <a:close/>
                </a:path>
              </a:pathLst>
            </a:custGeom>
            <a:solidFill>
              <a:schemeClr val="accent1">
                <a:lumMod val="5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dirty="0">
                <a:ea typeface="Verdana"/>
                <a:cs typeface="Verdana"/>
                <a:sym typeface="Verdana"/>
              </a:endParaRPr>
            </a:p>
          </p:txBody>
        </p:sp>
        <p:sp>
          <p:nvSpPr>
            <p:cNvPr id="31" name="Google Shape;2890;p71" title="IN">
              <a:extLst>
                <a:ext uri="{FF2B5EF4-FFF2-40B4-BE49-F238E27FC236}">
                  <a16:creationId xmlns:a16="http://schemas.microsoft.com/office/drawing/2014/main" id="{6DA3779E-C2ED-E65F-1C41-9AE22E4AA3EC}"/>
                </a:ext>
              </a:extLst>
            </p:cNvPr>
            <p:cNvSpPr/>
            <p:nvPr/>
          </p:nvSpPr>
          <p:spPr>
            <a:xfrm>
              <a:off x="7001989" y="2705190"/>
              <a:ext cx="275375" cy="471757"/>
            </a:xfrm>
            <a:custGeom>
              <a:avLst/>
              <a:gdLst/>
              <a:ahLst/>
              <a:cxnLst/>
              <a:rect l="l" t="t" r="r" b="b"/>
              <a:pathLst>
                <a:path w="338" h="566" extrusionOk="0">
                  <a:moveTo>
                    <a:pt x="11" y="566"/>
                  </a:moveTo>
                  <a:lnTo>
                    <a:pt x="21" y="549"/>
                  </a:lnTo>
                  <a:lnTo>
                    <a:pt x="85" y="545"/>
                  </a:lnTo>
                  <a:lnTo>
                    <a:pt x="138" y="528"/>
                  </a:lnTo>
                  <a:lnTo>
                    <a:pt x="192" y="496"/>
                  </a:lnTo>
                  <a:lnTo>
                    <a:pt x="235" y="494"/>
                  </a:lnTo>
                  <a:lnTo>
                    <a:pt x="285" y="412"/>
                  </a:lnTo>
                  <a:lnTo>
                    <a:pt x="300" y="418"/>
                  </a:lnTo>
                  <a:lnTo>
                    <a:pt x="338" y="389"/>
                  </a:lnTo>
                  <a:lnTo>
                    <a:pt x="329" y="368"/>
                  </a:lnTo>
                  <a:lnTo>
                    <a:pt x="332" y="357"/>
                  </a:lnTo>
                  <a:lnTo>
                    <a:pt x="294" y="7"/>
                  </a:lnTo>
                  <a:lnTo>
                    <a:pt x="291" y="0"/>
                  </a:lnTo>
                  <a:lnTo>
                    <a:pt x="89" y="23"/>
                  </a:lnTo>
                  <a:lnTo>
                    <a:pt x="51" y="42"/>
                  </a:lnTo>
                  <a:lnTo>
                    <a:pt x="17" y="32"/>
                  </a:lnTo>
                  <a:lnTo>
                    <a:pt x="42" y="319"/>
                  </a:lnTo>
                  <a:lnTo>
                    <a:pt x="36" y="378"/>
                  </a:lnTo>
                  <a:lnTo>
                    <a:pt x="51" y="412"/>
                  </a:lnTo>
                  <a:lnTo>
                    <a:pt x="34" y="477"/>
                  </a:lnTo>
                  <a:lnTo>
                    <a:pt x="11" y="505"/>
                  </a:lnTo>
                  <a:lnTo>
                    <a:pt x="0" y="553"/>
                  </a:lnTo>
                  <a:lnTo>
                    <a:pt x="11" y="566"/>
                  </a:lnTo>
                  <a:lnTo>
                    <a:pt x="11" y="566"/>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2" name="Google Shape;2891;p71" title="KY">
              <a:extLst>
                <a:ext uri="{FF2B5EF4-FFF2-40B4-BE49-F238E27FC236}">
                  <a16:creationId xmlns:a16="http://schemas.microsoft.com/office/drawing/2014/main" id="{2BB92EF8-C7C0-4018-BB2A-FCE25D11385A}"/>
                </a:ext>
              </a:extLst>
            </p:cNvPr>
            <p:cNvSpPr/>
            <p:nvPr/>
          </p:nvSpPr>
          <p:spPr>
            <a:xfrm>
              <a:off x="6907648" y="2997170"/>
              <a:ext cx="646367" cy="328955"/>
            </a:xfrm>
            <a:custGeom>
              <a:avLst/>
              <a:gdLst/>
              <a:ahLst/>
              <a:cxnLst/>
              <a:rect l="l" t="t" r="r" b="b"/>
              <a:pathLst>
                <a:path w="791" h="396" extrusionOk="0">
                  <a:moveTo>
                    <a:pt x="4" y="375"/>
                  </a:moveTo>
                  <a:lnTo>
                    <a:pt x="23" y="373"/>
                  </a:lnTo>
                  <a:lnTo>
                    <a:pt x="29" y="331"/>
                  </a:lnTo>
                  <a:lnTo>
                    <a:pt x="17" y="329"/>
                  </a:lnTo>
                  <a:lnTo>
                    <a:pt x="42" y="295"/>
                  </a:lnTo>
                  <a:lnTo>
                    <a:pt x="91" y="310"/>
                  </a:lnTo>
                  <a:lnTo>
                    <a:pt x="99" y="262"/>
                  </a:lnTo>
                  <a:lnTo>
                    <a:pt x="133" y="249"/>
                  </a:lnTo>
                  <a:lnTo>
                    <a:pt x="128" y="240"/>
                  </a:lnTo>
                  <a:lnTo>
                    <a:pt x="147" y="194"/>
                  </a:lnTo>
                  <a:lnTo>
                    <a:pt x="211" y="190"/>
                  </a:lnTo>
                  <a:lnTo>
                    <a:pt x="264" y="173"/>
                  </a:lnTo>
                  <a:lnTo>
                    <a:pt x="299" y="150"/>
                  </a:lnTo>
                  <a:lnTo>
                    <a:pt x="318" y="141"/>
                  </a:lnTo>
                  <a:lnTo>
                    <a:pt x="361" y="139"/>
                  </a:lnTo>
                  <a:lnTo>
                    <a:pt x="411" y="57"/>
                  </a:lnTo>
                  <a:lnTo>
                    <a:pt x="426" y="63"/>
                  </a:lnTo>
                  <a:lnTo>
                    <a:pt x="464" y="34"/>
                  </a:lnTo>
                  <a:lnTo>
                    <a:pt x="455" y="13"/>
                  </a:lnTo>
                  <a:lnTo>
                    <a:pt x="458" y="2"/>
                  </a:lnTo>
                  <a:lnTo>
                    <a:pt x="493" y="0"/>
                  </a:lnTo>
                  <a:lnTo>
                    <a:pt x="515" y="8"/>
                  </a:lnTo>
                  <a:lnTo>
                    <a:pt x="584" y="48"/>
                  </a:lnTo>
                  <a:lnTo>
                    <a:pt x="633" y="46"/>
                  </a:lnTo>
                  <a:lnTo>
                    <a:pt x="656" y="31"/>
                  </a:lnTo>
                  <a:lnTo>
                    <a:pt x="711" y="65"/>
                  </a:lnTo>
                  <a:lnTo>
                    <a:pt x="728" y="129"/>
                  </a:lnTo>
                  <a:lnTo>
                    <a:pt x="791" y="175"/>
                  </a:lnTo>
                  <a:lnTo>
                    <a:pt x="761" y="211"/>
                  </a:lnTo>
                  <a:lnTo>
                    <a:pt x="707" y="262"/>
                  </a:lnTo>
                  <a:lnTo>
                    <a:pt x="706" y="274"/>
                  </a:lnTo>
                  <a:lnTo>
                    <a:pt x="628" y="323"/>
                  </a:lnTo>
                  <a:lnTo>
                    <a:pt x="190" y="365"/>
                  </a:lnTo>
                  <a:lnTo>
                    <a:pt x="143" y="361"/>
                  </a:lnTo>
                  <a:lnTo>
                    <a:pt x="145" y="384"/>
                  </a:lnTo>
                  <a:lnTo>
                    <a:pt x="0" y="396"/>
                  </a:lnTo>
                  <a:lnTo>
                    <a:pt x="4" y="375"/>
                  </a:lnTo>
                  <a:lnTo>
                    <a:pt x="4" y="375"/>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3" name="Google Shape;2892;p71" title="TN">
              <a:extLst>
                <a:ext uri="{FF2B5EF4-FFF2-40B4-BE49-F238E27FC236}">
                  <a16:creationId xmlns:a16="http://schemas.microsoft.com/office/drawing/2014/main" id="{7A83CDE1-4D4B-505A-2E60-C4C1962A8FF1}"/>
                </a:ext>
              </a:extLst>
            </p:cNvPr>
            <p:cNvSpPr/>
            <p:nvPr/>
          </p:nvSpPr>
          <p:spPr>
            <a:xfrm>
              <a:off x="6828604" y="3244524"/>
              <a:ext cx="759832" cy="255004"/>
            </a:xfrm>
            <a:custGeom>
              <a:avLst/>
              <a:gdLst/>
              <a:ahLst/>
              <a:cxnLst/>
              <a:rect l="l" t="t" r="r" b="b"/>
              <a:pathLst>
                <a:path w="931" h="308" extrusionOk="0">
                  <a:moveTo>
                    <a:pt x="17" y="253"/>
                  </a:moveTo>
                  <a:lnTo>
                    <a:pt x="11" y="249"/>
                  </a:lnTo>
                  <a:lnTo>
                    <a:pt x="38" y="228"/>
                  </a:lnTo>
                  <a:lnTo>
                    <a:pt x="64" y="180"/>
                  </a:lnTo>
                  <a:lnTo>
                    <a:pt x="55" y="169"/>
                  </a:lnTo>
                  <a:lnTo>
                    <a:pt x="68" y="146"/>
                  </a:lnTo>
                  <a:lnTo>
                    <a:pt x="68" y="120"/>
                  </a:lnTo>
                  <a:lnTo>
                    <a:pt x="87" y="101"/>
                  </a:lnTo>
                  <a:lnTo>
                    <a:pt x="232" y="89"/>
                  </a:lnTo>
                  <a:lnTo>
                    <a:pt x="230" y="66"/>
                  </a:lnTo>
                  <a:lnTo>
                    <a:pt x="277" y="70"/>
                  </a:lnTo>
                  <a:lnTo>
                    <a:pt x="715" y="28"/>
                  </a:lnTo>
                  <a:lnTo>
                    <a:pt x="931" y="0"/>
                  </a:lnTo>
                  <a:lnTo>
                    <a:pt x="893" y="74"/>
                  </a:lnTo>
                  <a:lnTo>
                    <a:pt x="834" y="87"/>
                  </a:lnTo>
                  <a:lnTo>
                    <a:pt x="806" y="125"/>
                  </a:lnTo>
                  <a:lnTo>
                    <a:pt x="699" y="186"/>
                  </a:lnTo>
                  <a:lnTo>
                    <a:pt x="694" y="209"/>
                  </a:lnTo>
                  <a:lnTo>
                    <a:pt x="667" y="222"/>
                  </a:lnTo>
                  <a:lnTo>
                    <a:pt x="667" y="253"/>
                  </a:lnTo>
                  <a:lnTo>
                    <a:pt x="523" y="270"/>
                  </a:lnTo>
                  <a:lnTo>
                    <a:pt x="234" y="294"/>
                  </a:lnTo>
                  <a:lnTo>
                    <a:pt x="0" y="308"/>
                  </a:lnTo>
                  <a:lnTo>
                    <a:pt x="17" y="253"/>
                  </a:lnTo>
                  <a:lnTo>
                    <a:pt x="17" y="253"/>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4" name="Google Shape;2893;p71" title="MS">
              <a:extLst>
                <a:ext uri="{FF2B5EF4-FFF2-40B4-BE49-F238E27FC236}">
                  <a16:creationId xmlns:a16="http://schemas.microsoft.com/office/drawing/2014/main" id="{DD1DA6BD-CCB4-A496-A187-41EE8BBA690A}"/>
                </a:ext>
              </a:extLst>
            </p:cNvPr>
            <p:cNvSpPr/>
            <p:nvPr/>
          </p:nvSpPr>
          <p:spPr>
            <a:xfrm>
              <a:off x="6722789" y="3489327"/>
              <a:ext cx="318722" cy="540608"/>
            </a:xfrm>
            <a:custGeom>
              <a:avLst/>
              <a:gdLst/>
              <a:ahLst/>
              <a:cxnLst/>
              <a:rect l="l" t="t" r="r" b="b"/>
              <a:pathLst>
                <a:path w="388" h="654" extrusionOk="0">
                  <a:moveTo>
                    <a:pt x="27" y="457"/>
                  </a:moveTo>
                  <a:lnTo>
                    <a:pt x="65" y="407"/>
                  </a:lnTo>
                  <a:lnTo>
                    <a:pt x="54" y="394"/>
                  </a:lnTo>
                  <a:lnTo>
                    <a:pt x="38" y="287"/>
                  </a:lnTo>
                  <a:lnTo>
                    <a:pt x="33" y="215"/>
                  </a:lnTo>
                  <a:lnTo>
                    <a:pt x="59" y="135"/>
                  </a:lnTo>
                  <a:lnTo>
                    <a:pt x="101" y="80"/>
                  </a:lnTo>
                  <a:lnTo>
                    <a:pt x="97" y="65"/>
                  </a:lnTo>
                  <a:lnTo>
                    <a:pt x="128" y="14"/>
                  </a:lnTo>
                  <a:lnTo>
                    <a:pt x="362" y="0"/>
                  </a:lnTo>
                  <a:lnTo>
                    <a:pt x="373" y="12"/>
                  </a:lnTo>
                  <a:lnTo>
                    <a:pt x="362" y="419"/>
                  </a:lnTo>
                  <a:lnTo>
                    <a:pt x="388" y="614"/>
                  </a:lnTo>
                  <a:lnTo>
                    <a:pt x="379" y="624"/>
                  </a:lnTo>
                  <a:lnTo>
                    <a:pt x="329" y="612"/>
                  </a:lnTo>
                  <a:lnTo>
                    <a:pt x="253" y="654"/>
                  </a:lnTo>
                  <a:lnTo>
                    <a:pt x="215" y="592"/>
                  </a:lnTo>
                  <a:lnTo>
                    <a:pt x="221" y="546"/>
                  </a:lnTo>
                  <a:lnTo>
                    <a:pt x="0" y="555"/>
                  </a:lnTo>
                  <a:lnTo>
                    <a:pt x="27" y="457"/>
                  </a:lnTo>
                  <a:lnTo>
                    <a:pt x="27" y="457"/>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5" name="Google Shape;2894;p71" title="AL">
              <a:extLst>
                <a:ext uri="{FF2B5EF4-FFF2-40B4-BE49-F238E27FC236}">
                  <a16:creationId xmlns:a16="http://schemas.microsoft.com/office/drawing/2014/main" id="{B8414D65-F104-0A46-B975-9212AC91D51B}"/>
                </a:ext>
              </a:extLst>
            </p:cNvPr>
            <p:cNvSpPr/>
            <p:nvPr/>
          </p:nvSpPr>
          <p:spPr>
            <a:xfrm>
              <a:off x="7019838" y="3467651"/>
              <a:ext cx="336570" cy="544433"/>
            </a:xfrm>
            <a:custGeom>
              <a:avLst/>
              <a:gdLst/>
              <a:ahLst/>
              <a:cxnLst/>
              <a:rect l="l" t="t" r="r" b="b"/>
              <a:pathLst>
                <a:path w="416" h="659" extrusionOk="0">
                  <a:moveTo>
                    <a:pt x="11" y="36"/>
                  </a:moveTo>
                  <a:lnTo>
                    <a:pt x="0" y="443"/>
                  </a:lnTo>
                  <a:lnTo>
                    <a:pt x="26" y="638"/>
                  </a:lnTo>
                  <a:lnTo>
                    <a:pt x="55" y="646"/>
                  </a:lnTo>
                  <a:lnTo>
                    <a:pt x="81" y="631"/>
                  </a:lnTo>
                  <a:lnTo>
                    <a:pt x="97" y="646"/>
                  </a:lnTo>
                  <a:lnTo>
                    <a:pt x="74" y="659"/>
                  </a:lnTo>
                  <a:lnTo>
                    <a:pt x="131" y="644"/>
                  </a:lnTo>
                  <a:lnTo>
                    <a:pt x="142" y="627"/>
                  </a:lnTo>
                  <a:lnTo>
                    <a:pt x="135" y="616"/>
                  </a:lnTo>
                  <a:lnTo>
                    <a:pt x="138" y="598"/>
                  </a:lnTo>
                  <a:lnTo>
                    <a:pt x="112" y="574"/>
                  </a:lnTo>
                  <a:lnTo>
                    <a:pt x="112" y="553"/>
                  </a:lnTo>
                  <a:lnTo>
                    <a:pt x="416" y="526"/>
                  </a:lnTo>
                  <a:lnTo>
                    <a:pt x="391" y="422"/>
                  </a:lnTo>
                  <a:lnTo>
                    <a:pt x="406" y="359"/>
                  </a:lnTo>
                  <a:lnTo>
                    <a:pt x="368" y="277"/>
                  </a:lnTo>
                  <a:lnTo>
                    <a:pt x="289" y="0"/>
                  </a:lnTo>
                  <a:lnTo>
                    <a:pt x="0" y="24"/>
                  </a:lnTo>
                  <a:lnTo>
                    <a:pt x="11" y="36"/>
                  </a:lnTo>
                  <a:lnTo>
                    <a:pt x="11" y="36"/>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6" name="Google Shape;2895;p71" title="GA">
              <a:extLst>
                <a:ext uri="{FF2B5EF4-FFF2-40B4-BE49-F238E27FC236}">
                  <a16:creationId xmlns:a16="http://schemas.microsoft.com/office/drawing/2014/main" id="{15172985-E476-60BD-EF64-11F18930D8E5}"/>
                </a:ext>
              </a:extLst>
            </p:cNvPr>
            <p:cNvSpPr/>
            <p:nvPr/>
          </p:nvSpPr>
          <p:spPr>
            <a:xfrm>
              <a:off x="7253141" y="3442151"/>
              <a:ext cx="479357" cy="497257"/>
            </a:xfrm>
            <a:custGeom>
              <a:avLst/>
              <a:gdLst/>
              <a:ahLst/>
              <a:cxnLst/>
              <a:rect l="l" t="t" r="r" b="b"/>
              <a:pathLst>
                <a:path w="587" h="603" extrusionOk="0">
                  <a:moveTo>
                    <a:pt x="79" y="312"/>
                  </a:moveTo>
                  <a:lnTo>
                    <a:pt x="117" y="394"/>
                  </a:lnTo>
                  <a:lnTo>
                    <a:pt x="102" y="457"/>
                  </a:lnTo>
                  <a:lnTo>
                    <a:pt x="127" y="561"/>
                  </a:lnTo>
                  <a:lnTo>
                    <a:pt x="150" y="595"/>
                  </a:lnTo>
                  <a:lnTo>
                    <a:pt x="464" y="578"/>
                  </a:lnTo>
                  <a:lnTo>
                    <a:pt x="467" y="599"/>
                  </a:lnTo>
                  <a:lnTo>
                    <a:pt x="486" y="603"/>
                  </a:lnTo>
                  <a:lnTo>
                    <a:pt x="479" y="552"/>
                  </a:lnTo>
                  <a:lnTo>
                    <a:pt x="492" y="538"/>
                  </a:lnTo>
                  <a:lnTo>
                    <a:pt x="538" y="548"/>
                  </a:lnTo>
                  <a:lnTo>
                    <a:pt x="545" y="512"/>
                  </a:lnTo>
                  <a:lnTo>
                    <a:pt x="540" y="464"/>
                  </a:lnTo>
                  <a:lnTo>
                    <a:pt x="559" y="451"/>
                  </a:lnTo>
                  <a:lnTo>
                    <a:pt x="587" y="360"/>
                  </a:lnTo>
                  <a:lnTo>
                    <a:pt x="568" y="356"/>
                  </a:lnTo>
                  <a:lnTo>
                    <a:pt x="492" y="238"/>
                  </a:lnTo>
                  <a:lnTo>
                    <a:pt x="327" y="90"/>
                  </a:lnTo>
                  <a:lnTo>
                    <a:pt x="254" y="44"/>
                  </a:lnTo>
                  <a:lnTo>
                    <a:pt x="279" y="0"/>
                  </a:lnTo>
                  <a:lnTo>
                    <a:pt x="144" y="18"/>
                  </a:lnTo>
                  <a:lnTo>
                    <a:pt x="0" y="35"/>
                  </a:lnTo>
                  <a:lnTo>
                    <a:pt x="79" y="312"/>
                  </a:lnTo>
                  <a:lnTo>
                    <a:pt x="79" y="312"/>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7" name="Google Shape;2896;p71" title="FL">
              <a:extLst>
                <a:ext uri="{FF2B5EF4-FFF2-40B4-BE49-F238E27FC236}">
                  <a16:creationId xmlns:a16="http://schemas.microsoft.com/office/drawing/2014/main" id="{E6A92A2B-6562-1DF3-FE91-4B7585333CF7}"/>
                </a:ext>
              </a:extLst>
            </p:cNvPr>
            <p:cNvSpPr/>
            <p:nvPr/>
          </p:nvSpPr>
          <p:spPr>
            <a:xfrm>
              <a:off x="7111630" y="3884583"/>
              <a:ext cx="807002" cy="605633"/>
            </a:xfrm>
            <a:custGeom>
              <a:avLst/>
              <a:gdLst/>
              <a:ahLst/>
              <a:cxnLst/>
              <a:rect l="l" t="t" r="r" b="b"/>
              <a:pathLst>
                <a:path w="990" h="732" extrusionOk="0">
                  <a:moveTo>
                    <a:pt x="0" y="71"/>
                  </a:moveTo>
                  <a:lnTo>
                    <a:pt x="26" y="95"/>
                  </a:lnTo>
                  <a:lnTo>
                    <a:pt x="23" y="113"/>
                  </a:lnTo>
                  <a:lnTo>
                    <a:pt x="30" y="124"/>
                  </a:lnTo>
                  <a:lnTo>
                    <a:pt x="19" y="141"/>
                  </a:lnTo>
                  <a:lnTo>
                    <a:pt x="135" y="101"/>
                  </a:lnTo>
                  <a:lnTo>
                    <a:pt x="283" y="194"/>
                  </a:lnTo>
                  <a:lnTo>
                    <a:pt x="405" y="130"/>
                  </a:lnTo>
                  <a:lnTo>
                    <a:pt x="475" y="145"/>
                  </a:lnTo>
                  <a:lnTo>
                    <a:pt x="564" y="232"/>
                  </a:lnTo>
                  <a:lnTo>
                    <a:pt x="597" y="232"/>
                  </a:lnTo>
                  <a:lnTo>
                    <a:pt x="625" y="293"/>
                  </a:lnTo>
                  <a:lnTo>
                    <a:pt x="618" y="409"/>
                  </a:lnTo>
                  <a:lnTo>
                    <a:pt x="639" y="422"/>
                  </a:lnTo>
                  <a:lnTo>
                    <a:pt x="642" y="401"/>
                  </a:lnTo>
                  <a:lnTo>
                    <a:pt x="671" y="401"/>
                  </a:lnTo>
                  <a:lnTo>
                    <a:pt x="642" y="457"/>
                  </a:lnTo>
                  <a:lnTo>
                    <a:pt x="718" y="533"/>
                  </a:lnTo>
                  <a:lnTo>
                    <a:pt x="730" y="512"/>
                  </a:lnTo>
                  <a:lnTo>
                    <a:pt x="736" y="565"/>
                  </a:lnTo>
                  <a:lnTo>
                    <a:pt x="760" y="576"/>
                  </a:lnTo>
                  <a:lnTo>
                    <a:pt x="787" y="641"/>
                  </a:lnTo>
                  <a:lnTo>
                    <a:pt x="814" y="641"/>
                  </a:lnTo>
                  <a:lnTo>
                    <a:pt x="871" y="702"/>
                  </a:lnTo>
                  <a:lnTo>
                    <a:pt x="903" y="706"/>
                  </a:lnTo>
                  <a:lnTo>
                    <a:pt x="903" y="715"/>
                  </a:lnTo>
                  <a:lnTo>
                    <a:pt x="880" y="732"/>
                  </a:lnTo>
                  <a:lnTo>
                    <a:pt x="931" y="725"/>
                  </a:lnTo>
                  <a:lnTo>
                    <a:pt x="964" y="711"/>
                  </a:lnTo>
                  <a:lnTo>
                    <a:pt x="981" y="626"/>
                  </a:lnTo>
                  <a:lnTo>
                    <a:pt x="990" y="630"/>
                  </a:lnTo>
                  <a:lnTo>
                    <a:pt x="983" y="512"/>
                  </a:lnTo>
                  <a:lnTo>
                    <a:pt x="969" y="477"/>
                  </a:lnTo>
                  <a:lnTo>
                    <a:pt x="863" y="306"/>
                  </a:lnTo>
                  <a:lnTo>
                    <a:pt x="779" y="145"/>
                  </a:lnTo>
                  <a:lnTo>
                    <a:pt x="728" y="12"/>
                  </a:lnTo>
                  <a:lnTo>
                    <a:pt x="715" y="10"/>
                  </a:lnTo>
                  <a:lnTo>
                    <a:pt x="669" y="0"/>
                  </a:lnTo>
                  <a:lnTo>
                    <a:pt x="656" y="14"/>
                  </a:lnTo>
                  <a:lnTo>
                    <a:pt x="663" y="65"/>
                  </a:lnTo>
                  <a:lnTo>
                    <a:pt x="644" y="61"/>
                  </a:lnTo>
                  <a:lnTo>
                    <a:pt x="641" y="40"/>
                  </a:lnTo>
                  <a:lnTo>
                    <a:pt x="327" y="57"/>
                  </a:lnTo>
                  <a:lnTo>
                    <a:pt x="304" y="23"/>
                  </a:lnTo>
                  <a:lnTo>
                    <a:pt x="0" y="50"/>
                  </a:lnTo>
                  <a:lnTo>
                    <a:pt x="0" y="71"/>
                  </a:lnTo>
                  <a:lnTo>
                    <a:pt x="0" y="71"/>
                  </a:lnTo>
                  <a:close/>
                </a:path>
              </a:pathLst>
            </a:custGeom>
            <a:solidFill>
              <a:schemeClr val="accent1">
                <a:lumMod val="5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8" name="Google Shape;2897;p71" title="OH">
              <a:extLst>
                <a:ext uri="{FF2B5EF4-FFF2-40B4-BE49-F238E27FC236}">
                  <a16:creationId xmlns:a16="http://schemas.microsoft.com/office/drawing/2014/main" id="{F603C606-E04A-6A6B-616C-0BC5B1C7F30C}"/>
                </a:ext>
              </a:extLst>
            </p:cNvPr>
            <p:cNvSpPr/>
            <p:nvPr/>
          </p:nvSpPr>
          <p:spPr>
            <a:xfrm>
              <a:off x="7241668" y="2637615"/>
              <a:ext cx="373541" cy="415656"/>
            </a:xfrm>
            <a:custGeom>
              <a:avLst/>
              <a:gdLst/>
              <a:ahLst/>
              <a:cxnLst/>
              <a:rect l="l" t="t" r="r" b="b"/>
              <a:pathLst>
                <a:path w="459" h="504" extrusionOk="0">
                  <a:moveTo>
                    <a:pt x="0" y="91"/>
                  </a:moveTo>
                  <a:lnTo>
                    <a:pt x="38" y="441"/>
                  </a:lnTo>
                  <a:lnTo>
                    <a:pt x="95" y="447"/>
                  </a:lnTo>
                  <a:lnTo>
                    <a:pt x="164" y="487"/>
                  </a:lnTo>
                  <a:lnTo>
                    <a:pt x="213" y="485"/>
                  </a:lnTo>
                  <a:lnTo>
                    <a:pt x="236" y="470"/>
                  </a:lnTo>
                  <a:lnTo>
                    <a:pt x="291" y="504"/>
                  </a:lnTo>
                  <a:lnTo>
                    <a:pt x="324" y="475"/>
                  </a:lnTo>
                  <a:lnTo>
                    <a:pt x="331" y="420"/>
                  </a:lnTo>
                  <a:lnTo>
                    <a:pt x="352" y="432"/>
                  </a:lnTo>
                  <a:lnTo>
                    <a:pt x="364" y="386"/>
                  </a:lnTo>
                  <a:lnTo>
                    <a:pt x="440" y="319"/>
                  </a:lnTo>
                  <a:lnTo>
                    <a:pt x="453" y="211"/>
                  </a:lnTo>
                  <a:lnTo>
                    <a:pt x="443" y="188"/>
                  </a:lnTo>
                  <a:lnTo>
                    <a:pt x="459" y="177"/>
                  </a:lnTo>
                  <a:lnTo>
                    <a:pt x="430" y="0"/>
                  </a:lnTo>
                  <a:lnTo>
                    <a:pt x="352" y="40"/>
                  </a:lnTo>
                  <a:lnTo>
                    <a:pt x="312" y="82"/>
                  </a:lnTo>
                  <a:lnTo>
                    <a:pt x="284" y="84"/>
                  </a:lnTo>
                  <a:lnTo>
                    <a:pt x="240" y="107"/>
                  </a:lnTo>
                  <a:lnTo>
                    <a:pt x="139" y="72"/>
                  </a:lnTo>
                  <a:lnTo>
                    <a:pt x="0" y="91"/>
                  </a:lnTo>
                  <a:lnTo>
                    <a:pt x="0" y="91"/>
                  </a:lnTo>
                  <a:close/>
                </a:path>
              </a:pathLst>
            </a:custGeom>
            <a:solidFill>
              <a:schemeClr val="accent1">
                <a:lumMod val="5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39" name="Google Shape;2898;p71" title="WV">
              <a:extLst>
                <a:ext uri="{FF2B5EF4-FFF2-40B4-BE49-F238E27FC236}">
                  <a16:creationId xmlns:a16="http://schemas.microsoft.com/office/drawing/2014/main" id="{02B40209-7AE4-A3A8-26DF-D3A9E388C3D4}"/>
                </a:ext>
              </a:extLst>
            </p:cNvPr>
            <p:cNvSpPr/>
            <p:nvPr/>
          </p:nvSpPr>
          <p:spPr>
            <a:xfrm>
              <a:off x="7478796" y="2785517"/>
              <a:ext cx="397764" cy="390156"/>
            </a:xfrm>
            <a:custGeom>
              <a:avLst/>
              <a:gdLst/>
              <a:ahLst/>
              <a:cxnLst/>
              <a:rect l="l" t="t" r="r" b="b"/>
              <a:pathLst>
                <a:path w="489" h="473" extrusionOk="0">
                  <a:moveTo>
                    <a:pt x="0" y="327"/>
                  </a:moveTo>
                  <a:lnTo>
                    <a:pt x="17" y="391"/>
                  </a:lnTo>
                  <a:lnTo>
                    <a:pt x="80" y="437"/>
                  </a:lnTo>
                  <a:lnTo>
                    <a:pt x="111" y="473"/>
                  </a:lnTo>
                  <a:lnTo>
                    <a:pt x="204" y="435"/>
                  </a:lnTo>
                  <a:lnTo>
                    <a:pt x="246" y="429"/>
                  </a:lnTo>
                  <a:lnTo>
                    <a:pt x="268" y="401"/>
                  </a:lnTo>
                  <a:lnTo>
                    <a:pt x="304" y="258"/>
                  </a:lnTo>
                  <a:lnTo>
                    <a:pt x="344" y="275"/>
                  </a:lnTo>
                  <a:lnTo>
                    <a:pt x="420" y="122"/>
                  </a:lnTo>
                  <a:lnTo>
                    <a:pt x="479" y="154"/>
                  </a:lnTo>
                  <a:lnTo>
                    <a:pt x="489" y="127"/>
                  </a:lnTo>
                  <a:lnTo>
                    <a:pt x="447" y="93"/>
                  </a:lnTo>
                  <a:lnTo>
                    <a:pt x="415" y="97"/>
                  </a:lnTo>
                  <a:lnTo>
                    <a:pt x="403" y="114"/>
                  </a:lnTo>
                  <a:lnTo>
                    <a:pt x="344" y="131"/>
                  </a:lnTo>
                  <a:lnTo>
                    <a:pt x="306" y="173"/>
                  </a:lnTo>
                  <a:lnTo>
                    <a:pt x="295" y="106"/>
                  </a:lnTo>
                  <a:lnTo>
                    <a:pt x="189" y="123"/>
                  </a:lnTo>
                  <a:lnTo>
                    <a:pt x="168" y="0"/>
                  </a:lnTo>
                  <a:lnTo>
                    <a:pt x="152" y="11"/>
                  </a:lnTo>
                  <a:lnTo>
                    <a:pt x="162" y="34"/>
                  </a:lnTo>
                  <a:lnTo>
                    <a:pt x="149" y="142"/>
                  </a:lnTo>
                  <a:lnTo>
                    <a:pt x="73" y="209"/>
                  </a:lnTo>
                  <a:lnTo>
                    <a:pt x="61" y="255"/>
                  </a:lnTo>
                  <a:lnTo>
                    <a:pt x="40" y="243"/>
                  </a:lnTo>
                  <a:lnTo>
                    <a:pt x="33" y="298"/>
                  </a:lnTo>
                  <a:lnTo>
                    <a:pt x="0" y="327"/>
                  </a:lnTo>
                  <a:lnTo>
                    <a:pt x="0" y="327"/>
                  </a:lnTo>
                  <a:lnTo>
                    <a:pt x="0" y="327"/>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0" name="Google Shape;2899;p71" title="MD">
              <a:extLst>
                <a:ext uri="{FF2B5EF4-FFF2-40B4-BE49-F238E27FC236}">
                  <a16:creationId xmlns:a16="http://schemas.microsoft.com/office/drawing/2014/main" id="{B9E7FA43-D35A-B854-0F60-19074EE95CAE}"/>
                </a:ext>
              </a:extLst>
            </p:cNvPr>
            <p:cNvSpPr/>
            <p:nvPr/>
          </p:nvSpPr>
          <p:spPr>
            <a:xfrm>
              <a:off x="7718475" y="2813567"/>
              <a:ext cx="406688" cy="196353"/>
            </a:xfrm>
            <a:custGeom>
              <a:avLst/>
              <a:gdLst/>
              <a:ahLst/>
              <a:cxnLst/>
              <a:rect l="l" t="t" r="r" b="b"/>
              <a:pathLst>
                <a:path w="496" h="240" extrusionOk="0">
                  <a:moveTo>
                    <a:pt x="0" y="72"/>
                  </a:moveTo>
                  <a:lnTo>
                    <a:pt x="11" y="139"/>
                  </a:lnTo>
                  <a:lnTo>
                    <a:pt x="49" y="97"/>
                  </a:lnTo>
                  <a:lnTo>
                    <a:pt x="108" y="80"/>
                  </a:lnTo>
                  <a:lnTo>
                    <a:pt x="120" y="63"/>
                  </a:lnTo>
                  <a:lnTo>
                    <a:pt x="152" y="59"/>
                  </a:lnTo>
                  <a:lnTo>
                    <a:pt x="194" y="93"/>
                  </a:lnTo>
                  <a:lnTo>
                    <a:pt x="222" y="101"/>
                  </a:lnTo>
                  <a:lnTo>
                    <a:pt x="276" y="148"/>
                  </a:lnTo>
                  <a:lnTo>
                    <a:pt x="257" y="194"/>
                  </a:lnTo>
                  <a:lnTo>
                    <a:pt x="264" y="215"/>
                  </a:lnTo>
                  <a:lnTo>
                    <a:pt x="287" y="205"/>
                  </a:lnTo>
                  <a:lnTo>
                    <a:pt x="308" y="205"/>
                  </a:lnTo>
                  <a:lnTo>
                    <a:pt x="319" y="221"/>
                  </a:lnTo>
                  <a:lnTo>
                    <a:pt x="344" y="221"/>
                  </a:lnTo>
                  <a:lnTo>
                    <a:pt x="354" y="215"/>
                  </a:lnTo>
                  <a:lnTo>
                    <a:pt x="338" y="173"/>
                  </a:lnTo>
                  <a:lnTo>
                    <a:pt x="335" y="97"/>
                  </a:lnTo>
                  <a:lnTo>
                    <a:pt x="316" y="86"/>
                  </a:lnTo>
                  <a:lnTo>
                    <a:pt x="354" y="51"/>
                  </a:lnTo>
                  <a:lnTo>
                    <a:pt x="356" y="29"/>
                  </a:lnTo>
                  <a:lnTo>
                    <a:pt x="380" y="31"/>
                  </a:lnTo>
                  <a:lnTo>
                    <a:pt x="350" y="78"/>
                  </a:lnTo>
                  <a:lnTo>
                    <a:pt x="367" y="135"/>
                  </a:lnTo>
                  <a:lnTo>
                    <a:pt x="375" y="150"/>
                  </a:lnTo>
                  <a:lnTo>
                    <a:pt x="386" y="158"/>
                  </a:lnTo>
                  <a:lnTo>
                    <a:pt x="363" y="156"/>
                  </a:lnTo>
                  <a:lnTo>
                    <a:pt x="371" y="192"/>
                  </a:lnTo>
                  <a:lnTo>
                    <a:pt x="411" y="215"/>
                  </a:lnTo>
                  <a:lnTo>
                    <a:pt x="420" y="221"/>
                  </a:lnTo>
                  <a:lnTo>
                    <a:pt x="432" y="221"/>
                  </a:lnTo>
                  <a:lnTo>
                    <a:pt x="426" y="240"/>
                  </a:lnTo>
                  <a:lnTo>
                    <a:pt x="475" y="215"/>
                  </a:lnTo>
                  <a:lnTo>
                    <a:pt x="485" y="184"/>
                  </a:lnTo>
                  <a:lnTo>
                    <a:pt x="496" y="152"/>
                  </a:lnTo>
                  <a:lnTo>
                    <a:pt x="426" y="167"/>
                  </a:lnTo>
                  <a:lnTo>
                    <a:pt x="380" y="0"/>
                  </a:lnTo>
                  <a:lnTo>
                    <a:pt x="0" y="72"/>
                  </a:lnTo>
                  <a:lnTo>
                    <a:pt x="0" y="72"/>
                  </a:lnTo>
                  <a:lnTo>
                    <a:pt x="0" y="72"/>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1" name="Google Shape;2900;p71" title="VA">
              <a:extLst>
                <a:ext uri="{FF2B5EF4-FFF2-40B4-BE49-F238E27FC236}">
                  <a16:creationId xmlns:a16="http://schemas.microsoft.com/office/drawing/2014/main" id="{8007527F-7F2B-95A0-C34A-2A80CA0ACFBC}"/>
                </a:ext>
              </a:extLst>
            </p:cNvPr>
            <p:cNvSpPr/>
            <p:nvPr/>
          </p:nvSpPr>
          <p:spPr>
            <a:xfrm>
              <a:off x="7411227" y="2887518"/>
              <a:ext cx="688438" cy="382506"/>
            </a:xfrm>
            <a:custGeom>
              <a:avLst/>
              <a:gdLst/>
              <a:ahLst/>
              <a:cxnLst/>
              <a:rect l="l" t="t" r="r" b="b"/>
              <a:pathLst>
                <a:path w="844" h="463" extrusionOk="0">
                  <a:moveTo>
                    <a:pt x="78" y="414"/>
                  </a:moveTo>
                  <a:lnTo>
                    <a:pt x="79" y="402"/>
                  </a:lnTo>
                  <a:lnTo>
                    <a:pt x="133" y="351"/>
                  </a:lnTo>
                  <a:lnTo>
                    <a:pt x="163" y="315"/>
                  </a:lnTo>
                  <a:lnTo>
                    <a:pt x="194" y="351"/>
                  </a:lnTo>
                  <a:lnTo>
                    <a:pt x="287" y="313"/>
                  </a:lnTo>
                  <a:lnTo>
                    <a:pt x="329" y="307"/>
                  </a:lnTo>
                  <a:lnTo>
                    <a:pt x="351" y="279"/>
                  </a:lnTo>
                  <a:lnTo>
                    <a:pt x="387" y="136"/>
                  </a:lnTo>
                  <a:lnTo>
                    <a:pt x="427" y="153"/>
                  </a:lnTo>
                  <a:lnTo>
                    <a:pt x="503" y="0"/>
                  </a:lnTo>
                  <a:lnTo>
                    <a:pt x="562" y="32"/>
                  </a:lnTo>
                  <a:lnTo>
                    <a:pt x="572" y="5"/>
                  </a:lnTo>
                  <a:lnTo>
                    <a:pt x="600" y="13"/>
                  </a:lnTo>
                  <a:lnTo>
                    <a:pt x="654" y="60"/>
                  </a:lnTo>
                  <a:lnTo>
                    <a:pt x="635" y="106"/>
                  </a:lnTo>
                  <a:lnTo>
                    <a:pt x="642" y="127"/>
                  </a:lnTo>
                  <a:lnTo>
                    <a:pt x="665" y="117"/>
                  </a:lnTo>
                  <a:lnTo>
                    <a:pt x="682" y="138"/>
                  </a:lnTo>
                  <a:lnTo>
                    <a:pt x="764" y="165"/>
                  </a:lnTo>
                  <a:lnTo>
                    <a:pt x="688" y="161"/>
                  </a:lnTo>
                  <a:lnTo>
                    <a:pt x="768" y="231"/>
                  </a:lnTo>
                  <a:lnTo>
                    <a:pt x="718" y="224"/>
                  </a:lnTo>
                  <a:lnTo>
                    <a:pt x="819" y="288"/>
                  </a:lnTo>
                  <a:lnTo>
                    <a:pt x="844" y="332"/>
                  </a:lnTo>
                  <a:lnTo>
                    <a:pt x="827" y="326"/>
                  </a:lnTo>
                  <a:lnTo>
                    <a:pt x="823" y="338"/>
                  </a:lnTo>
                  <a:lnTo>
                    <a:pt x="492" y="401"/>
                  </a:lnTo>
                  <a:lnTo>
                    <a:pt x="216" y="435"/>
                  </a:lnTo>
                  <a:lnTo>
                    <a:pt x="0" y="463"/>
                  </a:lnTo>
                  <a:lnTo>
                    <a:pt x="78" y="414"/>
                  </a:lnTo>
                  <a:lnTo>
                    <a:pt x="78" y="414"/>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2" name="Google Shape;2901;p71" title="NC">
              <a:extLst>
                <a:ext uri="{FF2B5EF4-FFF2-40B4-BE49-F238E27FC236}">
                  <a16:creationId xmlns:a16="http://schemas.microsoft.com/office/drawing/2014/main" id="{3B1C59B1-9245-737A-7E3A-735B53E25555}"/>
                </a:ext>
              </a:extLst>
            </p:cNvPr>
            <p:cNvSpPr/>
            <p:nvPr/>
          </p:nvSpPr>
          <p:spPr>
            <a:xfrm>
              <a:off x="7372981" y="3164197"/>
              <a:ext cx="758557" cy="339155"/>
            </a:xfrm>
            <a:custGeom>
              <a:avLst/>
              <a:gdLst/>
              <a:ahLst/>
              <a:cxnLst/>
              <a:rect l="l" t="t" r="r" b="b"/>
              <a:pathLst>
                <a:path w="932" h="407" extrusionOk="0">
                  <a:moveTo>
                    <a:pt x="0" y="350"/>
                  </a:moveTo>
                  <a:lnTo>
                    <a:pt x="135" y="332"/>
                  </a:lnTo>
                  <a:lnTo>
                    <a:pt x="213" y="294"/>
                  </a:lnTo>
                  <a:lnTo>
                    <a:pt x="361" y="279"/>
                  </a:lnTo>
                  <a:lnTo>
                    <a:pt x="422" y="317"/>
                  </a:lnTo>
                  <a:lnTo>
                    <a:pt x="519" y="304"/>
                  </a:lnTo>
                  <a:lnTo>
                    <a:pt x="666" y="407"/>
                  </a:lnTo>
                  <a:lnTo>
                    <a:pt x="723" y="393"/>
                  </a:lnTo>
                  <a:lnTo>
                    <a:pt x="804" y="275"/>
                  </a:lnTo>
                  <a:lnTo>
                    <a:pt x="871" y="251"/>
                  </a:lnTo>
                  <a:lnTo>
                    <a:pt x="892" y="217"/>
                  </a:lnTo>
                  <a:lnTo>
                    <a:pt x="820" y="230"/>
                  </a:lnTo>
                  <a:lnTo>
                    <a:pt x="801" y="205"/>
                  </a:lnTo>
                  <a:lnTo>
                    <a:pt x="844" y="194"/>
                  </a:lnTo>
                  <a:lnTo>
                    <a:pt x="844" y="179"/>
                  </a:lnTo>
                  <a:lnTo>
                    <a:pt x="795" y="161"/>
                  </a:lnTo>
                  <a:lnTo>
                    <a:pt x="858" y="139"/>
                  </a:lnTo>
                  <a:lnTo>
                    <a:pt x="854" y="163"/>
                  </a:lnTo>
                  <a:lnTo>
                    <a:pt x="894" y="163"/>
                  </a:lnTo>
                  <a:lnTo>
                    <a:pt x="916" y="122"/>
                  </a:lnTo>
                  <a:lnTo>
                    <a:pt x="932" y="120"/>
                  </a:lnTo>
                  <a:lnTo>
                    <a:pt x="922" y="82"/>
                  </a:lnTo>
                  <a:lnTo>
                    <a:pt x="894" y="120"/>
                  </a:lnTo>
                  <a:lnTo>
                    <a:pt x="865" y="36"/>
                  </a:lnTo>
                  <a:lnTo>
                    <a:pt x="884" y="32"/>
                  </a:lnTo>
                  <a:lnTo>
                    <a:pt x="911" y="55"/>
                  </a:lnTo>
                  <a:lnTo>
                    <a:pt x="892" y="17"/>
                  </a:lnTo>
                  <a:lnTo>
                    <a:pt x="871" y="0"/>
                  </a:lnTo>
                  <a:lnTo>
                    <a:pt x="540" y="63"/>
                  </a:lnTo>
                  <a:lnTo>
                    <a:pt x="264" y="97"/>
                  </a:lnTo>
                  <a:lnTo>
                    <a:pt x="226" y="171"/>
                  </a:lnTo>
                  <a:lnTo>
                    <a:pt x="167" y="184"/>
                  </a:lnTo>
                  <a:lnTo>
                    <a:pt x="139" y="222"/>
                  </a:lnTo>
                  <a:lnTo>
                    <a:pt x="32" y="283"/>
                  </a:lnTo>
                  <a:lnTo>
                    <a:pt x="27" y="306"/>
                  </a:lnTo>
                  <a:lnTo>
                    <a:pt x="0" y="319"/>
                  </a:lnTo>
                  <a:lnTo>
                    <a:pt x="0" y="350"/>
                  </a:lnTo>
                  <a:lnTo>
                    <a:pt x="0" y="350"/>
                  </a:lnTo>
                  <a:close/>
                </a:path>
              </a:pathLst>
            </a:custGeom>
            <a:solidFill>
              <a:schemeClr val="accen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3" name="Google Shape;2902;p71" title="SC">
              <a:extLst>
                <a:ext uri="{FF2B5EF4-FFF2-40B4-BE49-F238E27FC236}">
                  <a16:creationId xmlns:a16="http://schemas.microsoft.com/office/drawing/2014/main" id="{E6C5A0D0-6618-BCEE-832E-76F3B015D637}"/>
                </a:ext>
              </a:extLst>
            </p:cNvPr>
            <p:cNvSpPr/>
            <p:nvPr/>
          </p:nvSpPr>
          <p:spPr>
            <a:xfrm>
              <a:off x="7462222" y="3398800"/>
              <a:ext cx="452585" cy="339155"/>
            </a:xfrm>
            <a:custGeom>
              <a:avLst/>
              <a:gdLst/>
              <a:ahLst/>
              <a:cxnLst/>
              <a:rect l="l" t="t" r="r" b="b"/>
              <a:pathLst>
                <a:path w="556" h="413" extrusionOk="0">
                  <a:moveTo>
                    <a:pt x="25" y="53"/>
                  </a:moveTo>
                  <a:lnTo>
                    <a:pt x="103" y="15"/>
                  </a:lnTo>
                  <a:lnTo>
                    <a:pt x="251" y="0"/>
                  </a:lnTo>
                  <a:lnTo>
                    <a:pt x="312" y="38"/>
                  </a:lnTo>
                  <a:lnTo>
                    <a:pt x="409" y="25"/>
                  </a:lnTo>
                  <a:lnTo>
                    <a:pt x="556" y="128"/>
                  </a:lnTo>
                  <a:lnTo>
                    <a:pt x="491" y="206"/>
                  </a:lnTo>
                  <a:lnTo>
                    <a:pt x="495" y="240"/>
                  </a:lnTo>
                  <a:lnTo>
                    <a:pt x="384" y="340"/>
                  </a:lnTo>
                  <a:lnTo>
                    <a:pt x="365" y="344"/>
                  </a:lnTo>
                  <a:lnTo>
                    <a:pt x="358" y="375"/>
                  </a:lnTo>
                  <a:lnTo>
                    <a:pt x="333" y="358"/>
                  </a:lnTo>
                  <a:lnTo>
                    <a:pt x="354" y="386"/>
                  </a:lnTo>
                  <a:lnTo>
                    <a:pt x="333" y="413"/>
                  </a:lnTo>
                  <a:lnTo>
                    <a:pt x="314" y="409"/>
                  </a:lnTo>
                  <a:lnTo>
                    <a:pt x="238" y="291"/>
                  </a:lnTo>
                  <a:lnTo>
                    <a:pt x="73" y="143"/>
                  </a:lnTo>
                  <a:lnTo>
                    <a:pt x="0" y="97"/>
                  </a:lnTo>
                  <a:lnTo>
                    <a:pt x="25" y="53"/>
                  </a:lnTo>
                  <a:lnTo>
                    <a:pt x="25" y="53"/>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4" name="Google Shape;2903;p71" title="PA">
              <a:extLst>
                <a:ext uri="{FF2B5EF4-FFF2-40B4-BE49-F238E27FC236}">
                  <a16:creationId xmlns:a16="http://schemas.microsoft.com/office/drawing/2014/main" id="{842BDF53-172E-EF28-A80E-A6CE5B8C1401}"/>
                </a:ext>
              </a:extLst>
            </p:cNvPr>
            <p:cNvSpPr/>
            <p:nvPr/>
          </p:nvSpPr>
          <p:spPr>
            <a:xfrm>
              <a:off x="7592261" y="2558563"/>
              <a:ext cx="516329" cy="328955"/>
            </a:xfrm>
            <a:custGeom>
              <a:avLst/>
              <a:gdLst/>
              <a:ahLst/>
              <a:cxnLst/>
              <a:rect l="l" t="t" r="r" b="b"/>
              <a:pathLst>
                <a:path w="635" h="397" extrusionOk="0">
                  <a:moveTo>
                    <a:pt x="50" y="397"/>
                  </a:moveTo>
                  <a:lnTo>
                    <a:pt x="156" y="380"/>
                  </a:lnTo>
                  <a:lnTo>
                    <a:pt x="536" y="308"/>
                  </a:lnTo>
                  <a:lnTo>
                    <a:pt x="553" y="291"/>
                  </a:lnTo>
                  <a:lnTo>
                    <a:pt x="574" y="291"/>
                  </a:lnTo>
                  <a:lnTo>
                    <a:pt x="599" y="274"/>
                  </a:lnTo>
                  <a:lnTo>
                    <a:pt x="635" y="228"/>
                  </a:lnTo>
                  <a:lnTo>
                    <a:pt x="572" y="179"/>
                  </a:lnTo>
                  <a:lnTo>
                    <a:pt x="570" y="133"/>
                  </a:lnTo>
                  <a:lnTo>
                    <a:pt x="599" y="69"/>
                  </a:lnTo>
                  <a:lnTo>
                    <a:pt x="557" y="48"/>
                  </a:lnTo>
                  <a:lnTo>
                    <a:pt x="512" y="0"/>
                  </a:lnTo>
                  <a:lnTo>
                    <a:pt x="89" y="78"/>
                  </a:lnTo>
                  <a:lnTo>
                    <a:pt x="69" y="48"/>
                  </a:lnTo>
                  <a:lnTo>
                    <a:pt x="0" y="97"/>
                  </a:lnTo>
                  <a:lnTo>
                    <a:pt x="50" y="397"/>
                  </a:lnTo>
                  <a:lnTo>
                    <a:pt x="50" y="397"/>
                  </a:lnTo>
                  <a:close/>
                </a:path>
              </a:pathLst>
            </a:custGeom>
            <a:solidFill>
              <a:schemeClr val="accent1">
                <a:lumMod val="5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5" name="Google Shape;2904;p71" title="NJ">
              <a:extLst>
                <a:ext uri="{FF2B5EF4-FFF2-40B4-BE49-F238E27FC236}">
                  <a16:creationId xmlns:a16="http://schemas.microsoft.com/office/drawing/2014/main" id="{0DAD2550-184B-E45C-2C47-B35C6750CD57}"/>
                </a:ext>
              </a:extLst>
            </p:cNvPr>
            <p:cNvSpPr/>
            <p:nvPr/>
          </p:nvSpPr>
          <p:spPr>
            <a:xfrm>
              <a:off x="8055045" y="2613389"/>
              <a:ext cx="112190" cy="270304"/>
            </a:xfrm>
            <a:custGeom>
              <a:avLst/>
              <a:gdLst/>
              <a:ahLst/>
              <a:cxnLst/>
              <a:rect l="l" t="t" r="r" b="b"/>
              <a:pathLst>
                <a:path w="137" h="325" extrusionOk="0">
                  <a:moveTo>
                    <a:pt x="7" y="222"/>
                  </a:moveTo>
                  <a:lnTo>
                    <a:pt x="32" y="205"/>
                  </a:lnTo>
                  <a:lnTo>
                    <a:pt x="68" y="159"/>
                  </a:lnTo>
                  <a:lnTo>
                    <a:pt x="5" y="110"/>
                  </a:lnTo>
                  <a:lnTo>
                    <a:pt x="3" y="64"/>
                  </a:lnTo>
                  <a:lnTo>
                    <a:pt x="32" y="0"/>
                  </a:lnTo>
                  <a:lnTo>
                    <a:pt x="125" y="32"/>
                  </a:lnTo>
                  <a:lnTo>
                    <a:pt x="127" y="43"/>
                  </a:lnTo>
                  <a:lnTo>
                    <a:pt x="116" y="79"/>
                  </a:lnTo>
                  <a:lnTo>
                    <a:pt x="106" y="87"/>
                  </a:lnTo>
                  <a:lnTo>
                    <a:pt x="104" y="106"/>
                  </a:lnTo>
                  <a:lnTo>
                    <a:pt x="114" y="112"/>
                  </a:lnTo>
                  <a:lnTo>
                    <a:pt x="137" y="106"/>
                  </a:lnTo>
                  <a:lnTo>
                    <a:pt x="137" y="161"/>
                  </a:lnTo>
                  <a:lnTo>
                    <a:pt x="137" y="195"/>
                  </a:lnTo>
                  <a:lnTo>
                    <a:pt x="137" y="214"/>
                  </a:lnTo>
                  <a:lnTo>
                    <a:pt x="129" y="232"/>
                  </a:lnTo>
                  <a:lnTo>
                    <a:pt x="119" y="233"/>
                  </a:lnTo>
                  <a:lnTo>
                    <a:pt x="123" y="249"/>
                  </a:lnTo>
                  <a:lnTo>
                    <a:pt x="89" y="325"/>
                  </a:lnTo>
                  <a:lnTo>
                    <a:pt x="81" y="325"/>
                  </a:lnTo>
                  <a:lnTo>
                    <a:pt x="78" y="296"/>
                  </a:lnTo>
                  <a:lnTo>
                    <a:pt x="55" y="296"/>
                  </a:lnTo>
                  <a:lnTo>
                    <a:pt x="7" y="266"/>
                  </a:lnTo>
                  <a:lnTo>
                    <a:pt x="0" y="241"/>
                  </a:lnTo>
                  <a:lnTo>
                    <a:pt x="7" y="222"/>
                  </a:lnTo>
                  <a:lnTo>
                    <a:pt x="7" y="222"/>
                  </a:lnTo>
                  <a:close/>
                </a:path>
              </a:pathLst>
            </a:custGeom>
            <a:solidFill>
              <a:schemeClr val="accent1">
                <a:lumMod val="75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6" name="Google Shape;2905;p71" title="NY">
              <a:extLst>
                <a:ext uri="{FF2B5EF4-FFF2-40B4-BE49-F238E27FC236}">
                  <a16:creationId xmlns:a16="http://schemas.microsoft.com/office/drawing/2014/main" id="{4415F1D5-8ADF-702B-0E58-FF219BA06551}"/>
                </a:ext>
              </a:extLst>
            </p:cNvPr>
            <p:cNvSpPr/>
            <p:nvPr/>
          </p:nvSpPr>
          <p:spPr>
            <a:xfrm>
              <a:off x="7648356" y="2193908"/>
              <a:ext cx="529078" cy="469207"/>
            </a:xfrm>
            <a:custGeom>
              <a:avLst/>
              <a:gdLst/>
              <a:ahLst/>
              <a:cxnLst/>
              <a:rect l="l" t="t" r="r" b="b"/>
              <a:pathLst>
                <a:path w="648" h="565" extrusionOk="0">
                  <a:moveTo>
                    <a:pt x="20" y="517"/>
                  </a:moveTo>
                  <a:lnTo>
                    <a:pt x="443" y="439"/>
                  </a:lnTo>
                  <a:lnTo>
                    <a:pt x="488" y="487"/>
                  </a:lnTo>
                  <a:lnTo>
                    <a:pt x="530" y="508"/>
                  </a:lnTo>
                  <a:lnTo>
                    <a:pt x="623" y="540"/>
                  </a:lnTo>
                  <a:lnTo>
                    <a:pt x="631" y="565"/>
                  </a:lnTo>
                  <a:lnTo>
                    <a:pt x="646" y="530"/>
                  </a:lnTo>
                  <a:lnTo>
                    <a:pt x="648" y="483"/>
                  </a:lnTo>
                  <a:lnTo>
                    <a:pt x="631" y="392"/>
                  </a:lnTo>
                  <a:lnTo>
                    <a:pt x="631" y="297"/>
                  </a:lnTo>
                  <a:lnTo>
                    <a:pt x="585" y="158"/>
                  </a:lnTo>
                  <a:lnTo>
                    <a:pt x="577" y="97"/>
                  </a:lnTo>
                  <a:lnTo>
                    <a:pt x="549" y="0"/>
                  </a:lnTo>
                  <a:lnTo>
                    <a:pt x="412" y="32"/>
                  </a:lnTo>
                  <a:lnTo>
                    <a:pt x="336" y="112"/>
                  </a:lnTo>
                  <a:lnTo>
                    <a:pt x="332" y="133"/>
                  </a:lnTo>
                  <a:lnTo>
                    <a:pt x="289" y="181"/>
                  </a:lnTo>
                  <a:lnTo>
                    <a:pt x="300" y="198"/>
                  </a:lnTo>
                  <a:lnTo>
                    <a:pt x="309" y="211"/>
                  </a:lnTo>
                  <a:lnTo>
                    <a:pt x="302" y="215"/>
                  </a:lnTo>
                  <a:lnTo>
                    <a:pt x="315" y="234"/>
                  </a:lnTo>
                  <a:lnTo>
                    <a:pt x="317" y="251"/>
                  </a:lnTo>
                  <a:lnTo>
                    <a:pt x="275" y="291"/>
                  </a:lnTo>
                  <a:lnTo>
                    <a:pt x="212" y="308"/>
                  </a:lnTo>
                  <a:lnTo>
                    <a:pt x="197" y="319"/>
                  </a:lnTo>
                  <a:lnTo>
                    <a:pt x="174" y="310"/>
                  </a:lnTo>
                  <a:lnTo>
                    <a:pt x="104" y="318"/>
                  </a:lnTo>
                  <a:lnTo>
                    <a:pt x="53" y="338"/>
                  </a:lnTo>
                  <a:lnTo>
                    <a:pt x="53" y="365"/>
                  </a:lnTo>
                  <a:lnTo>
                    <a:pt x="62" y="382"/>
                  </a:lnTo>
                  <a:lnTo>
                    <a:pt x="70" y="382"/>
                  </a:lnTo>
                  <a:lnTo>
                    <a:pt x="77" y="403"/>
                  </a:lnTo>
                  <a:lnTo>
                    <a:pt x="64" y="414"/>
                  </a:lnTo>
                  <a:lnTo>
                    <a:pt x="58" y="433"/>
                  </a:lnTo>
                  <a:lnTo>
                    <a:pt x="0" y="487"/>
                  </a:lnTo>
                  <a:lnTo>
                    <a:pt x="20" y="517"/>
                  </a:lnTo>
                  <a:lnTo>
                    <a:pt x="20" y="517"/>
                  </a:lnTo>
                  <a:close/>
                </a:path>
              </a:pathLst>
            </a:custGeom>
            <a:solidFill>
              <a:schemeClr val="accent1">
                <a:lumMod val="75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7" name="Google Shape;2906;p71" title="NY">
              <a:extLst>
                <a:ext uri="{FF2B5EF4-FFF2-40B4-BE49-F238E27FC236}">
                  <a16:creationId xmlns:a16="http://schemas.microsoft.com/office/drawing/2014/main" id="{52BB873A-A37A-5533-81C9-726A1C03FD48}"/>
                </a:ext>
              </a:extLst>
            </p:cNvPr>
            <p:cNvSpPr/>
            <p:nvPr/>
          </p:nvSpPr>
          <p:spPr>
            <a:xfrm>
              <a:off x="8154486" y="2591714"/>
              <a:ext cx="163186" cy="99451"/>
            </a:xfrm>
            <a:custGeom>
              <a:avLst/>
              <a:gdLst/>
              <a:ahLst/>
              <a:cxnLst/>
              <a:rect l="l" t="t" r="r" b="b"/>
              <a:pathLst>
                <a:path w="202" h="116" extrusionOk="0">
                  <a:moveTo>
                    <a:pt x="15" y="116"/>
                  </a:moveTo>
                  <a:lnTo>
                    <a:pt x="86" y="76"/>
                  </a:lnTo>
                  <a:lnTo>
                    <a:pt x="135" y="53"/>
                  </a:lnTo>
                  <a:lnTo>
                    <a:pt x="84" y="89"/>
                  </a:lnTo>
                  <a:lnTo>
                    <a:pt x="88" y="91"/>
                  </a:lnTo>
                  <a:lnTo>
                    <a:pt x="164" y="40"/>
                  </a:lnTo>
                  <a:lnTo>
                    <a:pt x="202" y="6"/>
                  </a:lnTo>
                  <a:lnTo>
                    <a:pt x="198" y="0"/>
                  </a:lnTo>
                  <a:lnTo>
                    <a:pt x="164" y="19"/>
                  </a:lnTo>
                  <a:lnTo>
                    <a:pt x="160" y="17"/>
                  </a:lnTo>
                  <a:lnTo>
                    <a:pt x="143" y="40"/>
                  </a:lnTo>
                  <a:lnTo>
                    <a:pt x="133" y="40"/>
                  </a:lnTo>
                  <a:lnTo>
                    <a:pt x="158" y="0"/>
                  </a:lnTo>
                  <a:lnTo>
                    <a:pt x="131" y="30"/>
                  </a:lnTo>
                  <a:lnTo>
                    <a:pt x="40" y="61"/>
                  </a:lnTo>
                  <a:lnTo>
                    <a:pt x="23" y="84"/>
                  </a:lnTo>
                  <a:lnTo>
                    <a:pt x="10" y="87"/>
                  </a:lnTo>
                  <a:lnTo>
                    <a:pt x="0" y="105"/>
                  </a:lnTo>
                  <a:lnTo>
                    <a:pt x="15" y="116"/>
                  </a:lnTo>
                  <a:lnTo>
                    <a:pt x="15" y="116"/>
                  </a:lnTo>
                  <a:close/>
                </a:path>
              </a:pathLst>
            </a:custGeom>
            <a:solidFill>
              <a:schemeClr val="accent1">
                <a:lumMod val="75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8" name="Google Shape;2907;p71" title="CT">
              <a:extLst>
                <a:ext uri="{FF2B5EF4-FFF2-40B4-BE49-F238E27FC236}">
                  <a16:creationId xmlns:a16="http://schemas.microsoft.com/office/drawing/2014/main" id="{95E787CA-899C-B935-B54B-9259E25341A5}"/>
                </a:ext>
              </a:extLst>
            </p:cNvPr>
            <p:cNvSpPr/>
            <p:nvPr/>
          </p:nvSpPr>
          <p:spPr>
            <a:xfrm>
              <a:off x="8163410" y="2490987"/>
              <a:ext cx="151712" cy="142802"/>
            </a:xfrm>
            <a:custGeom>
              <a:avLst/>
              <a:gdLst/>
              <a:ahLst/>
              <a:cxnLst/>
              <a:rect l="l" t="t" r="r" b="b"/>
              <a:pathLst>
                <a:path w="188" h="174" extrusionOk="0">
                  <a:moveTo>
                    <a:pt x="17" y="127"/>
                  </a:moveTo>
                  <a:lnTo>
                    <a:pt x="15" y="174"/>
                  </a:lnTo>
                  <a:lnTo>
                    <a:pt x="30" y="171"/>
                  </a:lnTo>
                  <a:lnTo>
                    <a:pt x="66" y="144"/>
                  </a:lnTo>
                  <a:lnTo>
                    <a:pt x="78" y="121"/>
                  </a:lnTo>
                  <a:lnTo>
                    <a:pt x="85" y="127"/>
                  </a:lnTo>
                  <a:lnTo>
                    <a:pt x="135" y="114"/>
                  </a:lnTo>
                  <a:lnTo>
                    <a:pt x="137" y="104"/>
                  </a:lnTo>
                  <a:lnTo>
                    <a:pt x="144" y="108"/>
                  </a:lnTo>
                  <a:lnTo>
                    <a:pt x="154" y="100"/>
                  </a:lnTo>
                  <a:lnTo>
                    <a:pt x="169" y="98"/>
                  </a:lnTo>
                  <a:lnTo>
                    <a:pt x="188" y="89"/>
                  </a:lnTo>
                  <a:lnTo>
                    <a:pt x="169" y="0"/>
                  </a:lnTo>
                  <a:lnTo>
                    <a:pt x="0" y="36"/>
                  </a:lnTo>
                  <a:lnTo>
                    <a:pt x="17" y="127"/>
                  </a:lnTo>
                  <a:lnTo>
                    <a:pt x="17" y="127"/>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49" name="Google Shape;2908;p71" title="RI">
              <a:extLst>
                <a:ext uri="{FF2B5EF4-FFF2-40B4-BE49-F238E27FC236}">
                  <a16:creationId xmlns:a16="http://schemas.microsoft.com/office/drawing/2014/main" id="{68E05DF8-414C-5645-1214-1EDDC604982E}"/>
                </a:ext>
              </a:extLst>
            </p:cNvPr>
            <p:cNvSpPr/>
            <p:nvPr/>
          </p:nvSpPr>
          <p:spPr>
            <a:xfrm>
              <a:off x="8301097" y="2480787"/>
              <a:ext cx="70119" cy="82877"/>
            </a:xfrm>
            <a:custGeom>
              <a:avLst/>
              <a:gdLst/>
              <a:ahLst/>
              <a:cxnLst/>
              <a:rect l="l" t="t" r="r" b="b"/>
              <a:pathLst>
                <a:path w="85" h="99" extrusionOk="0">
                  <a:moveTo>
                    <a:pt x="19" y="99"/>
                  </a:moveTo>
                  <a:lnTo>
                    <a:pt x="55" y="86"/>
                  </a:lnTo>
                  <a:lnTo>
                    <a:pt x="55" y="46"/>
                  </a:lnTo>
                  <a:lnTo>
                    <a:pt x="65" y="55"/>
                  </a:lnTo>
                  <a:lnTo>
                    <a:pt x="66" y="74"/>
                  </a:lnTo>
                  <a:lnTo>
                    <a:pt x="74" y="74"/>
                  </a:lnTo>
                  <a:lnTo>
                    <a:pt x="85" y="55"/>
                  </a:lnTo>
                  <a:lnTo>
                    <a:pt x="74" y="34"/>
                  </a:lnTo>
                  <a:lnTo>
                    <a:pt x="55" y="30"/>
                  </a:lnTo>
                  <a:lnTo>
                    <a:pt x="42" y="4"/>
                  </a:lnTo>
                  <a:lnTo>
                    <a:pt x="30" y="0"/>
                  </a:lnTo>
                  <a:lnTo>
                    <a:pt x="0" y="10"/>
                  </a:lnTo>
                  <a:lnTo>
                    <a:pt x="19" y="99"/>
                  </a:lnTo>
                  <a:lnTo>
                    <a:pt x="19" y="99"/>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0" name="Google Shape;2909;p71" title="MA">
              <a:extLst>
                <a:ext uri="{FF2B5EF4-FFF2-40B4-BE49-F238E27FC236}">
                  <a16:creationId xmlns:a16="http://schemas.microsoft.com/office/drawing/2014/main" id="{F0CAED46-532A-D908-86C3-70A80F22CA21}"/>
                </a:ext>
              </a:extLst>
            </p:cNvPr>
            <p:cNvSpPr/>
            <p:nvPr/>
          </p:nvSpPr>
          <p:spPr>
            <a:xfrm>
              <a:off x="8167234" y="2382611"/>
              <a:ext cx="299598" cy="147902"/>
            </a:xfrm>
            <a:custGeom>
              <a:avLst/>
              <a:gdLst/>
              <a:ahLst/>
              <a:cxnLst/>
              <a:rect l="l" t="t" r="r" b="b"/>
              <a:pathLst>
                <a:path w="365" h="180" extrusionOk="0">
                  <a:moveTo>
                    <a:pt x="0" y="169"/>
                  </a:moveTo>
                  <a:lnTo>
                    <a:pt x="169" y="133"/>
                  </a:lnTo>
                  <a:lnTo>
                    <a:pt x="199" y="123"/>
                  </a:lnTo>
                  <a:lnTo>
                    <a:pt x="211" y="127"/>
                  </a:lnTo>
                  <a:lnTo>
                    <a:pt x="224" y="153"/>
                  </a:lnTo>
                  <a:lnTo>
                    <a:pt x="243" y="157"/>
                  </a:lnTo>
                  <a:lnTo>
                    <a:pt x="254" y="178"/>
                  </a:lnTo>
                  <a:lnTo>
                    <a:pt x="266" y="180"/>
                  </a:lnTo>
                  <a:lnTo>
                    <a:pt x="279" y="159"/>
                  </a:lnTo>
                  <a:lnTo>
                    <a:pt x="285" y="142"/>
                  </a:lnTo>
                  <a:lnTo>
                    <a:pt x="298" y="165"/>
                  </a:lnTo>
                  <a:lnTo>
                    <a:pt x="365" y="144"/>
                  </a:lnTo>
                  <a:lnTo>
                    <a:pt x="361" y="119"/>
                  </a:lnTo>
                  <a:lnTo>
                    <a:pt x="342" y="87"/>
                  </a:lnTo>
                  <a:lnTo>
                    <a:pt x="332" y="83"/>
                  </a:lnTo>
                  <a:lnTo>
                    <a:pt x="321" y="85"/>
                  </a:lnTo>
                  <a:lnTo>
                    <a:pt x="323" y="91"/>
                  </a:lnTo>
                  <a:lnTo>
                    <a:pt x="338" y="93"/>
                  </a:lnTo>
                  <a:lnTo>
                    <a:pt x="344" y="123"/>
                  </a:lnTo>
                  <a:lnTo>
                    <a:pt x="317" y="134"/>
                  </a:lnTo>
                  <a:lnTo>
                    <a:pt x="279" y="110"/>
                  </a:lnTo>
                  <a:lnTo>
                    <a:pt x="266" y="83"/>
                  </a:lnTo>
                  <a:lnTo>
                    <a:pt x="249" y="76"/>
                  </a:lnTo>
                  <a:lnTo>
                    <a:pt x="249" y="83"/>
                  </a:lnTo>
                  <a:lnTo>
                    <a:pt x="232" y="68"/>
                  </a:lnTo>
                  <a:lnTo>
                    <a:pt x="245" y="49"/>
                  </a:lnTo>
                  <a:lnTo>
                    <a:pt x="256" y="32"/>
                  </a:lnTo>
                  <a:lnTo>
                    <a:pt x="235" y="0"/>
                  </a:lnTo>
                  <a:lnTo>
                    <a:pt x="199" y="26"/>
                  </a:lnTo>
                  <a:lnTo>
                    <a:pt x="78" y="57"/>
                  </a:lnTo>
                  <a:lnTo>
                    <a:pt x="0" y="74"/>
                  </a:lnTo>
                  <a:lnTo>
                    <a:pt x="0" y="169"/>
                  </a:lnTo>
                  <a:lnTo>
                    <a:pt x="0" y="169"/>
                  </a:lnTo>
                  <a:close/>
                </a:path>
              </a:pathLst>
            </a:custGeom>
            <a:solidFill>
              <a:schemeClr val="accent1">
                <a:lumMod val="60000"/>
                <a:lumOff val="4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1" name="Google Shape;2910;p71" title="VT">
              <a:extLst>
                <a:ext uri="{FF2B5EF4-FFF2-40B4-BE49-F238E27FC236}">
                  <a16:creationId xmlns:a16="http://schemas.microsoft.com/office/drawing/2014/main" id="{5DFD4909-8F0B-F292-EBEA-4EC0CCE1243B}"/>
                </a:ext>
              </a:extLst>
            </p:cNvPr>
            <p:cNvSpPr/>
            <p:nvPr/>
          </p:nvSpPr>
          <p:spPr>
            <a:xfrm>
              <a:off x="8093291" y="2160758"/>
              <a:ext cx="145337" cy="280504"/>
            </a:xfrm>
            <a:custGeom>
              <a:avLst/>
              <a:gdLst/>
              <a:ahLst/>
              <a:cxnLst/>
              <a:rect l="l" t="t" r="r" b="b"/>
              <a:pathLst>
                <a:path w="177" h="339" extrusionOk="0">
                  <a:moveTo>
                    <a:pt x="28" y="139"/>
                  </a:moveTo>
                  <a:lnTo>
                    <a:pt x="36" y="200"/>
                  </a:lnTo>
                  <a:lnTo>
                    <a:pt x="82" y="339"/>
                  </a:lnTo>
                  <a:lnTo>
                    <a:pt x="160" y="322"/>
                  </a:lnTo>
                  <a:lnTo>
                    <a:pt x="154" y="124"/>
                  </a:lnTo>
                  <a:lnTo>
                    <a:pt x="175" y="86"/>
                  </a:lnTo>
                  <a:lnTo>
                    <a:pt x="177" y="0"/>
                  </a:lnTo>
                  <a:lnTo>
                    <a:pt x="0" y="42"/>
                  </a:lnTo>
                  <a:lnTo>
                    <a:pt x="28" y="139"/>
                  </a:lnTo>
                  <a:lnTo>
                    <a:pt x="28" y="139"/>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2" name="Google Shape;2911;p71" title="NH">
              <a:extLst>
                <a:ext uri="{FF2B5EF4-FFF2-40B4-BE49-F238E27FC236}">
                  <a16:creationId xmlns:a16="http://schemas.microsoft.com/office/drawing/2014/main" id="{BA38EC43-D917-08A2-732E-C9B8C3B4417A}"/>
                </a:ext>
              </a:extLst>
            </p:cNvPr>
            <p:cNvSpPr/>
            <p:nvPr/>
          </p:nvSpPr>
          <p:spPr>
            <a:xfrm>
              <a:off x="8220779" y="2121232"/>
              <a:ext cx="133863" cy="304730"/>
            </a:xfrm>
            <a:custGeom>
              <a:avLst/>
              <a:gdLst/>
              <a:ahLst/>
              <a:cxnLst/>
              <a:rect l="l" t="t" r="r" b="b"/>
              <a:pathLst>
                <a:path w="163" h="371" extrusionOk="0">
                  <a:moveTo>
                    <a:pt x="0" y="173"/>
                  </a:moveTo>
                  <a:lnTo>
                    <a:pt x="21" y="135"/>
                  </a:lnTo>
                  <a:lnTo>
                    <a:pt x="23" y="49"/>
                  </a:lnTo>
                  <a:lnTo>
                    <a:pt x="21" y="17"/>
                  </a:lnTo>
                  <a:lnTo>
                    <a:pt x="53" y="0"/>
                  </a:lnTo>
                  <a:lnTo>
                    <a:pt x="127" y="232"/>
                  </a:lnTo>
                  <a:lnTo>
                    <a:pt x="163" y="281"/>
                  </a:lnTo>
                  <a:lnTo>
                    <a:pt x="163" y="314"/>
                  </a:lnTo>
                  <a:lnTo>
                    <a:pt x="127" y="340"/>
                  </a:lnTo>
                  <a:lnTo>
                    <a:pt x="6" y="371"/>
                  </a:lnTo>
                  <a:lnTo>
                    <a:pt x="0" y="173"/>
                  </a:lnTo>
                  <a:lnTo>
                    <a:pt x="0" y="173"/>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3" name="Google Shape;2912;p71" title="ME">
              <a:extLst>
                <a:ext uri="{FF2B5EF4-FFF2-40B4-BE49-F238E27FC236}">
                  <a16:creationId xmlns:a16="http://schemas.microsoft.com/office/drawing/2014/main" id="{2E9B8FC2-D316-C83E-F3C5-9E1C37C5AAFF}"/>
                </a:ext>
              </a:extLst>
            </p:cNvPr>
            <p:cNvSpPr/>
            <p:nvPr/>
          </p:nvSpPr>
          <p:spPr>
            <a:xfrm>
              <a:off x="8262851" y="1847103"/>
              <a:ext cx="328920" cy="504907"/>
            </a:xfrm>
            <a:custGeom>
              <a:avLst/>
              <a:gdLst/>
              <a:ahLst/>
              <a:cxnLst/>
              <a:rect l="l" t="t" r="r" b="b"/>
              <a:pathLst>
                <a:path w="399" h="610" extrusionOk="0">
                  <a:moveTo>
                    <a:pt x="0" y="329"/>
                  </a:moveTo>
                  <a:lnTo>
                    <a:pt x="23" y="331"/>
                  </a:lnTo>
                  <a:lnTo>
                    <a:pt x="25" y="291"/>
                  </a:lnTo>
                  <a:lnTo>
                    <a:pt x="53" y="236"/>
                  </a:lnTo>
                  <a:lnTo>
                    <a:pt x="40" y="196"/>
                  </a:lnTo>
                  <a:lnTo>
                    <a:pt x="97" y="4"/>
                  </a:lnTo>
                  <a:lnTo>
                    <a:pt x="110" y="4"/>
                  </a:lnTo>
                  <a:lnTo>
                    <a:pt x="114" y="29"/>
                  </a:lnTo>
                  <a:lnTo>
                    <a:pt x="171" y="8"/>
                  </a:lnTo>
                  <a:lnTo>
                    <a:pt x="173" y="0"/>
                  </a:lnTo>
                  <a:lnTo>
                    <a:pt x="219" y="10"/>
                  </a:lnTo>
                  <a:lnTo>
                    <a:pt x="293" y="198"/>
                  </a:lnTo>
                  <a:lnTo>
                    <a:pt x="327" y="200"/>
                  </a:lnTo>
                  <a:lnTo>
                    <a:pt x="390" y="270"/>
                  </a:lnTo>
                  <a:lnTo>
                    <a:pt x="380" y="283"/>
                  </a:lnTo>
                  <a:lnTo>
                    <a:pt x="399" y="283"/>
                  </a:lnTo>
                  <a:lnTo>
                    <a:pt x="386" y="318"/>
                  </a:lnTo>
                  <a:lnTo>
                    <a:pt x="356" y="340"/>
                  </a:lnTo>
                  <a:lnTo>
                    <a:pt x="322" y="357"/>
                  </a:lnTo>
                  <a:lnTo>
                    <a:pt x="318" y="380"/>
                  </a:lnTo>
                  <a:lnTo>
                    <a:pt x="299" y="359"/>
                  </a:lnTo>
                  <a:lnTo>
                    <a:pt x="268" y="384"/>
                  </a:lnTo>
                  <a:lnTo>
                    <a:pt x="253" y="384"/>
                  </a:lnTo>
                  <a:lnTo>
                    <a:pt x="240" y="369"/>
                  </a:lnTo>
                  <a:lnTo>
                    <a:pt x="232" y="443"/>
                  </a:lnTo>
                  <a:lnTo>
                    <a:pt x="204" y="454"/>
                  </a:lnTo>
                  <a:lnTo>
                    <a:pt x="190" y="483"/>
                  </a:lnTo>
                  <a:lnTo>
                    <a:pt x="173" y="483"/>
                  </a:lnTo>
                  <a:lnTo>
                    <a:pt x="133" y="527"/>
                  </a:lnTo>
                  <a:lnTo>
                    <a:pt x="131" y="561"/>
                  </a:lnTo>
                  <a:lnTo>
                    <a:pt x="122" y="574"/>
                  </a:lnTo>
                  <a:lnTo>
                    <a:pt x="110" y="610"/>
                  </a:lnTo>
                  <a:lnTo>
                    <a:pt x="74" y="561"/>
                  </a:lnTo>
                  <a:lnTo>
                    <a:pt x="0" y="329"/>
                  </a:lnTo>
                  <a:lnTo>
                    <a:pt x="0" y="329"/>
                  </a:lnTo>
                  <a:close/>
                </a:path>
              </a:pathLst>
            </a:custGeom>
            <a:solidFill>
              <a:schemeClr val="accent1">
                <a:lumMod val="20000"/>
                <a:lumOff val="80000"/>
              </a:schemeClr>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bg1"/>
                </a:solidFill>
                <a:ea typeface="Verdana"/>
                <a:cs typeface="Verdana"/>
                <a:sym typeface="Verdana"/>
              </a:endParaRPr>
            </a:p>
          </p:txBody>
        </p:sp>
        <p:sp>
          <p:nvSpPr>
            <p:cNvPr id="54" name="Google Shape;2913;p71" title="DE">
              <a:extLst>
                <a:ext uri="{FF2B5EF4-FFF2-40B4-BE49-F238E27FC236}">
                  <a16:creationId xmlns:a16="http://schemas.microsoft.com/office/drawing/2014/main" id="{F167988C-D3D0-9183-2971-C0C998D8B1AB}"/>
                </a:ext>
              </a:extLst>
            </p:cNvPr>
            <p:cNvSpPr/>
            <p:nvPr/>
          </p:nvSpPr>
          <p:spPr>
            <a:xfrm>
              <a:off x="8028271" y="2795717"/>
              <a:ext cx="91792" cy="154277"/>
            </a:xfrm>
            <a:custGeom>
              <a:avLst/>
              <a:gdLst/>
              <a:ahLst/>
              <a:cxnLst/>
              <a:rect l="l" t="t" r="r" b="b"/>
              <a:pathLst>
                <a:path w="64" h="107" extrusionOk="0">
                  <a:moveTo>
                    <a:pt x="0" y="14"/>
                  </a:moveTo>
                  <a:lnTo>
                    <a:pt x="1" y="9"/>
                  </a:lnTo>
                  <a:lnTo>
                    <a:pt x="4" y="4"/>
                  </a:lnTo>
                  <a:lnTo>
                    <a:pt x="9" y="2"/>
                  </a:lnTo>
                  <a:lnTo>
                    <a:pt x="12" y="0"/>
                  </a:lnTo>
                  <a:lnTo>
                    <a:pt x="16" y="0"/>
                  </a:lnTo>
                  <a:lnTo>
                    <a:pt x="19" y="3"/>
                  </a:lnTo>
                  <a:lnTo>
                    <a:pt x="16" y="4"/>
                  </a:lnTo>
                  <a:lnTo>
                    <a:pt x="16" y="9"/>
                  </a:lnTo>
                  <a:lnTo>
                    <a:pt x="14" y="14"/>
                  </a:lnTo>
                  <a:lnTo>
                    <a:pt x="11" y="18"/>
                  </a:lnTo>
                  <a:lnTo>
                    <a:pt x="15" y="23"/>
                  </a:lnTo>
                  <a:lnTo>
                    <a:pt x="15" y="27"/>
                  </a:lnTo>
                  <a:lnTo>
                    <a:pt x="17" y="32"/>
                  </a:lnTo>
                  <a:lnTo>
                    <a:pt x="21" y="37"/>
                  </a:lnTo>
                  <a:lnTo>
                    <a:pt x="26" y="41"/>
                  </a:lnTo>
                  <a:lnTo>
                    <a:pt x="30" y="44"/>
                  </a:lnTo>
                  <a:lnTo>
                    <a:pt x="30" y="51"/>
                  </a:lnTo>
                  <a:lnTo>
                    <a:pt x="33" y="58"/>
                  </a:lnTo>
                  <a:lnTo>
                    <a:pt x="39" y="62"/>
                  </a:lnTo>
                  <a:lnTo>
                    <a:pt x="40" y="67"/>
                  </a:lnTo>
                  <a:lnTo>
                    <a:pt x="49" y="75"/>
                  </a:lnTo>
                  <a:lnTo>
                    <a:pt x="55" y="73"/>
                  </a:lnTo>
                  <a:lnTo>
                    <a:pt x="56" y="76"/>
                  </a:lnTo>
                  <a:lnTo>
                    <a:pt x="55" y="81"/>
                  </a:lnTo>
                  <a:lnTo>
                    <a:pt x="55" y="86"/>
                  </a:lnTo>
                  <a:lnTo>
                    <a:pt x="56" y="86"/>
                  </a:lnTo>
                  <a:lnTo>
                    <a:pt x="53" y="91"/>
                  </a:lnTo>
                  <a:lnTo>
                    <a:pt x="55" y="90"/>
                  </a:lnTo>
                  <a:lnTo>
                    <a:pt x="60" y="88"/>
                  </a:lnTo>
                  <a:lnTo>
                    <a:pt x="64" y="99"/>
                  </a:lnTo>
                  <a:lnTo>
                    <a:pt x="63" y="99"/>
                  </a:lnTo>
                  <a:lnTo>
                    <a:pt x="60" y="100"/>
                  </a:lnTo>
                  <a:lnTo>
                    <a:pt x="26" y="107"/>
                  </a:lnTo>
                  <a:lnTo>
                    <a:pt x="24" y="102"/>
                  </a:lnTo>
                  <a:lnTo>
                    <a:pt x="15" y="68"/>
                  </a:lnTo>
                  <a:lnTo>
                    <a:pt x="0" y="14"/>
                  </a:lnTo>
                </a:path>
              </a:pathLst>
            </a:custGeom>
            <a:solidFill>
              <a:schemeClr val="accent1">
                <a:lumMod val="20000"/>
                <a:lumOff val="80000"/>
              </a:schemeClr>
            </a:solidFill>
            <a:ln w="9525" cap="flat" cmpd="sng">
              <a:solidFill>
                <a:srgbClr val="FFFFFF"/>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5" name="Google Shape;2914;p71" title="HI">
              <a:extLst>
                <a:ext uri="{FF2B5EF4-FFF2-40B4-BE49-F238E27FC236}">
                  <a16:creationId xmlns:a16="http://schemas.microsoft.com/office/drawing/2014/main" id="{57E1D90D-6B8D-4EDF-6FC8-32A92F8166BB}"/>
                </a:ext>
              </a:extLst>
            </p:cNvPr>
            <p:cNvSpPr/>
            <p:nvPr/>
          </p:nvSpPr>
          <p:spPr>
            <a:xfrm>
              <a:off x="4835958" y="3980209"/>
              <a:ext cx="38247" cy="54826"/>
            </a:xfrm>
            <a:custGeom>
              <a:avLst/>
              <a:gdLst/>
              <a:ahLst/>
              <a:cxnLst/>
              <a:rect l="l" t="t" r="r" b="b"/>
              <a:pathLst>
                <a:path w="44" h="64" extrusionOk="0">
                  <a:moveTo>
                    <a:pt x="0" y="64"/>
                  </a:moveTo>
                  <a:lnTo>
                    <a:pt x="0" y="45"/>
                  </a:lnTo>
                  <a:lnTo>
                    <a:pt x="25" y="0"/>
                  </a:lnTo>
                  <a:lnTo>
                    <a:pt x="44" y="13"/>
                  </a:lnTo>
                  <a:lnTo>
                    <a:pt x="23" y="64"/>
                  </a:lnTo>
                  <a:lnTo>
                    <a:pt x="0" y="64"/>
                  </a:lnTo>
                  <a:close/>
                </a:path>
              </a:pathLst>
            </a:custGeom>
            <a:solidFill>
              <a:schemeClr val="accent1">
                <a:lumMod val="20000"/>
                <a:lumOff val="80000"/>
              </a:schemeClr>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6" name="Google Shape;2915;p71" title="HI">
              <a:extLst>
                <a:ext uri="{FF2B5EF4-FFF2-40B4-BE49-F238E27FC236}">
                  <a16:creationId xmlns:a16="http://schemas.microsoft.com/office/drawing/2014/main" id="{A971455E-02F5-3CDF-5AF4-BFF7EFD88103}"/>
                </a:ext>
              </a:extLst>
            </p:cNvPr>
            <p:cNvSpPr/>
            <p:nvPr/>
          </p:nvSpPr>
          <p:spPr>
            <a:xfrm>
              <a:off x="4890779" y="3931758"/>
              <a:ext cx="71394" cy="70126"/>
            </a:xfrm>
            <a:custGeom>
              <a:avLst/>
              <a:gdLst/>
              <a:ahLst/>
              <a:cxnLst/>
              <a:rect l="l" t="t" r="r" b="b"/>
              <a:pathLst>
                <a:path w="83" h="81" extrusionOk="0">
                  <a:moveTo>
                    <a:pt x="18" y="9"/>
                  </a:moveTo>
                  <a:lnTo>
                    <a:pt x="0" y="48"/>
                  </a:lnTo>
                  <a:lnTo>
                    <a:pt x="32" y="74"/>
                  </a:lnTo>
                  <a:lnTo>
                    <a:pt x="69" y="81"/>
                  </a:lnTo>
                  <a:lnTo>
                    <a:pt x="83" y="49"/>
                  </a:lnTo>
                  <a:lnTo>
                    <a:pt x="74" y="0"/>
                  </a:lnTo>
                  <a:lnTo>
                    <a:pt x="18" y="9"/>
                  </a:lnTo>
                  <a:close/>
                </a:path>
              </a:pathLst>
            </a:custGeom>
            <a:solidFill>
              <a:schemeClr val="accent1">
                <a:lumMod val="20000"/>
                <a:lumOff val="80000"/>
              </a:schemeClr>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7" name="Google Shape;2916;p71" title="HI">
              <a:extLst>
                <a:ext uri="{FF2B5EF4-FFF2-40B4-BE49-F238E27FC236}">
                  <a16:creationId xmlns:a16="http://schemas.microsoft.com/office/drawing/2014/main" id="{56F0AAB5-1B92-337D-CACC-1B876CF99554}"/>
                </a:ext>
              </a:extLst>
            </p:cNvPr>
            <p:cNvSpPr/>
            <p:nvPr/>
          </p:nvSpPr>
          <p:spPr>
            <a:xfrm>
              <a:off x="4957072" y="3980209"/>
              <a:ext cx="105815" cy="79052"/>
            </a:xfrm>
            <a:custGeom>
              <a:avLst/>
              <a:gdLst/>
              <a:ahLst/>
              <a:cxnLst/>
              <a:rect l="l" t="t" r="r" b="b"/>
              <a:pathLst>
                <a:path w="123" h="91" extrusionOk="0">
                  <a:moveTo>
                    <a:pt x="0" y="32"/>
                  </a:moveTo>
                  <a:lnTo>
                    <a:pt x="84" y="0"/>
                  </a:lnTo>
                  <a:lnTo>
                    <a:pt x="100" y="39"/>
                  </a:lnTo>
                  <a:lnTo>
                    <a:pt x="116" y="48"/>
                  </a:lnTo>
                  <a:lnTo>
                    <a:pt x="123" y="80"/>
                  </a:lnTo>
                  <a:lnTo>
                    <a:pt x="81" y="85"/>
                  </a:lnTo>
                  <a:lnTo>
                    <a:pt x="51" y="91"/>
                  </a:lnTo>
                  <a:lnTo>
                    <a:pt x="0" y="32"/>
                  </a:lnTo>
                  <a:close/>
                </a:path>
              </a:pathLst>
            </a:custGeom>
            <a:solidFill>
              <a:schemeClr val="accent1">
                <a:lumMod val="20000"/>
                <a:lumOff val="80000"/>
              </a:schemeClr>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8" name="Google Shape;2917;p71" title="HI">
              <a:extLst>
                <a:ext uri="{FF2B5EF4-FFF2-40B4-BE49-F238E27FC236}">
                  <a16:creationId xmlns:a16="http://schemas.microsoft.com/office/drawing/2014/main" id="{8CCF7CF7-E69C-3556-16CC-36F79C55C406}"/>
                </a:ext>
              </a:extLst>
            </p:cNvPr>
            <p:cNvSpPr/>
            <p:nvPr/>
          </p:nvSpPr>
          <p:spPr>
            <a:xfrm>
              <a:off x="5066713" y="4040135"/>
              <a:ext cx="84142" cy="42075"/>
            </a:xfrm>
            <a:custGeom>
              <a:avLst/>
              <a:gdLst/>
              <a:ahLst/>
              <a:cxnLst/>
              <a:rect l="l" t="t" r="r" b="b"/>
              <a:pathLst>
                <a:path w="98" h="48" extrusionOk="0">
                  <a:moveTo>
                    <a:pt x="15" y="2"/>
                  </a:moveTo>
                  <a:lnTo>
                    <a:pt x="0" y="45"/>
                  </a:lnTo>
                  <a:lnTo>
                    <a:pt x="26" y="48"/>
                  </a:lnTo>
                  <a:lnTo>
                    <a:pt x="42" y="38"/>
                  </a:lnTo>
                  <a:lnTo>
                    <a:pt x="72" y="39"/>
                  </a:lnTo>
                  <a:lnTo>
                    <a:pt x="98" y="20"/>
                  </a:lnTo>
                  <a:lnTo>
                    <a:pt x="81" y="13"/>
                  </a:lnTo>
                  <a:lnTo>
                    <a:pt x="68" y="0"/>
                  </a:lnTo>
                  <a:lnTo>
                    <a:pt x="15" y="2"/>
                  </a:lnTo>
                  <a:close/>
                </a:path>
              </a:pathLst>
            </a:custGeom>
            <a:solidFill>
              <a:schemeClr val="accent1">
                <a:lumMod val="20000"/>
                <a:lumOff val="80000"/>
              </a:schemeClr>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59" name="Google Shape;2918;p71" title="HI">
              <a:extLst>
                <a:ext uri="{FF2B5EF4-FFF2-40B4-BE49-F238E27FC236}">
                  <a16:creationId xmlns:a16="http://schemas.microsoft.com/office/drawing/2014/main" id="{3106DCF0-810C-BB62-4A8B-5F388D0E05B5}"/>
                </a:ext>
              </a:extLst>
            </p:cNvPr>
            <p:cNvSpPr/>
            <p:nvPr/>
          </p:nvSpPr>
          <p:spPr>
            <a:xfrm>
              <a:off x="5090935" y="4098786"/>
              <a:ext cx="34423" cy="30600"/>
            </a:xfrm>
            <a:custGeom>
              <a:avLst/>
              <a:gdLst/>
              <a:ahLst/>
              <a:cxnLst/>
              <a:rect l="l" t="t" r="r" b="b"/>
              <a:pathLst>
                <a:path w="40" h="35" extrusionOk="0">
                  <a:moveTo>
                    <a:pt x="35" y="0"/>
                  </a:moveTo>
                  <a:lnTo>
                    <a:pt x="0" y="3"/>
                  </a:lnTo>
                  <a:lnTo>
                    <a:pt x="6" y="35"/>
                  </a:lnTo>
                  <a:lnTo>
                    <a:pt x="40" y="27"/>
                  </a:lnTo>
                  <a:lnTo>
                    <a:pt x="35" y="0"/>
                  </a:lnTo>
                  <a:close/>
                </a:path>
              </a:pathLst>
            </a:custGeom>
            <a:solidFill>
              <a:schemeClr val="accent1">
                <a:lumMod val="20000"/>
                <a:lumOff val="80000"/>
              </a:schemeClr>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60" name="Google Shape;2919;p71" title="HI">
              <a:extLst>
                <a:ext uri="{FF2B5EF4-FFF2-40B4-BE49-F238E27FC236}">
                  <a16:creationId xmlns:a16="http://schemas.microsoft.com/office/drawing/2014/main" id="{8F56A667-4482-176B-8EE3-545F3BFB0308}"/>
                </a:ext>
              </a:extLst>
            </p:cNvPr>
            <p:cNvSpPr/>
            <p:nvPr/>
          </p:nvSpPr>
          <p:spPr>
            <a:xfrm>
              <a:off x="5129182" y="4131936"/>
              <a:ext cx="22948" cy="29325"/>
            </a:xfrm>
            <a:custGeom>
              <a:avLst/>
              <a:gdLst/>
              <a:ahLst/>
              <a:cxnLst/>
              <a:rect l="l" t="t" r="r" b="b"/>
              <a:pathLst>
                <a:path w="27" h="34" extrusionOk="0">
                  <a:moveTo>
                    <a:pt x="0" y="13"/>
                  </a:moveTo>
                  <a:lnTo>
                    <a:pt x="27" y="0"/>
                  </a:lnTo>
                  <a:lnTo>
                    <a:pt x="27" y="30"/>
                  </a:lnTo>
                  <a:lnTo>
                    <a:pt x="9" y="34"/>
                  </a:lnTo>
                  <a:lnTo>
                    <a:pt x="0" y="13"/>
                  </a:lnTo>
                  <a:close/>
                </a:path>
              </a:pathLst>
            </a:custGeom>
            <a:solidFill>
              <a:schemeClr val="accent1">
                <a:lumMod val="20000"/>
                <a:lumOff val="80000"/>
              </a:schemeClr>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61" name="Google Shape;2920;p71" title="HI">
              <a:extLst>
                <a:ext uri="{FF2B5EF4-FFF2-40B4-BE49-F238E27FC236}">
                  <a16:creationId xmlns:a16="http://schemas.microsoft.com/office/drawing/2014/main" id="{08C8BFAC-A0A9-B84A-0CD1-D5D1FCACFFD1}"/>
                </a:ext>
              </a:extLst>
            </p:cNvPr>
            <p:cNvSpPr/>
            <p:nvPr/>
          </p:nvSpPr>
          <p:spPr>
            <a:xfrm>
              <a:off x="5187826" y="4145961"/>
              <a:ext cx="142787" cy="170852"/>
            </a:xfrm>
            <a:custGeom>
              <a:avLst/>
              <a:gdLst/>
              <a:ahLst/>
              <a:cxnLst/>
              <a:rect l="l" t="t" r="r" b="b"/>
              <a:pathLst>
                <a:path w="167" h="197" extrusionOk="0">
                  <a:moveTo>
                    <a:pt x="28" y="0"/>
                  </a:moveTo>
                  <a:lnTo>
                    <a:pt x="0" y="75"/>
                  </a:lnTo>
                  <a:lnTo>
                    <a:pt x="20" y="112"/>
                  </a:lnTo>
                  <a:lnTo>
                    <a:pt x="20" y="179"/>
                  </a:lnTo>
                  <a:lnTo>
                    <a:pt x="60" y="197"/>
                  </a:lnTo>
                  <a:lnTo>
                    <a:pt x="78" y="158"/>
                  </a:lnTo>
                  <a:lnTo>
                    <a:pt x="129" y="149"/>
                  </a:lnTo>
                  <a:lnTo>
                    <a:pt x="167" y="106"/>
                  </a:lnTo>
                  <a:lnTo>
                    <a:pt x="127" y="39"/>
                  </a:lnTo>
                  <a:lnTo>
                    <a:pt x="28" y="0"/>
                  </a:lnTo>
                  <a:close/>
                </a:path>
              </a:pathLst>
            </a:custGeom>
            <a:solidFill>
              <a:schemeClr val="accent1">
                <a:lumMod val="20000"/>
                <a:lumOff val="80000"/>
              </a:schemeClr>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62" name="Google Shape;2921;p71" title="HI">
              <a:extLst>
                <a:ext uri="{FF2B5EF4-FFF2-40B4-BE49-F238E27FC236}">
                  <a16:creationId xmlns:a16="http://schemas.microsoft.com/office/drawing/2014/main" id="{1CFC0665-B24E-3648-1944-1C535101D4E3}"/>
                </a:ext>
              </a:extLst>
            </p:cNvPr>
            <p:cNvSpPr/>
            <p:nvPr/>
          </p:nvSpPr>
          <p:spPr>
            <a:xfrm>
              <a:off x="5136831" y="4065635"/>
              <a:ext cx="79043" cy="67576"/>
            </a:xfrm>
            <a:custGeom>
              <a:avLst/>
              <a:gdLst/>
              <a:ahLst/>
              <a:cxnLst/>
              <a:rect l="l" t="t" r="r" b="b"/>
              <a:pathLst>
                <a:path w="92" h="77" extrusionOk="0">
                  <a:moveTo>
                    <a:pt x="19" y="0"/>
                  </a:moveTo>
                  <a:lnTo>
                    <a:pt x="0" y="23"/>
                  </a:lnTo>
                  <a:lnTo>
                    <a:pt x="8" y="41"/>
                  </a:lnTo>
                  <a:lnTo>
                    <a:pt x="25" y="47"/>
                  </a:lnTo>
                  <a:lnTo>
                    <a:pt x="43" y="77"/>
                  </a:lnTo>
                  <a:lnTo>
                    <a:pt x="91" y="65"/>
                  </a:lnTo>
                  <a:lnTo>
                    <a:pt x="92" y="33"/>
                  </a:lnTo>
                  <a:lnTo>
                    <a:pt x="57" y="6"/>
                  </a:lnTo>
                  <a:lnTo>
                    <a:pt x="19" y="0"/>
                  </a:lnTo>
                  <a:close/>
                </a:path>
              </a:pathLst>
            </a:custGeom>
            <a:solidFill>
              <a:schemeClr val="accent1">
                <a:lumMod val="20000"/>
                <a:lumOff val="80000"/>
              </a:schemeClr>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ea typeface="Verdana"/>
                <a:cs typeface="Verdana"/>
                <a:sym typeface="Verdana"/>
              </a:endParaRPr>
            </a:p>
          </p:txBody>
        </p:sp>
        <p:sp>
          <p:nvSpPr>
            <p:cNvPr id="63" name="Google Shape;2922;p71" title="MD">
              <a:extLst>
                <a:ext uri="{FF2B5EF4-FFF2-40B4-BE49-F238E27FC236}">
                  <a16:creationId xmlns:a16="http://schemas.microsoft.com/office/drawing/2014/main" id="{E5678161-89D0-DEDE-3EC0-25F35F624B6C}"/>
                </a:ext>
              </a:extLst>
            </p:cNvPr>
            <p:cNvSpPr txBox="1"/>
            <p:nvPr/>
          </p:nvSpPr>
          <p:spPr>
            <a:xfrm>
              <a:off x="8237781" y="4307524"/>
              <a:ext cx="367205" cy="172127"/>
            </a:xfrm>
            <a:prstGeom prst="rect">
              <a:avLst/>
            </a:prstGeom>
            <a:solidFill>
              <a:schemeClr val="accent1">
                <a:lumMod val="60000"/>
                <a:lumOff val="40000"/>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MD</a:t>
              </a:r>
              <a:endParaRPr sz="2000" dirty="0"/>
            </a:p>
          </p:txBody>
        </p:sp>
        <p:sp>
          <p:nvSpPr>
            <p:cNvPr id="64" name="Google Shape;2923;p71" title="MA">
              <a:extLst>
                <a:ext uri="{FF2B5EF4-FFF2-40B4-BE49-F238E27FC236}">
                  <a16:creationId xmlns:a16="http://schemas.microsoft.com/office/drawing/2014/main" id="{45774AEB-6008-ADA8-7DA6-BBECA919EDE7}"/>
                </a:ext>
              </a:extLst>
            </p:cNvPr>
            <p:cNvSpPr txBox="1"/>
            <p:nvPr/>
          </p:nvSpPr>
          <p:spPr>
            <a:xfrm>
              <a:off x="8237781" y="3310460"/>
              <a:ext cx="367205" cy="179777"/>
            </a:xfrm>
            <a:prstGeom prst="rect">
              <a:avLst/>
            </a:prstGeom>
            <a:solidFill>
              <a:schemeClr val="accent1">
                <a:lumMod val="60000"/>
                <a:lumOff val="40000"/>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MA</a:t>
              </a:r>
              <a:endParaRPr sz="2000" dirty="0"/>
            </a:p>
          </p:txBody>
        </p:sp>
        <p:sp>
          <p:nvSpPr>
            <p:cNvPr id="65" name="Google Shape;2924;p71" title="RI">
              <a:extLst>
                <a:ext uri="{FF2B5EF4-FFF2-40B4-BE49-F238E27FC236}">
                  <a16:creationId xmlns:a16="http://schemas.microsoft.com/office/drawing/2014/main" id="{201ADE8D-04F9-922C-7A9A-F2B9DBF6261C}"/>
                </a:ext>
              </a:extLst>
            </p:cNvPr>
            <p:cNvSpPr txBox="1"/>
            <p:nvPr/>
          </p:nvSpPr>
          <p:spPr>
            <a:xfrm>
              <a:off x="8237781" y="3510637"/>
              <a:ext cx="367205" cy="178503"/>
            </a:xfrm>
            <a:prstGeom prst="rect">
              <a:avLst/>
            </a:prstGeom>
            <a:solidFill>
              <a:schemeClr val="accent1">
                <a:lumMod val="20000"/>
                <a:lumOff val="80000"/>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RI</a:t>
              </a:r>
              <a:endParaRPr sz="2000" dirty="0"/>
            </a:p>
          </p:txBody>
        </p:sp>
        <p:sp>
          <p:nvSpPr>
            <p:cNvPr id="66" name="Google Shape;2925;p71" title="CT">
              <a:extLst>
                <a:ext uri="{FF2B5EF4-FFF2-40B4-BE49-F238E27FC236}">
                  <a16:creationId xmlns:a16="http://schemas.microsoft.com/office/drawing/2014/main" id="{6BF492E8-A73B-147D-21D4-734971032E10}"/>
                </a:ext>
              </a:extLst>
            </p:cNvPr>
            <p:cNvSpPr txBox="1"/>
            <p:nvPr/>
          </p:nvSpPr>
          <p:spPr>
            <a:xfrm>
              <a:off x="8237781" y="3709540"/>
              <a:ext cx="367205" cy="178503"/>
            </a:xfrm>
            <a:prstGeom prst="rect">
              <a:avLst/>
            </a:prstGeom>
            <a:solidFill>
              <a:schemeClr val="accent1">
                <a:lumMod val="20000"/>
                <a:lumOff val="80000"/>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CT</a:t>
              </a:r>
              <a:endParaRPr sz="2000" dirty="0"/>
            </a:p>
          </p:txBody>
        </p:sp>
        <p:sp>
          <p:nvSpPr>
            <p:cNvPr id="67" name="Google Shape;2927;p71" title="DE">
              <a:extLst>
                <a:ext uri="{FF2B5EF4-FFF2-40B4-BE49-F238E27FC236}">
                  <a16:creationId xmlns:a16="http://schemas.microsoft.com/office/drawing/2014/main" id="{1F5FBEC2-11A9-103B-79CF-F4C0080B6130}"/>
                </a:ext>
              </a:extLst>
            </p:cNvPr>
            <p:cNvSpPr txBox="1"/>
            <p:nvPr/>
          </p:nvSpPr>
          <p:spPr>
            <a:xfrm>
              <a:off x="8237781" y="4107347"/>
              <a:ext cx="367205" cy="179778"/>
            </a:xfrm>
            <a:prstGeom prst="rect">
              <a:avLst/>
            </a:prstGeom>
            <a:solidFill>
              <a:schemeClr val="accent1">
                <a:lumMod val="20000"/>
                <a:lumOff val="80000"/>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DE</a:t>
              </a:r>
              <a:endParaRPr sz="2000" dirty="0"/>
            </a:p>
          </p:txBody>
        </p:sp>
        <p:sp>
          <p:nvSpPr>
            <p:cNvPr id="68" name="Google Shape;2928;p71" title="NJ">
              <a:extLst>
                <a:ext uri="{FF2B5EF4-FFF2-40B4-BE49-F238E27FC236}">
                  <a16:creationId xmlns:a16="http://schemas.microsoft.com/office/drawing/2014/main" id="{397124B6-870B-A92B-C40F-18E19C4FAC4F}"/>
                </a:ext>
              </a:extLst>
            </p:cNvPr>
            <p:cNvSpPr txBox="1"/>
            <p:nvPr/>
          </p:nvSpPr>
          <p:spPr>
            <a:xfrm>
              <a:off x="8237781" y="3908443"/>
              <a:ext cx="367205" cy="179778"/>
            </a:xfrm>
            <a:prstGeom prst="rect">
              <a:avLst/>
            </a:prstGeom>
            <a:solidFill>
              <a:schemeClr val="accent1">
                <a:lumMod val="75000"/>
              </a:schemeClr>
            </a:solid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NJ</a:t>
              </a:r>
              <a:r>
                <a:rPr lang="en-US" sz="900" dirty="0">
                  <a:solidFill>
                    <a:schemeClr val="bg1"/>
                  </a:solidFill>
                  <a:ea typeface="Verdana"/>
                  <a:cs typeface="Verdana"/>
                  <a:sym typeface="Verdana"/>
                </a:rPr>
                <a:t> </a:t>
              </a:r>
              <a:endParaRPr sz="2000" dirty="0">
                <a:solidFill>
                  <a:schemeClr val="bg1"/>
                </a:solidFill>
              </a:endParaRPr>
            </a:p>
          </p:txBody>
        </p:sp>
        <p:grpSp>
          <p:nvGrpSpPr>
            <p:cNvPr id="69" name="Google Shape;2929;p71">
              <a:extLst>
                <a:ext uri="{FF2B5EF4-FFF2-40B4-BE49-F238E27FC236}">
                  <a16:creationId xmlns:a16="http://schemas.microsoft.com/office/drawing/2014/main" id="{42341223-F032-703D-666E-8D66AF77FA0B}"/>
                </a:ext>
              </a:extLst>
            </p:cNvPr>
            <p:cNvGrpSpPr/>
            <p:nvPr/>
          </p:nvGrpSpPr>
          <p:grpSpPr>
            <a:xfrm>
              <a:off x="4068156" y="1812355"/>
              <a:ext cx="4615407" cy="2542710"/>
              <a:chOff x="1826733" y="2630852"/>
              <a:chExt cx="5746551" cy="3165877"/>
            </a:xfrm>
          </p:grpSpPr>
          <p:sp>
            <p:nvSpPr>
              <p:cNvPr id="70" name="Google Shape;2930;p71">
                <a:extLst>
                  <a:ext uri="{FF2B5EF4-FFF2-40B4-BE49-F238E27FC236}">
                    <a16:creationId xmlns:a16="http://schemas.microsoft.com/office/drawing/2014/main" id="{95659532-6714-AA8D-B2C4-A3A2EA2C9237}"/>
                  </a:ext>
                </a:extLst>
              </p:cNvPr>
              <p:cNvSpPr txBox="1"/>
              <p:nvPr/>
            </p:nvSpPr>
            <p:spPr>
              <a:xfrm>
                <a:off x="7123759" y="3202923"/>
                <a:ext cx="449525" cy="2159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Arial"/>
                  <a:buNone/>
                </a:pPr>
                <a:r>
                  <a:rPr lang="en-US" sz="900" dirty="0">
                    <a:ea typeface="Verdana"/>
                    <a:cs typeface="Verdana"/>
                    <a:sym typeface="Verdana"/>
                  </a:rPr>
                  <a:t>NH</a:t>
                </a:r>
                <a:endParaRPr sz="2000" dirty="0"/>
              </a:p>
            </p:txBody>
          </p:sp>
          <p:sp>
            <p:nvSpPr>
              <p:cNvPr id="71" name="Google Shape;2931;p71">
                <a:extLst>
                  <a:ext uri="{FF2B5EF4-FFF2-40B4-BE49-F238E27FC236}">
                    <a16:creationId xmlns:a16="http://schemas.microsoft.com/office/drawing/2014/main" id="{60A2F80A-9142-CA88-199B-FCFE826E633A}"/>
                  </a:ext>
                </a:extLst>
              </p:cNvPr>
              <p:cNvSpPr txBox="1"/>
              <p:nvPr/>
            </p:nvSpPr>
            <p:spPr>
              <a:xfrm>
                <a:off x="6711887" y="2883665"/>
                <a:ext cx="411871" cy="2159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Arial"/>
                  <a:buNone/>
                </a:pPr>
                <a:r>
                  <a:rPr lang="en-US" sz="900" dirty="0">
                    <a:ea typeface="Verdana"/>
                    <a:cs typeface="Verdana"/>
                    <a:sym typeface="Verdana"/>
                  </a:rPr>
                  <a:t>VT</a:t>
                </a:r>
                <a:endParaRPr sz="2000" dirty="0"/>
              </a:p>
            </p:txBody>
          </p:sp>
          <p:sp>
            <p:nvSpPr>
              <p:cNvPr id="72" name="Google Shape;2933;p71">
                <a:extLst>
                  <a:ext uri="{FF2B5EF4-FFF2-40B4-BE49-F238E27FC236}">
                    <a16:creationId xmlns:a16="http://schemas.microsoft.com/office/drawing/2014/main" id="{BA545BFF-3FD5-E8ED-2C43-D92ABE653A67}"/>
                  </a:ext>
                </a:extLst>
              </p:cNvPr>
              <p:cNvSpPr txBox="1"/>
              <p:nvPr/>
            </p:nvSpPr>
            <p:spPr>
              <a:xfrm>
                <a:off x="6104143" y="4047532"/>
                <a:ext cx="443886"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WV</a:t>
                </a:r>
                <a:endParaRPr sz="2000" dirty="0"/>
              </a:p>
            </p:txBody>
          </p:sp>
          <p:sp>
            <p:nvSpPr>
              <p:cNvPr id="73" name="Google Shape;2934;p71">
                <a:extLst>
                  <a:ext uri="{FF2B5EF4-FFF2-40B4-BE49-F238E27FC236}">
                    <a16:creationId xmlns:a16="http://schemas.microsoft.com/office/drawing/2014/main" id="{D6903788-4D17-8715-947C-DF1FF7005148}"/>
                  </a:ext>
                </a:extLst>
              </p:cNvPr>
              <p:cNvSpPr txBox="1"/>
              <p:nvPr/>
            </p:nvSpPr>
            <p:spPr>
              <a:xfrm>
                <a:off x="6361587" y="4112848"/>
                <a:ext cx="395805"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VA</a:t>
                </a:r>
                <a:endParaRPr sz="2000" dirty="0"/>
              </a:p>
            </p:txBody>
          </p:sp>
          <p:sp>
            <p:nvSpPr>
              <p:cNvPr id="74" name="Google Shape;2935;p71">
                <a:extLst>
                  <a:ext uri="{FF2B5EF4-FFF2-40B4-BE49-F238E27FC236}">
                    <a16:creationId xmlns:a16="http://schemas.microsoft.com/office/drawing/2014/main" id="{4E26424D-FE43-92D3-1DEE-68A823FB37FD}"/>
                  </a:ext>
                </a:extLst>
              </p:cNvPr>
              <p:cNvSpPr txBox="1"/>
              <p:nvPr/>
            </p:nvSpPr>
            <p:spPr>
              <a:xfrm>
                <a:off x="6362325" y="3664133"/>
                <a:ext cx="456973"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solidFill>
                      <a:schemeClr val="bg1"/>
                    </a:solidFill>
                    <a:ea typeface="Verdana"/>
                    <a:cs typeface="Verdana"/>
                    <a:sym typeface="Verdana"/>
                  </a:rPr>
                  <a:t>PA</a:t>
                </a:r>
                <a:endParaRPr sz="2000" dirty="0">
                  <a:solidFill>
                    <a:schemeClr val="bg1"/>
                  </a:solidFill>
                </a:endParaRPr>
              </a:p>
            </p:txBody>
          </p:sp>
          <p:sp>
            <p:nvSpPr>
              <p:cNvPr id="75" name="Google Shape;2936;p71">
                <a:extLst>
                  <a:ext uri="{FF2B5EF4-FFF2-40B4-BE49-F238E27FC236}">
                    <a16:creationId xmlns:a16="http://schemas.microsoft.com/office/drawing/2014/main" id="{7A62D981-155D-AAC0-E00F-BEBD2BEC4FBA}"/>
                  </a:ext>
                </a:extLst>
              </p:cNvPr>
              <p:cNvSpPr txBox="1"/>
              <p:nvPr/>
            </p:nvSpPr>
            <p:spPr>
              <a:xfrm>
                <a:off x="6580094" y="3322130"/>
                <a:ext cx="455083"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NY</a:t>
                </a:r>
                <a:endParaRPr sz="2000" dirty="0"/>
              </a:p>
            </p:txBody>
          </p:sp>
          <p:sp>
            <p:nvSpPr>
              <p:cNvPr id="76" name="Google Shape;2937;p71">
                <a:extLst>
                  <a:ext uri="{FF2B5EF4-FFF2-40B4-BE49-F238E27FC236}">
                    <a16:creationId xmlns:a16="http://schemas.microsoft.com/office/drawing/2014/main" id="{83E1FAEC-9B21-D1F9-AC2B-C2568E905E08}"/>
                  </a:ext>
                </a:extLst>
              </p:cNvPr>
              <p:cNvSpPr txBox="1"/>
              <p:nvPr/>
            </p:nvSpPr>
            <p:spPr>
              <a:xfrm>
                <a:off x="7087748" y="2810913"/>
                <a:ext cx="463528"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ME</a:t>
                </a:r>
                <a:endParaRPr sz="2000" dirty="0"/>
              </a:p>
            </p:txBody>
          </p:sp>
          <p:sp>
            <p:nvSpPr>
              <p:cNvPr id="77" name="Google Shape;2938;p71">
                <a:extLst>
                  <a:ext uri="{FF2B5EF4-FFF2-40B4-BE49-F238E27FC236}">
                    <a16:creationId xmlns:a16="http://schemas.microsoft.com/office/drawing/2014/main" id="{E4150BCC-90DD-E97D-C5E7-64B8CECC1F78}"/>
                  </a:ext>
                </a:extLst>
              </p:cNvPr>
              <p:cNvSpPr txBox="1"/>
              <p:nvPr/>
            </p:nvSpPr>
            <p:spPr>
              <a:xfrm>
                <a:off x="6313268" y="4388161"/>
                <a:ext cx="469523"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NC</a:t>
                </a:r>
                <a:endParaRPr sz="2000" dirty="0"/>
              </a:p>
            </p:txBody>
          </p:sp>
          <p:sp>
            <p:nvSpPr>
              <p:cNvPr id="78" name="Google Shape;2939;p71">
                <a:extLst>
                  <a:ext uri="{FF2B5EF4-FFF2-40B4-BE49-F238E27FC236}">
                    <a16:creationId xmlns:a16="http://schemas.microsoft.com/office/drawing/2014/main" id="{9AF11EE6-C98F-DBE5-3267-BC403D34E385}"/>
                  </a:ext>
                </a:extLst>
              </p:cNvPr>
              <p:cNvSpPr txBox="1"/>
              <p:nvPr/>
            </p:nvSpPr>
            <p:spPr>
              <a:xfrm>
                <a:off x="6208454" y="4668472"/>
                <a:ext cx="436240"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SC</a:t>
                </a:r>
                <a:endParaRPr sz="2000" dirty="0"/>
              </a:p>
            </p:txBody>
          </p:sp>
          <p:sp>
            <p:nvSpPr>
              <p:cNvPr id="79" name="Google Shape;2940;p71">
                <a:extLst>
                  <a:ext uri="{FF2B5EF4-FFF2-40B4-BE49-F238E27FC236}">
                    <a16:creationId xmlns:a16="http://schemas.microsoft.com/office/drawing/2014/main" id="{7E76A3CE-6378-511F-64CB-11B0214231BC}"/>
                  </a:ext>
                </a:extLst>
              </p:cNvPr>
              <p:cNvSpPr txBox="1"/>
              <p:nvPr/>
            </p:nvSpPr>
            <p:spPr>
              <a:xfrm>
                <a:off x="5916106" y="4883917"/>
                <a:ext cx="426995"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GA</a:t>
                </a:r>
                <a:endParaRPr sz="2000" dirty="0"/>
              </a:p>
            </p:txBody>
          </p:sp>
          <p:sp>
            <p:nvSpPr>
              <p:cNvPr id="80" name="Google Shape;2941;p71">
                <a:extLst>
                  <a:ext uri="{FF2B5EF4-FFF2-40B4-BE49-F238E27FC236}">
                    <a16:creationId xmlns:a16="http://schemas.microsoft.com/office/drawing/2014/main" id="{120176A1-DF20-DF72-4EB5-7857CC656802}"/>
                  </a:ext>
                </a:extLst>
              </p:cNvPr>
              <p:cNvSpPr txBox="1"/>
              <p:nvPr/>
            </p:nvSpPr>
            <p:spPr>
              <a:xfrm>
                <a:off x="5552607" y="4471167"/>
                <a:ext cx="379047" cy="2143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TN</a:t>
                </a:r>
                <a:endParaRPr sz="2000" dirty="0"/>
              </a:p>
            </p:txBody>
          </p:sp>
          <p:sp>
            <p:nvSpPr>
              <p:cNvPr id="81" name="Google Shape;2942;p71">
                <a:extLst>
                  <a:ext uri="{FF2B5EF4-FFF2-40B4-BE49-F238E27FC236}">
                    <a16:creationId xmlns:a16="http://schemas.microsoft.com/office/drawing/2014/main" id="{AC43D932-FDB7-FFE0-E4FF-64B14532BC83}"/>
                  </a:ext>
                </a:extLst>
              </p:cNvPr>
              <p:cNvSpPr txBox="1"/>
              <p:nvPr/>
            </p:nvSpPr>
            <p:spPr>
              <a:xfrm>
                <a:off x="5639910" y="4207304"/>
                <a:ext cx="412707" cy="215444"/>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KY</a:t>
                </a:r>
                <a:endParaRPr sz="2000" dirty="0"/>
              </a:p>
            </p:txBody>
          </p:sp>
          <p:sp>
            <p:nvSpPr>
              <p:cNvPr id="82" name="Google Shape;2943;p71">
                <a:extLst>
                  <a:ext uri="{FF2B5EF4-FFF2-40B4-BE49-F238E27FC236}">
                    <a16:creationId xmlns:a16="http://schemas.microsoft.com/office/drawing/2014/main" id="{B77D6FCF-698E-6C79-E57D-EB8206C3B706}"/>
                  </a:ext>
                </a:extLst>
              </p:cNvPr>
              <p:cNvSpPr txBox="1"/>
              <p:nvPr/>
            </p:nvSpPr>
            <p:spPr>
              <a:xfrm>
                <a:off x="5514703" y="3904429"/>
                <a:ext cx="344710"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IN</a:t>
                </a:r>
                <a:endParaRPr sz="2000" dirty="0"/>
              </a:p>
            </p:txBody>
          </p:sp>
          <p:sp>
            <p:nvSpPr>
              <p:cNvPr id="83" name="Google Shape;2944;p71">
                <a:extLst>
                  <a:ext uri="{FF2B5EF4-FFF2-40B4-BE49-F238E27FC236}">
                    <a16:creationId xmlns:a16="http://schemas.microsoft.com/office/drawing/2014/main" id="{696B3DF9-68D4-FEE4-4AB3-08FEA00691E0}"/>
                  </a:ext>
                </a:extLst>
              </p:cNvPr>
              <p:cNvSpPr txBox="1"/>
              <p:nvPr/>
            </p:nvSpPr>
            <p:spPr>
              <a:xfrm>
                <a:off x="5608163" y="3467867"/>
                <a:ext cx="363499"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MI</a:t>
                </a:r>
                <a:endParaRPr sz="2000" dirty="0"/>
              </a:p>
            </p:txBody>
          </p:sp>
          <p:sp>
            <p:nvSpPr>
              <p:cNvPr id="84" name="Google Shape;2945;p71">
                <a:extLst>
                  <a:ext uri="{FF2B5EF4-FFF2-40B4-BE49-F238E27FC236}">
                    <a16:creationId xmlns:a16="http://schemas.microsoft.com/office/drawing/2014/main" id="{6B1C987C-B552-53E4-F95F-B856A834AB52}"/>
                  </a:ext>
                </a:extLst>
              </p:cNvPr>
              <p:cNvSpPr txBox="1"/>
              <p:nvPr/>
            </p:nvSpPr>
            <p:spPr>
              <a:xfrm>
                <a:off x="5065295" y="3302767"/>
                <a:ext cx="371435"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WI</a:t>
                </a:r>
                <a:endParaRPr sz="2000" dirty="0"/>
              </a:p>
            </p:txBody>
          </p:sp>
          <p:sp>
            <p:nvSpPr>
              <p:cNvPr id="85" name="Google Shape;2946;p71">
                <a:extLst>
                  <a:ext uri="{FF2B5EF4-FFF2-40B4-BE49-F238E27FC236}">
                    <a16:creationId xmlns:a16="http://schemas.microsoft.com/office/drawing/2014/main" id="{958F6DEB-E4FF-D94B-785F-EFEDCD6A0757}"/>
                  </a:ext>
                </a:extLst>
              </p:cNvPr>
              <p:cNvSpPr txBox="1"/>
              <p:nvPr/>
            </p:nvSpPr>
            <p:spPr>
              <a:xfrm>
                <a:off x="4620157" y="3117029"/>
                <a:ext cx="460641"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MN</a:t>
                </a:r>
                <a:endParaRPr sz="2000" dirty="0"/>
              </a:p>
            </p:txBody>
          </p:sp>
          <p:sp>
            <p:nvSpPr>
              <p:cNvPr id="86" name="Google Shape;2947;p71">
                <a:extLst>
                  <a:ext uri="{FF2B5EF4-FFF2-40B4-BE49-F238E27FC236}">
                    <a16:creationId xmlns:a16="http://schemas.microsoft.com/office/drawing/2014/main" id="{DC49BC32-EA00-4CD6-4C7A-22FBB567DCE4}"/>
                  </a:ext>
                </a:extLst>
              </p:cNvPr>
              <p:cNvSpPr txBox="1"/>
              <p:nvPr/>
            </p:nvSpPr>
            <p:spPr>
              <a:xfrm>
                <a:off x="5199273" y="3904429"/>
                <a:ext cx="365212"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solidFill>
                      <a:schemeClr val="bg1"/>
                    </a:solidFill>
                    <a:ea typeface="Verdana"/>
                    <a:cs typeface="Verdana"/>
                    <a:sym typeface="Verdana"/>
                  </a:rPr>
                  <a:t>IL</a:t>
                </a:r>
                <a:endParaRPr sz="2000" dirty="0">
                  <a:solidFill>
                    <a:schemeClr val="bg1"/>
                  </a:solidFill>
                </a:endParaRPr>
              </a:p>
            </p:txBody>
          </p:sp>
          <p:sp>
            <p:nvSpPr>
              <p:cNvPr id="87" name="Google Shape;2948;p71">
                <a:extLst>
                  <a:ext uri="{FF2B5EF4-FFF2-40B4-BE49-F238E27FC236}">
                    <a16:creationId xmlns:a16="http://schemas.microsoft.com/office/drawing/2014/main" id="{C3211C37-F68A-AB94-A969-15B68699812E}"/>
                  </a:ext>
                </a:extLst>
              </p:cNvPr>
              <p:cNvSpPr txBox="1"/>
              <p:nvPr/>
            </p:nvSpPr>
            <p:spPr>
              <a:xfrm>
                <a:off x="4818471" y="5064385"/>
                <a:ext cx="390470" cy="215444"/>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a:ea typeface="Verdana"/>
                    <a:cs typeface="Verdana"/>
                    <a:sym typeface="Verdana"/>
                  </a:rPr>
                  <a:t>LA</a:t>
                </a:r>
                <a:endParaRPr sz="2000"/>
              </a:p>
            </p:txBody>
          </p:sp>
          <p:sp>
            <p:nvSpPr>
              <p:cNvPr id="88" name="Google Shape;2949;p71">
                <a:extLst>
                  <a:ext uri="{FF2B5EF4-FFF2-40B4-BE49-F238E27FC236}">
                    <a16:creationId xmlns:a16="http://schemas.microsoft.com/office/drawing/2014/main" id="{4C0F6255-57A4-9211-E967-6C5FE61DF414}"/>
                  </a:ext>
                </a:extLst>
              </p:cNvPr>
              <p:cNvSpPr txBox="1"/>
              <p:nvPr/>
            </p:nvSpPr>
            <p:spPr>
              <a:xfrm>
                <a:off x="4100195" y="5087117"/>
                <a:ext cx="449486"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TX</a:t>
                </a:r>
                <a:endParaRPr sz="2000" dirty="0"/>
              </a:p>
            </p:txBody>
          </p:sp>
          <p:sp>
            <p:nvSpPr>
              <p:cNvPr id="89" name="Google Shape;2950;p71">
                <a:extLst>
                  <a:ext uri="{FF2B5EF4-FFF2-40B4-BE49-F238E27FC236}">
                    <a16:creationId xmlns:a16="http://schemas.microsoft.com/office/drawing/2014/main" id="{4B0E5A6D-0E36-4E39-56A2-728AD71B8AEB}"/>
                  </a:ext>
                </a:extLst>
              </p:cNvPr>
              <p:cNvSpPr txBox="1"/>
              <p:nvPr/>
            </p:nvSpPr>
            <p:spPr>
              <a:xfrm>
                <a:off x="4301786" y="4556892"/>
                <a:ext cx="388571"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OK</a:t>
                </a:r>
                <a:endParaRPr sz="2000" dirty="0"/>
              </a:p>
            </p:txBody>
          </p:sp>
          <p:sp>
            <p:nvSpPr>
              <p:cNvPr id="90" name="Google Shape;2951;p71">
                <a:extLst>
                  <a:ext uri="{FF2B5EF4-FFF2-40B4-BE49-F238E27FC236}">
                    <a16:creationId xmlns:a16="http://schemas.microsoft.com/office/drawing/2014/main" id="{00A9AA8A-D68D-42F3-BEBA-77CE9FA60D45}"/>
                  </a:ext>
                </a:extLst>
              </p:cNvPr>
              <p:cNvSpPr txBox="1"/>
              <p:nvPr/>
            </p:nvSpPr>
            <p:spPr>
              <a:xfrm>
                <a:off x="2650957" y="3280542"/>
                <a:ext cx="387311"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ID</a:t>
                </a:r>
                <a:endParaRPr sz="2000" dirty="0"/>
              </a:p>
            </p:txBody>
          </p:sp>
          <p:sp>
            <p:nvSpPr>
              <p:cNvPr id="91" name="Google Shape;2952;p71">
                <a:extLst>
                  <a:ext uri="{FF2B5EF4-FFF2-40B4-BE49-F238E27FC236}">
                    <a16:creationId xmlns:a16="http://schemas.microsoft.com/office/drawing/2014/main" id="{7E380DF9-F020-198B-12E3-3B6D453156B9}"/>
                  </a:ext>
                </a:extLst>
              </p:cNvPr>
              <p:cNvSpPr txBox="1"/>
              <p:nvPr/>
            </p:nvSpPr>
            <p:spPr>
              <a:xfrm>
                <a:off x="2213422" y="3780605"/>
                <a:ext cx="393092" cy="215444"/>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800"/>
                  <a:buFont typeface="Arial"/>
                  <a:buNone/>
                </a:pPr>
                <a:r>
                  <a:rPr lang="en-US" sz="900" dirty="0">
                    <a:ea typeface="Verdana"/>
                    <a:cs typeface="Verdana"/>
                    <a:sym typeface="Verdana"/>
                  </a:rPr>
                  <a:t>NV</a:t>
                </a:r>
                <a:endParaRPr sz="2000" dirty="0"/>
              </a:p>
            </p:txBody>
          </p:sp>
          <p:sp>
            <p:nvSpPr>
              <p:cNvPr id="92" name="Google Shape;2953;p71">
                <a:extLst>
                  <a:ext uri="{FF2B5EF4-FFF2-40B4-BE49-F238E27FC236}">
                    <a16:creationId xmlns:a16="http://schemas.microsoft.com/office/drawing/2014/main" id="{6BFD9FD4-0804-7CCB-860E-95D1D850A086}"/>
                  </a:ext>
                </a:extLst>
              </p:cNvPr>
              <p:cNvSpPr txBox="1"/>
              <p:nvPr/>
            </p:nvSpPr>
            <p:spPr>
              <a:xfrm>
                <a:off x="2006501" y="3096841"/>
                <a:ext cx="420644"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OR</a:t>
                </a:r>
                <a:endParaRPr sz="2000" dirty="0"/>
              </a:p>
            </p:txBody>
          </p:sp>
          <p:sp>
            <p:nvSpPr>
              <p:cNvPr id="93" name="Google Shape;2954;p71">
                <a:extLst>
                  <a:ext uri="{FF2B5EF4-FFF2-40B4-BE49-F238E27FC236}">
                    <a16:creationId xmlns:a16="http://schemas.microsoft.com/office/drawing/2014/main" id="{A956D808-C75D-2605-7088-5DD5AB94F734}"/>
                  </a:ext>
                </a:extLst>
              </p:cNvPr>
              <p:cNvSpPr txBox="1"/>
              <p:nvPr/>
            </p:nvSpPr>
            <p:spPr>
              <a:xfrm>
                <a:off x="2109778" y="2630852"/>
                <a:ext cx="470552"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WA</a:t>
                </a:r>
                <a:endParaRPr sz="2000" dirty="0"/>
              </a:p>
            </p:txBody>
          </p:sp>
          <p:sp>
            <p:nvSpPr>
              <p:cNvPr id="94" name="Google Shape;2955;p71">
                <a:extLst>
                  <a:ext uri="{FF2B5EF4-FFF2-40B4-BE49-F238E27FC236}">
                    <a16:creationId xmlns:a16="http://schemas.microsoft.com/office/drawing/2014/main" id="{B2270371-E972-13CD-C42F-EE1D38DDEC1A}"/>
                  </a:ext>
                </a:extLst>
              </p:cNvPr>
              <p:cNvSpPr txBox="1"/>
              <p:nvPr/>
            </p:nvSpPr>
            <p:spPr>
              <a:xfrm>
                <a:off x="1826733" y="4074288"/>
                <a:ext cx="393092" cy="215444"/>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800"/>
                  <a:buFont typeface="Arial"/>
                  <a:buNone/>
                </a:pPr>
                <a:r>
                  <a:rPr lang="en-US" sz="900" dirty="0">
                    <a:ea typeface="Verdana"/>
                    <a:cs typeface="Verdana"/>
                    <a:sym typeface="Verdana"/>
                  </a:rPr>
                  <a:t>CA</a:t>
                </a:r>
                <a:endParaRPr sz="2000" dirty="0"/>
              </a:p>
            </p:txBody>
          </p:sp>
          <p:sp>
            <p:nvSpPr>
              <p:cNvPr id="95" name="Google Shape;2956;p71">
                <a:extLst>
                  <a:ext uri="{FF2B5EF4-FFF2-40B4-BE49-F238E27FC236}">
                    <a16:creationId xmlns:a16="http://schemas.microsoft.com/office/drawing/2014/main" id="{322382DC-9FF1-C94E-4671-0F4FFA70C079}"/>
                  </a:ext>
                </a:extLst>
              </p:cNvPr>
              <p:cNvSpPr txBox="1"/>
              <p:nvPr/>
            </p:nvSpPr>
            <p:spPr>
              <a:xfrm>
                <a:off x="2659935" y="4548946"/>
                <a:ext cx="371984"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AZ</a:t>
                </a:r>
                <a:endParaRPr sz="2000" dirty="0"/>
              </a:p>
            </p:txBody>
          </p:sp>
          <p:sp>
            <p:nvSpPr>
              <p:cNvPr id="96" name="Google Shape;2957;p71">
                <a:extLst>
                  <a:ext uri="{FF2B5EF4-FFF2-40B4-BE49-F238E27FC236}">
                    <a16:creationId xmlns:a16="http://schemas.microsoft.com/office/drawing/2014/main" id="{DF6388F8-046B-AF4B-4285-6F5E8A99B730}"/>
                  </a:ext>
                </a:extLst>
              </p:cNvPr>
              <p:cNvSpPr txBox="1"/>
              <p:nvPr/>
            </p:nvSpPr>
            <p:spPr>
              <a:xfrm>
                <a:off x="3338275" y="4647380"/>
                <a:ext cx="449215"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NM</a:t>
                </a:r>
                <a:endParaRPr sz="2000" dirty="0"/>
              </a:p>
            </p:txBody>
          </p:sp>
          <p:sp>
            <p:nvSpPr>
              <p:cNvPr id="97" name="Google Shape;2958;p71">
                <a:extLst>
                  <a:ext uri="{FF2B5EF4-FFF2-40B4-BE49-F238E27FC236}">
                    <a16:creationId xmlns:a16="http://schemas.microsoft.com/office/drawing/2014/main" id="{851FCE38-F08E-D6FD-F842-C3573459587F}"/>
                  </a:ext>
                </a:extLst>
              </p:cNvPr>
              <p:cNvSpPr txBox="1"/>
              <p:nvPr/>
            </p:nvSpPr>
            <p:spPr>
              <a:xfrm>
                <a:off x="3417416" y="4034604"/>
                <a:ext cx="411345" cy="215444"/>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CO</a:t>
                </a:r>
                <a:endParaRPr sz="2000" dirty="0"/>
              </a:p>
            </p:txBody>
          </p:sp>
          <p:sp>
            <p:nvSpPr>
              <p:cNvPr id="98" name="Google Shape;2959;p71">
                <a:extLst>
                  <a:ext uri="{FF2B5EF4-FFF2-40B4-BE49-F238E27FC236}">
                    <a16:creationId xmlns:a16="http://schemas.microsoft.com/office/drawing/2014/main" id="{DB473094-6D7A-4E41-CACE-C30DFACE00A8}"/>
                  </a:ext>
                </a:extLst>
              </p:cNvPr>
              <p:cNvSpPr txBox="1"/>
              <p:nvPr/>
            </p:nvSpPr>
            <p:spPr>
              <a:xfrm>
                <a:off x="3266845" y="3467867"/>
                <a:ext cx="412707"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WY</a:t>
                </a:r>
                <a:endParaRPr sz="2000" dirty="0"/>
              </a:p>
            </p:txBody>
          </p:sp>
          <p:sp>
            <p:nvSpPr>
              <p:cNvPr id="99" name="Google Shape;2960;p71">
                <a:extLst>
                  <a:ext uri="{FF2B5EF4-FFF2-40B4-BE49-F238E27FC236}">
                    <a16:creationId xmlns:a16="http://schemas.microsoft.com/office/drawing/2014/main" id="{D9056966-69BE-3024-6561-8883115F9997}"/>
                  </a:ext>
                </a:extLst>
              </p:cNvPr>
              <p:cNvSpPr txBox="1"/>
              <p:nvPr/>
            </p:nvSpPr>
            <p:spPr>
              <a:xfrm>
                <a:off x="3187478" y="2875729"/>
                <a:ext cx="430168"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MT</a:t>
                </a:r>
                <a:endParaRPr sz="2000" dirty="0"/>
              </a:p>
            </p:txBody>
          </p:sp>
          <p:sp>
            <p:nvSpPr>
              <p:cNvPr id="100" name="Google Shape;2961;p71">
                <a:extLst>
                  <a:ext uri="{FF2B5EF4-FFF2-40B4-BE49-F238E27FC236}">
                    <a16:creationId xmlns:a16="http://schemas.microsoft.com/office/drawing/2014/main" id="{961317A9-851F-9702-D3EE-66F7031E5592}"/>
                  </a:ext>
                </a:extLst>
              </p:cNvPr>
              <p:cNvSpPr txBox="1"/>
              <p:nvPr/>
            </p:nvSpPr>
            <p:spPr>
              <a:xfrm>
                <a:off x="4027176" y="2894779"/>
                <a:ext cx="388899"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ND</a:t>
                </a:r>
                <a:endParaRPr sz="2000" dirty="0"/>
              </a:p>
            </p:txBody>
          </p:sp>
          <p:sp>
            <p:nvSpPr>
              <p:cNvPr id="101" name="Google Shape;2962;p71">
                <a:extLst>
                  <a:ext uri="{FF2B5EF4-FFF2-40B4-BE49-F238E27FC236}">
                    <a16:creationId xmlns:a16="http://schemas.microsoft.com/office/drawing/2014/main" id="{E8D6FAC5-A45D-ADFB-9FAC-4552C9973975}"/>
                  </a:ext>
                </a:extLst>
              </p:cNvPr>
              <p:cNvSpPr txBox="1"/>
              <p:nvPr/>
            </p:nvSpPr>
            <p:spPr>
              <a:xfrm>
                <a:off x="4027178" y="3290067"/>
                <a:ext cx="401596"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SD</a:t>
                </a:r>
                <a:endParaRPr sz="2000" dirty="0"/>
              </a:p>
            </p:txBody>
          </p:sp>
          <p:sp>
            <p:nvSpPr>
              <p:cNvPr id="102" name="Google Shape;2963;p71">
                <a:extLst>
                  <a:ext uri="{FF2B5EF4-FFF2-40B4-BE49-F238E27FC236}">
                    <a16:creationId xmlns:a16="http://schemas.microsoft.com/office/drawing/2014/main" id="{979DBD34-A440-D336-6523-A71D4D4ACBB6}"/>
                  </a:ext>
                </a:extLst>
              </p:cNvPr>
              <p:cNvSpPr txBox="1"/>
              <p:nvPr/>
            </p:nvSpPr>
            <p:spPr>
              <a:xfrm>
                <a:off x="4744652" y="3655192"/>
                <a:ext cx="374613"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IA</a:t>
                </a:r>
                <a:endParaRPr sz="2000" dirty="0"/>
              </a:p>
            </p:txBody>
          </p:sp>
          <p:sp>
            <p:nvSpPr>
              <p:cNvPr id="103" name="Google Shape;2964;p71">
                <a:extLst>
                  <a:ext uri="{FF2B5EF4-FFF2-40B4-BE49-F238E27FC236}">
                    <a16:creationId xmlns:a16="http://schemas.microsoft.com/office/drawing/2014/main" id="{CBD4823F-22E0-DA92-9888-9FD914BEEF7F}"/>
                  </a:ext>
                </a:extLst>
              </p:cNvPr>
              <p:cNvSpPr txBox="1"/>
              <p:nvPr/>
            </p:nvSpPr>
            <p:spPr>
              <a:xfrm>
                <a:off x="2773184" y="3885380"/>
                <a:ext cx="384135"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UT</a:t>
                </a:r>
                <a:endParaRPr sz="2000" dirty="0"/>
              </a:p>
            </p:txBody>
          </p:sp>
          <p:sp>
            <p:nvSpPr>
              <p:cNvPr id="104" name="Google Shape;2965;p71">
                <a:extLst>
                  <a:ext uri="{FF2B5EF4-FFF2-40B4-BE49-F238E27FC236}">
                    <a16:creationId xmlns:a16="http://schemas.microsoft.com/office/drawing/2014/main" id="{B8382B0C-1EEB-E826-7E9B-9468EA00238E}"/>
                  </a:ext>
                </a:extLst>
              </p:cNvPr>
              <p:cNvSpPr txBox="1"/>
              <p:nvPr/>
            </p:nvSpPr>
            <p:spPr>
              <a:xfrm>
                <a:off x="6236748" y="5466529"/>
                <a:ext cx="407945"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solidFill>
                      <a:schemeClr val="bg1"/>
                    </a:solidFill>
                    <a:ea typeface="Verdana"/>
                    <a:cs typeface="Verdana"/>
                    <a:sym typeface="Verdana"/>
                  </a:rPr>
                  <a:t>FL</a:t>
                </a:r>
                <a:endParaRPr sz="2000" dirty="0">
                  <a:solidFill>
                    <a:schemeClr val="bg1"/>
                  </a:solidFill>
                </a:endParaRPr>
              </a:p>
            </p:txBody>
          </p:sp>
          <p:sp>
            <p:nvSpPr>
              <p:cNvPr id="105" name="Google Shape;2966;p71">
                <a:extLst>
                  <a:ext uri="{FF2B5EF4-FFF2-40B4-BE49-F238E27FC236}">
                    <a16:creationId xmlns:a16="http://schemas.microsoft.com/office/drawing/2014/main" id="{74F5684D-5817-B3D3-D696-75A02407E3C0}"/>
                  </a:ext>
                </a:extLst>
              </p:cNvPr>
              <p:cNvSpPr txBox="1"/>
              <p:nvPr/>
            </p:nvSpPr>
            <p:spPr>
              <a:xfrm>
                <a:off x="4836717" y="4639442"/>
                <a:ext cx="395247"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a:ea typeface="Verdana"/>
                    <a:cs typeface="Verdana"/>
                    <a:sym typeface="Verdana"/>
                  </a:rPr>
                  <a:t>AR</a:t>
                </a:r>
                <a:endParaRPr sz="2000"/>
              </a:p>
            </p:txBody>
          </p:sp>
          <p:sp>
            <p:nvSpPr>
              <p:cNvPr id="106" name="Google Shape;2967;p71">
                <a:extLst>
                  <a:ext uri="{FF2B5EF4-FFF2-40B4-BE49-F238E27FC236}">
                    <a16:creationId xmlns:a16="http://schemas.microsoft.com/office/drawing/2014/main" id="{E9C38D04-C1D5-7A81-0886-46C80090FD58}"/>
                  </a:ext>
                </a:extLst>
              </p:cNvPr>
              <p:cNvSpPr txBox="1"/>
              <p:nvPr/>
            </p:nvSpPr>
            <p:spPr>
              <a:xfrm>
                <a:off x="4775454" y="4155254"/>
                <a:ext cx="423819"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MO</a:t>
                </a:r>
                <a:endParaRPr sz="2000" dirty="0"/>
              </a:p>
            </p:txBody>
          </p:sp>
          <p:sp>
            <p:nvSpPr>
              <p:cNvPr id="107" name="Google Shape;2968;p71">
                <a:extLst>
                  <a:ext uri="{FF2B5EF4-FFF2-40B4-BE49-F238E27FC236}">
                    <a16:creationId xmlns:a16="http://schemas.microsoft.com/office/drawing/2014/main" id="{DBF810EA-5353-0C9C-8EA0-0A436F583D2C}"/>
                  </a:ext>
                </a:extLst>
              </p:cNvPr>
              <p:cNvSpPr txBox="1"/>
              <p:nvPr/>
            </p:nvSpPr>
            <p:spPr>
              <a:xfrm>
                <a:off x="5093866" y="4874393"/>
                <a:ext cx="426192" cy="33855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800"/>
                  <a:buFont typeface="Arial"/>
                  <a:buNone/>
                </a:pPr>
                <a:r>
                  <a:rPr lang="en-US" sz="900" dirty="0">
                    <a:ea typeface="Verdana"/>
                    <a:cs typeface="Verdana"/>
                    <a:sym typeface="Verdana"/>
                  </a:rPr>
                  <a:t>MS</a:t>
                </a:r>
                <a:endParaRPr sz="2000" dirty="0"/>
              </a:p>
              <a:p>
                <a:pPr marL="0" marR="0" lvl="0" indent="0" algn="ctr" rtl="0">
                  <a:spcBef>
                    <a:spcPts val="0"/>
                  </a:spcBef>
                  <a:spcAft>
                    <a:spcPts val="0"/>
                  </a:spcAft>
                  <a:buClr>
                    <a:schemeClr val="dk1"/>
                  </a:buClr>
                  <a:buSzPts val="800"/>
                  <a:buFont typeface="Arial"/>
                  <a:buNone/>
                </a:pPr>
                <a:endParaRPr sz="900" dirty="0">
                  <a:ea typeface="Verdana"/>
                  <a:cs typeface="Verdana"/>
                  <a:sym typeface="Verdana"/>
                </a:endParaRPr>
              </a:p>
            </p:txBody>
          </p:sp>
          <p:sp>
            <p:nvSpPr>
              <p:cNvPr id="108" name="Google Shape;2969;p71">
                <a:extLst>
                  <a:ext uri="{FF2B5EF4-FFF2-40B4-BE49-F238E27FC236}">
                    <a16:creationId xmlns:a16="http://schemas.microsoft.com/office/drawing/2014/main" id="{C47CBDCF-FE29-D85C-B39D-ECF5BFEC6720}"/>
                  </a:ext>
                </a:extLst>
              </p:cNvPr>
              <p:cNvSpPr txBox="1"/>
              <p:nvPr/>
            </p:nvSpPr>
            <p:spPr>
              <a:xfrm>
                <a:off x="5525621" y="4887092"/>
                <a:ext cx="400541"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AL</a:t>
                </a:r>
                <a:endParaRPr sz="2000" dirty="0"/>
              </a:p>
            </p:txBody>
          </p:sp>
          <p:sp>
            <p:nvSpPr>
              <p:cNvPr id="109" name="Google Shape;2970;p71">
                <a:extLst>
                  <a:ext uri="{FF2B5EF4-FFF2-40B4-BE49-F238E27FC236}">
                    <a16:creationId xmlns:a16="http://schemas.microsoft.com/office/drawing/2014/main" id="{1B2E1E96-7D85-5052-E881-94DB9102E210}"/>
                  </a:ext>
                </a:extLst>
              </p:cNvPr>
              <p:cNvSpPr txBox="1"/>
              <p:nvPr/>
            </p:nvSpPr>
            <p:spPr>
              <a:xfrm>
                <a:off x="4035118" y="3717104"/>
                <a:ext cx="473021"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NE</a:t>
                </a:r>
                <a:endParaRPr sz="2000" dirty="0"/>
              </a:p>
            </p:txBody>
          </p:sp>
          <p:sp>
            <p:nvSpPr>
              <p:cNvPr id="110" name="Google Shape;2971;p71">
                <a:extLst>
                  <a:ext uri="{FF2B5EF4-FFF2-40B4-BE49-F238E27FC236}">
                    <a16:creationId xmlns:a16="http://schemas.microsoft.com/office/drawing/2014/main" id="{ED0AD0C5-28E9-CE6B-AA98-AA12D8BBE69B}"/>
                  </a:ext>
                </a:extLst>
              </p:cNvPr>
              <p:cNvSpPr txBox="1"/>
              <p:nvPr/>
            </p:nvSpPr>
            <p:spPr>
              <a:xfrm>
                <a:off x="4185910" y="4155254"/>
                <a:ext cx="379373" cy="21544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ea typeface="Verdana"/>
                    <a:cs typeface="Verdana"/>
                    <a:sym typeface="Verdana"/>
                  </a:rPr>
                  <a:t>KS</a:t>
                </a:r>
                <a:endParaRPr sz="2000" dirty="0"/>
              </a:p>
            </p:txBody>
          </p:sp>
          <p:sp>
            <p:nvSpPr>
              <p:cNvPr id="111" name="Google Shape;2972;p71">
                <a:extLst>
                  <a:ext uri="{FF2B5EF4-FFF2-40B4-BE49-F238E27FC236}">
                    <a16:creationId xmlns:a16="http://schemas.microsoft.com/office/drawing/2014/main" id="{94FC095E-740A-02C4-3D18-81571759582A}"/>
                  </a:ext>
                </a:extLst>
              </p:cNvPr>
              <p:cNvSpPr txBox="1"/>
              <p:nvPr/>
            </p:nvSpPr>
            <p:spPr>
              <a:xfrm>
                <a:off x="1945388" y="5141092"/>
                <a:ext cx="408739"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a:ea typeface="Verdana"/>
                    <a:cs typeface="Verdana"/>
                    <a:sym typeface="Verdana"/>
                  </a:rPr>
                  <a:t>AK</a:t>
                </a:r>
                <a:endParaRPr sz="2000"/>
              </a:p>
            </p:txBody>
          </p:sp>
          <p:sp>
            <p:nvSpPr>
              <p:cNvPr id="112" name="Google Shape;2973;p71">
                <a:extLst>
                  <a:ext uri="{FF2B5EF4-FFF2-40B4-BE49-F238E27FC236}">
                    <a16:creationId xmlns:a16="http://schemas.microsoft.com/office/drawing/2014/main" id="{D354AF27-B643-EA2B-3F32-BB6F688D26F3}"/>
                  </a:ext>
                </a:extLst>
              </p:cNvPr>
              <p:cNvSpPr txBox="1"/>
              <p:nvPr/>
            </p:nvSpPr>
            <p:spPr>
              <a:xfrm>
                <a:off x="2879536" y="5580828"/>
                <a:ext cx="349376"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a:ea typeface="Verdana"/>
                    <a:cs typeface="Verdana"/>
                    <a:sym typeface="Verdana"/>
                  </a:rPr>
                  <a:t>HI</a:t>
                </a:r>
                <a:endParaRPr sz="2000"/>
              </a:p>
            </p:txBody>
          </p:sp>
          <p:sp>
            <p:nvSpPr>
              <p:cNvPr id="113" name="Google Shape;2932;p71">
                <a:extLst>
                  <a:ext uri="{FF2B5EF4-FFF2-40B4-BE49-F238E27FC236}">
                    <a16:creationId xmlns:a16="http://schemas.microsoft.com/office/drawing/2014/main" id="{B8C9104F-F9B4-F8C3-82CC-8508DC59DFDA}"/>
                  </a:ext>
                </a:extLst>
              </p:cNvPr>
              <p:cNvSpPr txBox="1"/>
              <p:nvPr/>
            </p:nvSpPr>
            <p:spPr>
              <a:xfrm>
                <a:off x="5796132" y="3793134"/>
                <a:ext cx="394583" cy="2159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800"/>
                  <a:buFont typeface="Arial"/>
                  <a:buNone/>
                </a:pPr>
                <a:r>
                  <a:rPr lang="en-US" sz="900" dirty="0">
                    <a:solidFill>
                      <a:schemeClr val="bg1"/>
                    </a:solidFill>
                    <a:ea typeface="Verdana"/>
                    <a:cs typeface="Verdana"/>
                    <a:sym typeface="Verdana"/>
                  </a:rPr>
                  <a:t>OH</a:t>
                </a:r>
                <a:endParaRPr sz="2000" dirty="0">
                  <a:solidFill>
                    <a:schemeClr val="bg1"/>
                  </a:solidFill>
                </a:endParaRPr>
              </a:p>
            </p:txBody>
          </p:sp>
        </p:grpSp>
      </p:grpSp>
      <p:sp>
        <p:nvSpPr>
          <p:cNvPr id="114" name="TextBox 113">
            <a:extLst>
              <a:ext uri="{FF2B5EF4-FFF2-40B4-BE49-F238E27FC236}">
                <a16:creationId xmlns:a16="http://schemas.microsoft.com/office/drawing/2014/main" id="{9C1F064E-B886-F7E7-98FF-C3480FC79122}"/>
              </a:ext>
            </a:extLst>
          </p:cNvPr>
          <p:cNvSpPr txBox="1"/>
          <p:nvPr/>
        </p:nvSpPr>
        <p:spPr>
          <a:xfrm>
            <a:off x="1551390" y="6910423"/>
            <a:ext cx="2685329" cy="200055"/>
          </a:xfrm>
          <a:prstGeom prst="rect">
            <a:avLst/>
          </a:prstGeom>
          <a:noFill/>
        </p:spPr>
        <p:txBody>
          <a:bodyPr wrap="square" rtlCol="0">
            <a:spAutoFit/>
          </a:bodyPr>
          <a:lstStyle/>
          <a:p>
            <a:r>
              <a:rPr lang="en-US" sz="700" spc="200" dirty="0">
                <a:solidFill>
                  <a:schemeClr val="bg2">
                    <a:lumMod val="50000"/>
                  </a:schemeClr>
                </a:solidFill>
              </a:rPr>
              <a:t>SOURCE</a:t>
            </a:r>
            <a:r>
              <a:rPr lang="en-US" sz="700" spc="200" dirty="0">
                <a:solidFill>
                  <a:schemeClr val="accent2"/>
                </a:solidFill>
              </a:rPr>
              <a:t> </a:t>
            </a:r>
            <a:r>
              <a:rPr lang="en-US" sz="700" dirty="0">
                <a:solidFill>
                  <a:schemeClr val="bg2">
                    <a:lumMod val="75000"/>
                  </a:schemeClr>
                </a:solidFill>
              </a:rPr>
              <a:t>NRDC.</a:t>
            </a:r>
          </a:p>
        </p:txBody>
      </p:sp>
      <p:sp>
        <p:nvSpPr>
          <p:cNvPr id="115" name="TextBox 114">
            <a:extLst>
              <a:ext uri="{FF2B5EF4-FFF2-40B4-BE49-F238E27FC236}">
                <a16:creationId xmlns:a16="http://schemas.microsoft.com/office/drawing/2014/main" id="{4C1BBA0A-60B6-3D63-FE55-7030AFF68974}"/>
              </a:ext>
            </a:extLst>
          </p:cNvPr>
          <p:cNvSpPr txBox="1"/>
          <p:nvPr/>
        </p:nvSpPr>
        <p:spPr>
          <a:xfrm>
            <a:off x="1551389" y="7032756"/>
            <a:ext cx="2685329" cy="200055"/>
          </a:xfrm>
          <a:prstGeom prst="rect">
            <a:avLst/>
          </a:prstGeom>
          <a:noFill/>
        </p:spPr>
        <p:txBody>
          <a:bodyPr wrap="square" rtlCol="0">
            <a:spAutoFit/>
          </a:bodyPr>
          <a:lstStyle/>
          <a:p>
            <a:r>
              <a:rPr lang="en-US" sz="700" spc="200" dirty="0">
                <a:solidFill>
                  <a:schemeClr val="accent1"/>
                </a:solidFill>
              </a:rPr>
              <a:t>PRESENTATION CENTER </a:t>
            </a:r>
            <a:r>
              <a:rPr lang="en-US" sz="700" dirty="0">
                <a:solidFill>
                  <a:schemeClr val="bg2">
                    <a:lumMod val="75000"/>
                  </a:schemeClr>
                </a:solidFill>
              </a:rPr>
              <a:t>10/24/24</a:t>
            </a:r>
          </a:p>
        </p:txBody>
      </p:sp>
      <p:sp>
        <p:nvSpPr>
          <p:cNvPr id="116" name="TextBox 115">
            <a:extLst>
              <a:ext uri="{FF2B5EF4-FFF2-40B4-BE49-F238E27FC236}">
                <a16:creationId xmlns:a16="http://schemas.microsoft.com/office/drawing/2014/main" id="{82E10428-2F2D-980E-8752-32F30F2B7A86}"/>
              </a:ext>
            </a:extLst>
          </p:cNvPr>
          <p:cNvSpPr txBox="1"/>
          <p:nvPr/>
        </p:nvSpPr>
        <p:spPr>
          <a:xfrm>
            <a:off x="1919179" y="2753504"/>
            <a:ext cx="7152516" cy="276999"/>
          </a:xfrm>
          <a:prstGeom prst="rect">
            <a:avLst/>
          </a:prstGeom>
          <a:noFill/>
        </p:spPr>
        <p:txBody>
          <a:bodyPr wrap="square">
            <a:spAutoFit/>
          </a:bodyPr>
          <a:lstStyle/>
          <a:p>
            <a:r>
              <a:rPr kumimoji="0" lang="en-US" sz="1200" b="1" i="0" u="none" strike="noStrike" kern="1200" cap="none" spc="0" normalizeH="0" baseline="0" noProof="0" dirty="0">
                <a:ln>
                  <a:noFill/>
                </a:ln>
                <a:solidFill>
                  <a:schemeClr val="accent1">
                    <a:lumMod val="20000"/>
                    <a:lumOff val="80000"/>
                  </a:schemeClr>
                </a:solidFill>
                <a:effectLst/>
                <a:uLnTx/>
                <a:uFillTx/>
                <a:ea typeface="Arial"/>
                <a:cs typeface="Arial"/>
                <a:sym typeface="Arial"/>
              </a:rPr>
              <a:t>■</a:t>
            </a:r>
            <a:r>
              <a:rPr kumimoji="0" lang="en-US" sz="900" b="1" i="0" u="none" strike="noStrike" kern="1200" cap="none" spc="0" normalizeH="0" baseline="0" noProof="0" dirty="0">
                <a:ln>
                  <a:noFill/>
                </a:ln>
                <a:solidFill>
                  <a:schemeClr val="accent1">
                    <a:lumMod val="60000"/>
                    <a:lumOff val="40000"/>
                  </a:schemeClr>
                </a:solidFill>
                <a:effectLst/>
                <a:uLnTx/>
                <a:uFillTx/>
                <a:ea typeface="Arial"/>
                <a:cs typeface="Arial"/>
                <a:sym typeface="Arial"/>
              </a:rPr>
              <a:t> </a:t>
            </a:r>
            <a:r>
              <a:rPr lang="en-US" sz="900" dirty="0">
                <a:cs typeface="Arial"/>
                <a:sym typeface="Arial"/>
              </a:rPr>
              <a:t> 0-70K     </a:t>
            </a:r>
            <a:r>
              <a:rPr kumimoji="0" lang="en-US" sz="900" b="1" i="0" u="none" strike="noStrike" kern="1200" cap="none" spc="0" normalizeH="0" baseline="0" noProof="0" dirty="0">
                <a:ln>
                  <a:noFill/>
                </a:ln>
                <a:solidFill>
                  <a:schemeClr val="accent1">
                    <a:lumMod val="60000"/>
                    <a:lumOff val="40000"/>
                  </a:schemeClr>
                </a:solidFill>
                <a:effectLst/>
                <a:uLnTx/>
                <a:uFillTx/>
                <a:ea typeface="Arial"/>
                <a:cs typeface="Arial"/>
                <a:sym typeface="Arial"/>
              </a:rPr>
              <a:t>■</a:t>
            </a:r>
            <a:r>
              <a:rPr kumimoji="0" lang="en-US" sz="900" b="1" i="0" u="none" strike="noStrike" kern="1200" cap="none" spc="0" normalizeH="0" baseline="0" noProof="0" dirty="0">
                <a:ln>
                  <a:noFill/>
                </a:ln>
                <a:solidFill>
                  <a:schemeClr val="accent2">
                    <a:lumMod val="60000"/>
                    <a:lumOff val="40000"/>
                  </a:schemeClr>
                </a:solidFill>
                <a:effectLst/>
                <a:uLnTx/>
                <a:uFillTx/>
                <a:ea typeface="Arial"/>
                <a:cs typeface="Arial"/>
                <a:sym typeface="Arial"/>
              </a:rPr>
              <a:t> </a:t>
            </a:r>
            <a:r>
              <a:rPr lang="en-US" sz="900" dirty="0">
                <a:cs typeface="Arial"/>
                <a:sym typeface="Arial"/>
              </a:rPr>
              <a:t>70K-200K     </a:t>
            </a:r>
            <a:r>
              <a:rPr kumimoji="0" lang="en-US" sz="900" b="1" i="0" u="none" strike="noStrike" kern="1200" cap="none" spc="0" normalizeH="0" baseline="0" noProof="0" dirty="0">
                <a:ln>
                  <a:noFill/>
                </a:ln>
                <a:solidFill>
                  <a:schemeClr val="accent1"/>
                </a:solidFill>
                <a:effectLst/>
                <a:uLnTx/>
                <a:uFillTx/>
                <a:ea typeface="Arial"/>
                <a:cs typeface="Arial"/>
                <a:sym typeface="Arial"/>
              </a:rPr>
              <a:t>■</a:t>
            </a:r>
            <a:r>
              <a:rPr kumimoji="0" lang="en-US" sz="900" b="1" i="0" u="none" strike="noStrike" kern="1200" cap="none" spc="0" normalizeH="0" baseline="0" noProof="0" dirty="0">
                <a:ln>
                  <a:noFill/>
                </a:ln>
                <a:solidFill>
                  <a:schemeClr val="accent2">
                    <a:lumMod val="60000"/>
                    <a:lumOff val="40000"/>
                  </a:schemeClr>
                </a:solidFill>
                <a:effectLst/>
                <a:uLnTx/>
                <a:uFillTx/>
                <a:ea typeface="Arial"/>
                <a:cs typeface="Arial"/>
                <a:sym typeface="Arial"/>
              </a:rPr>
              <a:t> </a:t>
            </a:r>
            <a:r>
              <a:rPr lang="en-US" sz="900" dirty="0">
                <a:cs typeface="Arial"/>
                <a:sym typeface="Arial"/>
              </a:rPr>
              <a:t>200K-360K     </a:t>
            </a:r>
            <a:r>
              <a:rPr kumimoji="0" lang="en-US" sz="900" b="1" i="0" u="none" strike="noStrike" kern="1200" cap="none" spc="0" normalizeH="0" baseline="0" noProof="0" dirty="0">
                <a:ln>
                  <a:noFill/>
                </a:ln>
                <a:solidFill>
                  <a:schemeClr val="accent1">
                    <a:lumMod val="75000"/>
                  </a:schemeClr>
                </a:solidFill>
                <a:effectLst/>
                <a:uLnTx/>
                <a:uFillTx/>
                <a:ea typeface="Arial"/>
                <a:cs typeface="Arial"/>
                <a:sym typeface="Arial"/>
              </a:rPr>
              <a:t>■</a:t>
            </a:r>
            <a:r>
              <a:rPr kumimoji="0" lang="en-US" sz="900" b="1" i="0" u="none" strike="noStrike" kern="1200" cap="none" spc="0" normalizeH="0" baseline="0" noProof="0" dirty="0">
                <a:ln>
                  <a:noFill/>
                </a:ln>
                <a:solidFill>
                  <a:schemeClr val="accent2">
                    <a:lumMod val="60000"/>
                    <a:lumOff val="40000"/>
                  </a:schemeClr>
                </a:solidFill>
                <a:effectLst/>
                <a:uLnTx/>
                <a:uFillTx/>
                <a:ea typeface="Arial"/>
                <a:cs typeface="Arial"/>
                <a:sym typeface="Arial"/>
              </a:rPr>
              <a:t> </a:t>
            </a:r>
            <a:r>
              <a:rPr lang="en-US" sz="900" dirty="0">
                <a:cs typeface="Arial"/>
                <a:sym typeface="Arial"/>
              </a:rPr>
              <a:t>360K-660K     </a:t>
            </a:r>
            <a:r>
              <a:rPr kumimoji="0" lang="en-US" sz="900" b="1" i="0" u="none" strike="noStrike" kern="1200" cap="none" spc="0" normalizeH="0" baseline="0" noProof="0" dirty="0">
                <a:ln>
                  <a:noFill/>
                </a:ln>
                <a:solidFill>
                  <a:schemeClr val="accent1">
                    <a:lumMod val="50000"/>
                  </a:schemeClr>
                </a:solidFill>
                <a:effectLst/>
                <a:uLnTx/>
                <a:uFillTx/>
                <a:ea typeface="Arial"/>
                <a:cs typeface="Arial"/>
                <a:sym typeface="Arial"/>
              </a:rPr>
              <a:t>■</a:t>
            </a:r>
            <a:r>
              <a:rPr kumimoji="0" lang="en-US" sz="900" b="1" i="0" u="none" strike="noStrike" kern="1200" cap="none" spc="0" normalizeH="0" baseline="0" noProof="0" dirty="0">
                <a:ln>
                  <a:noFill/>
                </a:ln>
                <a:solidFill>
                  <a:schemeClr val="accent2">
                    <a:lumMod val="60000"/>
                    <a:lumOff val="40000"/>
                  </a:schemeClr>
                </a:solidFill>
                <a:effectLst/>
                <a:uLnTx/>
                <a:uFillTx/>
                <a:ea typeface="Arial"/>
                <a:cs typeface="Arial"/>
                <a:sym typeface="Arial"/>
              </a:rPr>
              <a:t> </a:t>
            </a:r>
            <a:r>
              <a:rPr lang="en-US" sz="900" dirty="0">
                <a:cs typeface="Arial"/>
                <a:sym typeface="Arial"/>
              </a:rPr>
              <a:t>660K-1.1M</a:t>
            </a:r>
            <a:endParaRPr lang="en-US" sz="900" dirty="0"/>
          </a:p>
        </p:txBody>
      </p:sp>
      <p:sp>
        <p:nvSpPr>
          <p:cNvPr id="117" name="TextBox 116">
            <a:extLst>
              <a:ext uri="{FF2B5EF4-FFF2-40B4-BE49-F238E27FC236}">
                <a16:creationId xmlns:a16="http://schemas.microsoft.com/office/drawing/2014/main" id="{3F12CA11-0821-071B-BDE2-C3575BCF3539}"/>
              </a:ext>
            </a:extLst>
          </p:cNvPr>
          <p:cNvSpPr txBox="1"/>
          <p:nvPr/>
        </p:nvSpPr>
        <p:spPr>
          <a:xfrm>
            <a:off x="1945567" y="2346308"/>
            <a:ext cx="2191626" cy="276999"/>
          </a:xfrm>
          <a:prstGeom prst="rect">
            <a:avLst/>
          </a:prstGeom>
          <a:noFill/>
        </p:spPr>
        <p:txBody>
          <a:bodyPr wrap="none" rtlCol="0">
            <a:spAutoFit/>
          </a:bodyPr>
          <a:lstStyle/>
          <a:p>
            <a:r>
              <a:rPr lang="en-US" sz="1200" b="1" dirty="0"/>
              <a:t>Lead service lines per state</a:t>
            </a:r>
          </a:p>
        </p:txBody>
      </p:sp>
      <p:sp>
        <p:nvSpPr>
          <p:cNvPr id="118" name="TextBox 117">
            <a:extLst>
              <a:ext uri="{FF2B5EF4-FFF2-40B4-BE49-F238E27FC236}">
                <a16:creationId xmlns:a16="http://schemas.microsoft.com/office/drawing/2014/main" id="{8EEBC294-5794-58BC-376D-649811BC9C3A}"/>
              </a:ext>
            </a:extLst>
          </p:cNvPr>
          <p:cNvSpPr txBox="1"/>
          <p:nvPr/>
        </p:nvSpPr>
        <p:spPr>
          <a:xfrm>
            <a:off x="1934678" y="2558692"/>
            <a:ext cx="1285929" cy="261610"/>
          </a:xfrm>
          <a:prstGeom prst="rect">
            <a:avLst/>
          </a:prstGeom>
          <a:noFill/>
        </p:spPr>
        <p:txBody>
          <a:bodyPr wrap="none" rtlCol="0">
            <a:spAutoFit/>
          </a:bodyPr>
          <a:lstStyle/>
          <a:p>
            <a:r>
              <a:rPr lang="en-US" sz="1100" b="1" dirty="0">
                <a:solidFill>
                  <a:schemeClr val="bg1">
                    <a:lumMod val="65000"/>
                  </a:schemeClr>
                </a:solidFill>
              </a:rPr>
              <a:t>SOURCE: NRDC</a:t>
            </a:r>
          </a:p>
        </p:txBody>
      </p:sp>
      <p:sp>
        <p:nvSpPr>
          <p:cNvPr id="119" name="Rectangle: Rounded Corners 118">
            <a:extLst>
              <a:ext uri="{FF2B5EF4-FFF2-40B4-BE49-F238E27FC236}">
                <a16:creationId xmlns:a16="http://schemas.microsoft.com/office/drawing/2014/main" id="{EAF511C2-3569-988E-4417-28B3B329DD57}"/>
              </a:ext>
            </a:extLst>
          </p:cNvPr>
          <p:cNvSpPr/>
          <p:nvPr/>
        </p:nvSpPr>
        <p:spPr>
          <a:xfrm>
            <a:off x="1879601" y="2314921"/>
            <a:ext cx="7339814" cy="4473169"/>
          </a:xfrm>
          <a:prstGeom prst="roundRect">
            <a:avLst>
              <a:gd name="adj" fmla="val 5070"/>
            </a:avLst>
          </a:prstGeom>
          <a:no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207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CF132B07-408C-0A61-6F4F-54704351637E}"/>
              </a:ext>
            </a:extLst>
          </p:cNvPr>
          <p:cNvGrpSpPr/>
          <p:nvPr/>
        </p:nvGrpSpPr>
        <p:grpSpPr>
          <a:xfrm>
            <a:off x="5009090" y="2997631"/>
            <a:ext cx="790760" cy="693990"/>
            <a:chOff x="4885450" y="2311831"/>
            <a:chExt cx="790760" cy="693990"/>
          </a:xfrm>
        </p:grpSpPr>
        <p:sp>
          <p:nvSpPr>
            <p:cNvPr id="38" name="Rectangle 37">
              <a:extLst>
                <a:ext uri="{FF2B5EF4-FFF2-40B4-BE49-F238E27FC236}">
                  <a16:creationId xmlns:a16="http://schemas.microsoft.com/office/drawing/2014/main" id="{1EE0F136-A63D-A2F8-CF70-19D3534479D5}"/>
                </a:ext>
              </a:extLst>
            </p:cNvPr>
            <p:cNvSpPr/>
            <p:nvPr/>
          </p:nvSpPr>
          <p:spPr>
            <a:xfrm>
              <a:off x="4885450" y="2318604"/>
              <a:ext cx="790760" cy="6872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Graphic 38">
              <a:extLst>
                <a:ext uri="{FF2B5EF4-FFF2-40B4-BE49-F238E27FC236}">
                  <a16:creationId xmlns:a16="http://schemas.microsoft.com/office/drawing/2014/main" id="{F24F786D-0EF3-93BE-ED77-67E776969668}"/>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rot="5400000">
              <a:off x="4933835" y="2263446"/>
              <a:ext cx="693990" cy="790759"/>
            </a:xfrm>
            <a:prstGeom prst="rect">
              <a:avLst/>
            </a:prstGeom>
          </p:spPr>
        </p:pic>
      </p:grpSp>
      <p:sp>
        <p:nvSpPr>
          <p:cNvPr id="2" name="Title 1">
            <a:extLst>
              <a:ext uri="{FF2B5EF4-FFF2-40B4-BE49-F238E27FC236}">
                <a16:creationId xmlns:a16="http://schemas.microsoft.com/office/drawing/2014/main" id="{E5D8705B-43AA-97E4-3991-E0F2CE413222}"/>
              </a:ext>
            </a:extLst>
          </p:cNvPr>
          <p:cNvSpPr>
            <a:spLocks noGrp="1"/>
          </p:cNvSpPr>
          <p:nvPr>
            <p:ph type="title"/>
          </p:nvPr>
        </p:nvSpPr>
        <p:spPr>
          <a:xfrm>
            <a:off x="1" y="297175"/>
            <a:ext cx="9589758" cy="1645920"/>
          </a:xfrm>
        </p:spPr>
        <p:txBody>
          <a:bodyPr/>
          <a:lstStyle/>
          <a:p>
            <a:r>
              <a:rPr lang="en-US" dirty="0"/>
              <a:t>Utilities providers concerned about high costs and quick turnaround</a:t>
            </a:r>
          </a:p>
        </p:txBody>
      </p:sp>
      <p:sp>
        <p:nvSpPr>
          <p:cNvPr id="3" name="TextBox 2">
            <a:extLst>
              <a:ext uri="{FF2B5EF4-FFF2-40B4-BE49-F238E27FC236}">
                <a16:creationId xmlns:a16="http://schemas.microsoft.com/office/drawing/2014/main" id="{14A726E0-25CD-737A-DE54-FD4B13C44550}"/>
              </a:ext>
            </a:extLst>
          </p:cNvPr>
          <p:cNvSpPr txBox="1"/>
          <p:nvPr/>
        </p:nvSpPr>
        <p:spPr>
          <a:xfrm>
            <a:off x="1551390" y="6910423"/>
            <a:ext cx="2685329" cy="200055"/>
          </a:xfrm>
          <a:prstGeom prst="rect">
            <a:avLst/>
          </a:prstGeom>
          <a:noFill/>
        </p:spPr>
        <p:txBody>
          <a:bodyPr wrap="square" rtlCol="0">
            <a:spAutoFit/>
          </a:bodyPr>
          <a:lstStyle/>
          <a:p>
            <a:r>
              <a:rPr lang="en-US" sz="700" spc="200" dirty="0">
                <a:solidFill>
                  <a:schemeClr val="bg2">
                    <a:lumMod val="50000"/>
                  </a:schemeClr>
                </a:solidFill>
              </a:rPr>
              <a:t>SOURCE</a:t>
            </a:r>
            <a:r>
              <a:rPr lang="en-US" sz="700" spc="200" dirty="0">
                <a:solidFill>
                  <a:schemeClr val="accent2"/>
                </a:solidFill>
              </a:rPr>
              <a:t> </a:t>
            </a:r>
            <a:r>
              <a:rPr lang="en-US" sz="700" dirty="0">
                <a:solidFill>
                  <a:schemeClr val="bg2">
                    <a:lumMod val="75000"/>
                  </a:schemeClr>
                </a:solidFill>
              </a:rPr>
              <a:t>Washington Post, ASCE, NRDC.</a:t>
            </a:r>
          </a:p>
        </p:txBody>
      </p:sp>
      <p:sp>
        <p:nvSpPr>
          <p:cNvPr id="4" name="TextBox 3">
            <a:extLst>
              <a:ext uri="{FF2B5EF4-FFF2-40B4-BE49-F238E27FC236}">
                <a16:creationId xmlns:a16="http://schemas.microsoft.com/office/drawing/2014/main" id="{1DCA5FAD-4237-DC4D-084B-EF48DDA8AF2B}"/>
              </a:ext>
            </a:extLst>
          </p:cNvPr>
          <p:cNvSpPr txBox="1"/>
          <p:nvPr/>
        </p:nvSpPr>
        <p:spPr>
          <a:xfrm>
            <a:off x="1551389" y="7032756"/>
            <a:ext cx="2685329" cy="200055"/>
          </a:xfrm>
          <a:prstGeom prst="rect">
            <a:avLst/>
          </a:prstGeom>
          <a:noFill/>
        </p:spPr>
        <p:txBody>
          <a:bodyPr wrap="square" rtlCol="0">
            <a:spAutoFit/>
          </a:bodyPr>
          <a:lstStyle/>
          <a:p>
            <a:r>
              <a:rPr lang="en-US" sz="700" spc="200" dirty="0">
                <a:solidFill>
                  <a:schemeClr val="accent1"/>
                </a:solidFill>
              </a:rPr>
              <a:t>PRESENTATION CENTER </a:t>
            </a:r>
            <a:r>
              <a:rPr lang="en-US" sz="700" dirty="0">
                <a:solidFill>
                  <a:schemeClr val="bg2">
                    <a:lumMod val="75000"/>
                  </a:schemeClr>
                </a:solidFill>
              </a:rPr>
              <a:t>10/24/24</a:t>
            </a:r>
          </a:p>
        </p:txBody>
      </p:sp>
      <p:sp>
        <p:nvSpPr>
          <p:cNvPr id="5" name="Rectangle: Rounded Corners 4">
            <a:extLst>
              <a:ext uri="{FF2B5EF4-FFF2-40B4-BE49-F238E27FC236}">
                <a16:creationId xmlns:a16="http://schemas.microsoft.com/office/drawing/2014/main" id="{C707DAE5-1F0F-D3DF-189F-A8D40A2D32B6}"/>
              </a:ext>
            </a:extLst>
          </p:cNvPr>
          <p:cNvSpPr/>
          <p:nvPr/>
        </p:nvSpPr>
        <p:spPr>
          <a:xfrm>
            <a:off x="5791241" y="2371093"/>
            <a:ext cx="3428173" cy="942753"/>
          </a:xfrm>
          <a:prstGeom prst="roundRect">
            <a:avLst/>
          </a:prstGeom>
          <a:solidFill>
            <a:schemeClr val="bg1"/>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6292B113-BA92-43C1-75EA-4FE0A0C532DE}"/>
              </a:ext>
            </a:extLst>
          </p:cNvPr>
          <p:cNvGrpSpPr/>
          <p:nvPr/>
        </p:nvGrpSpPr>
        <p:grpSpPr>
          <a:xfrm>
            <a:off x="5799850" y="2997631"/>
            <a:ext cx="790760" cy="693990"/>
            <a:chOff x="4885450" y="2311831"/>
            <a:chExt cx="790760" cy="693990"/>
          </a:xfrm>
        </p:grpSpPr>
        <p:sp>
          <p:nvSpPr>
            <p:cNvPr id="29" name="Rectangle 28">
              <a:extLst>
                <a:ext uri="{FF2B5EF4-FFF2-40B4-BE49-F238E27FC236}">
                  <a16:creationId xmlns:a16="http://schemas.microsoft.com/office/drawing/2014/main" id="{0D37DA27-6441-EC87-99A4-D20A7B9553A1}"/>
                </a:ext>
              </a:extLst>
            </p:cNvPr>
            <p:cNvSpPr/>
            <p:nvPr/>
          </p:nvSpPr>
          <p:spPr>
            <a:xfrm>
              <a:off x="4885450" y="2318604"/>
              <a:ext cx="790760" cy="6872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a:extLst>
                <a:ext uri="{FF2B5EF4-FFF2-40B4-BE49-F238E27FC236}">
                  <a16:creationId xmlns:a16="http://schemas.microsoft.com/office/drawing/2014/main" id="{BB8D6EEA-07E2-661F-16D1-973654B803AA}"/>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rot="5400000">
              <a:off x="4933835" y="2263446"/>
              <a:ext cx="693990" cy="790759"/>
            </a:xfrm>
            <a:prstGeom prst="rect">
              <a:avLst/>
            </a:prstGeom>
          </p:spPr>
        </p:pic>
      </p:grpSp>
      <p:sp>
        <p:nvSpPr>
          <p:cNvPr id="7" name="Rectangle: Rounded Corners 6">
            <a:extLst>
              <a:ext uri="{FF2B5EF4-FFF2-40B4-BE49-F238E27FC236}">
                <a16:creationId xmlns:a16="http://schemas.microsoft.com/office/drawing/2014/main" id="{51BA8D8B-3342-C970-3D2C-E4ADC426E8EC}"/>
              </a:ext>
            </a:extLst>
          </p:cNvPr>
          <p:cNvSpPr/>
          <p:nvPr/>
        </p:nvSpPr>
        <p:spPr>
          <a:xfrm>
            <a:off x="1879601" y="2351888"/>
            <a:ext cx="3502024" cy="4371779"/>
          </a:xfrm>
          <a:prstGeom prst="roundRect">
            <a:avLst>
              <a:gd name="adj" fmla="val 7716"/>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1A050CBD-AF60-17CD-1ED9-3F1EDBC9B786}"/>
              </a:ext>
            </a:extLst>
          </p:cNvPr>
          <p:cNvSpPr/>
          <p:nvPr/>
        </p:nvSpPr>
        <p:spPr>
          <a:xfrm>
            <a:off x="2009953" y="2955055"/>
            <a:ext cx="3190697" cy="1104950"/>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657E126A-2BCE-FDA0-C831-87F63EAB4378}"/>
              </a:ext>
            </a:extLst>
          </p:cNvPr>
          <p:cNvSpPr/>
          <p:nvPr/>
        </p:nvSpPr>
        <p:spPr>
          <a:xfrm>
            <a:off x="2009953" y="4198885"/>
            <a:ext cx="3190697" cy="1104950"/>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F4BF29CA-0B4F-2F53-B95F-2D9CADBBAFE8}"/>
              </a:ext>
            </a:extLst>
          </p:cNvPr>
          <p:cNvSpPr/>
          <p:nvPr/>
        </p:nvSpPr>
        <p:spPr>
          <a:xfrm>
            <a:off x="2009953" y="5482211"/>
            <a:ext cx="3190697" cy="1104950"/>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BB0A93F2-D9D8-E372-8985-DDA420BB6820}"/>
              </a:ext>
            </a:extLst>
          </p:cNvPr>
          <p:cNvSpPr txBox="1"/>
          <p:nvPr/>
        </p:nvSpPr>
        <p:spPr>
          <a:xfrm>
            <a:off x="1939922" y="2436396"/>
            <a:ext cx="3355978" cy="461665"/>
          </a:xfrm>
          <a:prstGeom prst="rect">
            <a:avLst/>
          </a:prstGeom>
          <a:noFill/>
        </p:spPr>
        <p:txBody>
          <a:bodyPr wrap="square" rtlCol="0">
            <a:spAutoFit/>
          </a:bodyPr>
          <a:lstStyle/>
          <a:p>
            <a:r>
              <a:rPr lang="en-US" sz="1200" b="1" dirty="0"/>
              <a:t>Major challenges associated with lead pipe replacement </a:t>
            </a:r>
          </a:p>
        </p:txBody>
      </p:sp>
      <p:sp>
        <p:nvSpPr>
          <p:cNvPr id="16" name="TextBox 15">
            <a:extLst>
              <a:ext uri="{FF2B5EF4-FFF2-40B4-BE49-F238E27FC236}">
                <a16:creationId xmlns:a16="http://schemas.microsoft.com/office/drawing/2014/main" id="{BB19004E-D595-02E4-B891-9523964C6EAA}"/>
              </a:ext>
            </a:extLst>
          </p:cNvPr>
          <p:cNvSpPr txBox="1"/>
          <p:nvPr/>
        </p:nvSpPr>
        <p:spPr>
          <a:xfrm>
            <a:off x="2079986" y="3004404"/>
            <a:ext cx="2246128" cy="261610"/>
          </a:xfrm>
          <a:prstGeom prst="rect">
            <a:avLst/>
          </a:prstGeom>
          <a:noFill/>
        </p:spPr>
        <p:txBody>
          <a:bodyPr wrap="none" rtlCol="0">
            <a:spAutoFit/>
          </a:bodyPr>
          <a:lstStyle/>
          <a:p>
            <a:r>
              <a:rPr lang="en-US" sz="1100" b="1" dirty="0">
                <a:solidFill>
                  <a:schemeClr val="accent1">
                    <a:lumMod val="75000"/>
                  </a:schemeClr>
                </a:solidFill>
              </a:rPr>
              <a:t>PRIVATE PROPERTY ACCESS</a:t>
            </a:r>
          </a:p>
        </p:txBody>
      </p:sp>
      <p:sp>
        <p:nvSpPr>
          <p:cNvPr id="17" name="TextBox 16">
            <a:extLst>
              <a:ext uri="{FF2B5EF4-FFF2-40B4-BE49-F238E27FC236}">
                <a16:creationId xmlns:a16="http://schemas.microsoft.com/office/drawing/2014/main" id="{5FEBC87A-84F2-3C99-1427-B49B3A773DD9}"/>
              </a:ext>
            </a:extLst>
          </p:cNvPr>
          <p:cNvSpPr txBox="1"/>
          <p:nvPr/>
        </p:nvSpPr>
        <p:spPr>
          <a:xfrm>
            <a:off x="2108041" y="4233154"/>
            <a:ext cx="1063112" cy="261610"/>
          </a:xfrm>
          <a:prstGeom prst="rect">
            <a:avLst/>
          </a:prstGeom>
          <a:noFill/>
        </p:spPr>
        <p:txBody>
          <a:bodyPr wrap="none" rtlCol="0">
            <a:spAutoFit/>
          </a:bodyPr>
          <a:lstStyle/>
          <a:p>
            <a:r>
              <a:rPr lang="en-US" sz="1100" b="1" dirty="0">
                <a:solidFill>
                  <a:schemeClr val="accent1">
                    <a:lumMod val="75000"/>
                  </a:schemeClr>
                </a:solidFill>
              </a:rPr>
              <a:t>HIGH COSTS</a:t>
            </a:r>
          </a:p>
        </p:txBody>
      </p:sp>
      <p:sp>
        <p:nvSpPr>
          <p:cNvPr id="18" name="TextBox 17">
            <a:extLst>
              <a:ext uri="{FF2B5EF4-FFF2-40B4-BE49-F238E27FC236}">
                <a16:creationId xmlns:a16="http://schemas.microsoft.com/office/drawing/2014/main" id="{3C1DDA41-B94E-E339-AE86-FBC72E7EB4EC}"/>
              </a:ext>
            </a:extLst>
          </p:cNvPr>
          <p:cNvSpPr txBox="1"/>
          <p:nvPr/>
        </p:nvSpPr>
        <p:spPr>
          <a:xfrm>
            <a:off x="2108041" y="5533533"/>
            <a:ext cx="1377300" cy="261610"/>
          </a:xfrm>
          <a:prstGeom prst="rect">
            <a:avLst/>
          </a:prstGeom>
          <a:noFill/>
        </p:spPr>
        <p:txBody>
          <a:bodyPr wrap="none" rtlCol="0">
            <a:spAutoFit/>
          </a:bodyPr>
          <a:lstStyle/>
          <a:p>
            <a:r>
              <a:rPr lang="en-US" sz="1100" b="1" dirty="0">
                <a:solidFill>
                  <a:schemeClr val="accent1">
                    <a:lumMod val="75000"/>
                  </a:schemeClr>
                </a:solidFill>
              </a:rPr>
              <a:t>SHORT TIMELINE</a:t>
            </a:r>
          </a:p>
        </p:txBody>
      </p:sp>
      <p:pic>
        <p:nvPicPr>
          <p:cNvPr id="19" name="Graphic 18">
            <a:extLst>
              <a:ext uri="{FF2B5EF4-FFF2-40B4-BE49-F238E27FC236}">
                <a16:creationId xmlns:a16="http://schemas.microsoft.com/office/drawing/2014/main" id="{841A9929-960F-6585-891A-91534EA2988D}"/>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2131894" y="3429475"/>
            <a:ext cx="385763" cy="380964"/>
          </a:xfrm>
          <a:prstGeom prst="rect">
            <a:avLst/>
          </a:prstGeom>
        </p:spPr>
      </p:pic>
      <p:pic>
        <p:nvPicPr>
          <p:cNvPr id="20" name="Graphic 19">
            <a:extLst>
              <a:ext uri="{FF2B5EF4-FFF2-40B4-BE49-F238E27FC236}">
                <a16:creationId xmlns:a16="http://schemas.microsoft.com/office/drawing/2014/main" id="{CF052516-675B-8472-70D3-88483E603D4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2133609" y="4662289"/>
            <a:ext cx="384048" cy="384048"/>
          </a:xfrm>
          <a:prstGeom prst="rect">
            <a:avLst/>
          </a:prstGeom>
        </p:spPr>
      </p:pic>
      <p:pic>
        <p:nvPicPr>
          <p:cNvPr id="21" name="Graphic 20">
            <a:extLst>
              <a:ext uri="{FF2B5EF4-FFF2-40B4-BE49-F238E27FC236}">
                <a16:creationId xmlns:a16="http://schemas.microsoft.com/office/drawing/2014/main" id="{6D3F5D4D-75CA-B997-7D2B-49BD0390EEA5}"/>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a:off x="2133610" y="5957062"/>
            <a:ext cx="384048" cy="384048"/>
          </a:xfrm>
          <a:prstGeom prst="rect">
            <a:avLst/>
          </a:prstGeom>
        </p:spPr>
      </p:pic>
      <p:sp>
        <p:nvSpPr>
          <p:cNvPr id="22" name="TextBox 21">
            <a:extLst>
              <a:ext uri="{FF2B5EF4-FFF2-40B4-BE49-F238E27FC236}">
                <a16:creationId xmlns:a16="http://schemas.microsoft.com/office/drawing/2014/main" id="{3225D890-6B8F-3EF8-2417-9FA8FD2BBC09}"/>
              </a:ext>
            </a:extLst>
          </p:cNvPr>
          <p:cNvSpPr txBox="1"/>
          <p:nvPr/>
        </p:nvSpPr>
        <p:spPr>
          <a:xfrm>
            <a:off x="2517657" y="3226406"/>
            <a:ext cx="2616318" cy="738664"/>
          </a:xfrm>
          <a:prstGeom prst="rect">
            <a:avLst/>
          </a:prstGeom>
          <a:noFill/>
        </p:spPr>
        <p:txBody>
          <a:bodyPr wrap="square" rtlCol="0">
            <a:spAutoFit/>
          </a:bodyPr>
          <a:lstStyle/>
          <a:p>
            <a:r>
              <a:rPr lang="en-US" sz="1050" dirty="0"/>
              <a:t>Though not required by the rule, water systems may lack clear legal authority to replace portions of lead service lines (LSL) on private property</a:t>
            </a:r>
          </a:p>
        </p:txBody>
      </p:sp>
      <p:sp>
        <p:nvSpPr>
          <p:cNvPr id="23" name="TextBox 22">
            <a:extLst>
              <a:ext uri="{FF2B5EF4-FFF2-40B4-BE49-F238E27FC236}">
                <a16:creationId xmlns:a16="http://schemas.microsoft.com/office/drawing/2014/main" id="{47D6359C-7ADD-2F93-2708-5EFBBA01F1FF}"/>
              </a:ext>
            </a:extLst>
          </p:cNvPr>
          <p:cNvSpPr txBox="1"/>
          <p:nvPr/>
        </p:nvSpPr>
        <p:spPr>
          <a:xfrm>
            <a:off x="2517658" y="4484744"/>
            <a:ext cx="2697830" cy="738664"/>
          </a:xfrm>
          <a:prstGeom prst="rect">
            <a:avLst/>
          </a:prstGeom>
          <a:noFill/>
        </p:spPr>
        <p:txBody>
          <a:bodyPr wrap="square" rtlCol="0">
            <a:spAutoFit/>
          </a:bodyPr>
          <a:lstStyle/>
          <a:p>
            <a:r>
              <a:rPr lang="en-US" sz="1050" dirty="0"/>
              <a:t>Replacing an LSL can cost over $10K; estimates for total LSL replacement are over $90B, far exceeding the $15B in federal funding</a:t>
            </a:r>
          </a:p>
        </p:txBody>
      </p:sp>
      <p:sp>
        <p:nvSpPr>
          <p:cNvPr id="24" name="TextBox 23">
            <a:extLst>
              <a:ext uri="{FF2B5EF4-FFF2-40B4-BE49-F238E27FC236}">
                <a16:creationId xmlns:a16="http://schemas.microsoft.com/office/drawing/2014/main" id="{39D66734-C846-2D6D-1910-6E0F0DCE57EE}"/>
              </a:ext>
            </a:extLst>
          </p:cNvPr>
          <p:cNvSpPr txBox="1"/>
          <p:nvPr/>
        </p:nvSpPr>
        <p:spPr>
          <a:xfrm>
            <a:off x="2517658" y="5795143"/>
            <a:ext cx="2697830" cy="738664"/>
          </a:xfrm>
          <a:prstGeom prst="rect">
            <a:avLst/>
          </a:prstGeom>
          <a:noFill/>
        </p:spPr>
        <p:txBody>
          <a:bodyPr wrap="square" rtlCol="0">
            <a:spAutoFit/>
          </a:bodyPr>
          <a:lstStyle/>
          <a:p>
            <a:r>
              <a:rPr lang="en-US" sz="1050" dirty="0"/>
              <a:t>Even with some exceptions to the deadline, it may be unrealistic to remove and replace the extensive LSL system in 10 years</a:t>
            </a:r>
          </a:p>
        </p:txBody>
      </p:sp>
      <p:sp>
        <p:nvSpPr>
          <p:cNvPr id="25" name="Rectangle: Rounded Corners 24">
            <a:extLst>
              <a:ext uri="{FF2B5EF4-FFF2-40B4-BE49-F238E27FC236}">
                <a16:creationId xmlns:a16="http://schemas.microsoft.com/office/drawing/2014/main" id="{550FFC75-8DF5-B5DD-651A-F95BDD7A480F}"/>
              </a:ext>
            </a:extLst>
          </p:cNvPr>
          <p:cNvSpPr/>
          <p:nvPr/>
        </p:nvSpPr>
        <p:spPr>
          <a:xfrm>
            <a:off x="5791242" y="3788027"/>
            <a:ext cx="3428173" cy="2935639"/>
          </a:xfrm>
          <a:prstGeom prst="roundRect">
            <a:avLst>
              <a:gd name="adj" fmla="val 9313"/>
            </a:avLst>
          </a:prstGeom>
          <a:solidFill>
            <a:schemeClr val="bg1"/>
          </a:solid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60C170D-68D7-08F3-65D1-5178622E66BC}"/>
              </a:ext>
            </a:extLst>
          </p:cNvPr>
          <p:cNvSpPr txBox="1"/>
          <p:nvPr/>
        </p:nvSpPr>
        <p:spPr>
          <a:xfrm>
            <a:off x="5930710" y="2515336"/>
            <a:ext cx="1208985" cy="584775"/>
          </a:xfrm>
          <a:prstGeom prst="rect">
            <a:avLst/>
          </a:prstGeom>
          <a:noFill/>
        </p:spPr>
        <p:txBody>
          <a:bodyPr wrap="none" rtlCol="0">
            <a:spAutoFit/>
          </a:bodyPr>
          <a:lstStyle/>
          <a:p>
            <a:r>
              <a:rPr lang="en-US" sz="3200" b="1" dirty="0">
                <a:solidFill>
                  <a:schemeClr val="accent1">
                    <a:lumMod val="75000"/>
                  </a:schemeClr>
                </a:solidFill>
              </a:rPr>
              <a:t>9.2 M</a:t>
            </a:r>
          </a:p>
        </p:txBody>
      </p:sp>
      <p:grpSp>
        <p:nvGrpSpPr>
          <p:cNvPr id="31" name="Group 30">
            <a:extLst>
              <a:ext uri="{FF2B5EF4-FFF2-40B4-BE49-F238E27FC236}">
                <a16:creationId xmlns:a16="http://schemas.microsoft.com/office/drawing/2014/main" id="{9FA4A491-6559-F8AC-69AF-8AB84220B393}"/>
              </a:ext>
            </a:extLst>
          </p:cNvPr>
          <p:cNvGrpSpPr/>
          <p:nvPr/>
        </p:nvGrpSpPr>
        <p:grpSpPr>
          <a:xfrm>
            <a:off x="6590610" y="2998610"/>
            <a:ext cx="790760" cy="693990"/>
            <a:chOff x="4885450" y="2311831"/>
            <a:chExt cx="790760" cy="693990"/>
          </a:xfrm>
        </p:grpSpPr>
        <p:sp>
          <p:nvSpPr>
            <p:cNvPr id="32" name="Rectangle 31">
              <a:extLst>
                <a:ext uri="{FF2B5EF4-FFF2-40B4-BE49-F238E27FC236}">
                  <a16:creationId xmlns:a16="http://schemas.microsoft.com/office/drawing/2014/main" id="{63BABD6F-F43B-32A8-1FD4-99822C69D1A3}"/>
                </a:ext>
              </a:extLst>
            </p:cNvPr>
            <p:cNvSpPr/>
            <p:nvPr/>
          </p:nvSpPr>
          <p:spPr>
            <a:xfrm>
              <a:off x="4885450" y="2318604"/>
              <a:ext cx="790760" cy="6872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Graphic 32">
              <a:extLst>
                <a:ext uri="{FF2B5EF4-FFF2-40B4-BE49-F238E27FC236}">
                  <a16:creationId xmlns:a16="http://schemas.microsoft.com/office/drawing/2014/main" id="{A1727743-ECE8-8E95-5FC1-8F95E061D77E}"/>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rot="5400000">
              <a:off x="4933835" y="2263446"/>
              <a:ext cx="693990" cy="790759"/>
            </a:xfrm>
            <a:prstGeom prst="rect">
              <a:avLst/>
            </a:prstGeom>
          </p:spPr>
        </p:pic>
      </p:grpSp>
      <p:grpSp>
        <p:nvGrpSpPr>
          <p:cNvPr id="34" name="Group 33">
            <a:extLst>
              <a:ext uri="{FF2B5EF4-FFF2-40B4-BE49-F238E27FC236}">
                <a16:creationId xmlns:a16="http://schemas.microsoft.com/office/drawing/2014/main" id="{F4D33EE7-C00C-0492-7880-B37260F3D9E4}"/>
              </a:ext>
            </a:extLst>
          </p:cNvPr>
          <p:cNvGrpSpPr/>
          <p:nvPr/>
        </p:nvGrpSpPr>
        <p:grpSpPr>
          <a:xfrm>
            <a:off x="7381370" y="2998609"/>
            <a:ext cx="790760" cy="693990"/>
            <a:chOff x="4885450" y="2311831"/>
            <a:chExt cx="790760" cy="693990"/>
          </a:xfrm>
        </p:grpSpPr>
        <p:sp>
          <p:nvSpPr>
            <p:cNvPr id="35" name="Rectangle 34">
              <a:extLst>
                <a:ext uri="{FF2B5EF4-FFF2-40B4-BE49-F238E27FC236}">
                  <a16:creationId xmlns:a16="http://schemas.microsoft.com/office/drawing/2014/main" id="{AD97819D-CFFC-8129-292D-DDFDE1336926}"/>
                </a:ext>
              </a:extLst>
            </p:cNvPr>
            <p:cNvSpPr/>
            <p:nvPr/>
          </p:nvSpPr>
          <p:spPr>
            <a:xfrm>
              <a:off x="4885450" y="2318604"/>
              <a:ext cx="790760" cy="6872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Graphic 35">
              <a:extLst>
                <a:ext uri="{FF2B5EF4-FFF2-40B4-BE49-F238E27FC236}">
                  <a16:creationId xmlns:a16="http://schemas.microsoft.com/office/drawing/2014/main" id="{8DD44B7F-EC5B-B486-3217-74B01933BD23}"/>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rot="5400000">
              <a:off x="4933835" y="2263446"/>
              <a:ext cx="693990" cy="790759"/>
            </a:xfrm>
            <a:prstGeom prst="rect">
              <a:avLst/>
            </a:prstGeom>
          </p:spPr>
        </p:pic>
      </p:grpSp>
      <p:grpSp>
        <p:nvGrpSpPr>
          <p:cNvPr id="40" name="Group 39">
            <a:extLst>
              <a:ext uri="{FF2B5EF4-FFF2-40B4-BE49-F238E27FC236}">
                <a16:creationId xmlns:a16="http://schemas.microsoft.com/office/drawing/2014/main" id="{076CE0F1-FDA2-29A4-F393-2D80D368FA0A}"/>
              </a:ext>
            </a:extLst>
          </p:cNvPr>
          <p:cNvGrpSpPr/>
          <p:nvPr/>
        </p:nvGrpSpPr>
        <p:grpSpPr>
          <a:xfrm>
            <a:off x="8172130" y="2997630"/>
            <a:ext cx="790760" cy="693990"/>
            <a:chOff x="4885450" y="2311831"/>
            <a:chExt cx="790760" cy="693990"/>
          </a:xfrm>
        </p:grpSpPr>
        <p:sp>
          <p:nvSpPr>
            <p:cNvPr id="41" name="Rectangle 40">
              <a:extLst>
                <a:ext uri="{FF2B5EF4-FFF2-40B4-BE49-F238E27FC236}">
                  <a16:creationId xmlns:a16="http://schemas.microsoft.com/office/drawing/2014/main" id="{E2100841-B1A7-4464-A7B5-52E96226008B}"/>
                </a:ext>
              </a:extLst>
            </p:cNvPr>
            <p:cNvSpPr/>
            <p:nvPr/>
          </p:nvSpPr>
          <p:spPr>
            <a:xfrm>
              <a:off x="4885450" y="2318604"/>
              <a:ext cx="790760" cy="6872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Graphic 41">
              <a:extLst>
                <a:ext uri="{FF2B5EF4-FFF2-40B4-BE49-F238E27FC236}">
                  <a16:creationId xmlns:a16="http://schemas.microsoft.com/office/drawing/2014/main" id="{32881D0F-E9E0-7F70-A9F6-C9DFE2C56E6F}"/>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rot="5400000">
              <a:off x="4933835" y="2263446"/>
              <a:ext cx="693990" cy="790759"/>
            </a:xfrm>
            <a:prstGeom prst="rect">
              <a:avLst/>
            </a:prstGeom>
          </p:spPr>
        </p:pic>
      </p:grpSp>
      <p:sp>
        <p:nvSpPr>
          <p:cNvPr id="27" name="TextBox 26">
            <a:extLst>
              <a:ext uri="{FF2B5EF4-FFF2-40B4-BE49-F238E27FC236}">
                <a16:creationId xmlns:a16="http://schemas.microsoft.com/office/drawing/2014/main" id="{3AB19E27-D64C-987D-9832-23A88E3A855C}"/>
              </a:ext>
            </a:extLst>
          </p:cNvPr>
          <p:cNvSpPr txBox="1"/>
          <p:nvPr/>
        </p:nvSpPr>
        <p:spPr>
          <a:xfrm>
            <a:off x="7161057" y="2464882"/>
            <a:ext cx="1950139" cy="646331"/>
          </a:xfrm>
          <a:prstGeom prst="rect">
            <a:avLst/>
          </a:prstGeom>
          <a:noFill/>
        </p:spPr>
        <p:txBody>
          <a:bodyPr wrap="square" rtlCol="0">
            <a:spAutoFit/>
          </a:bodyPr>
          <a:lstStyle/>
          <a:p>
            <a:r>
              <a:rPr lang="en-US" sz="1200" dirty="0"/>
              <a:t>Lead service lines are currently in use in all 50 states</a:t>
            </a:r>
          </a:p>
        </p:txBody>
      </p:sp>
      <p:sp>
        <p:nvSpPr>
          <p:cNvPr id="48" name="Rectangle 47">
            <a:extLst>
              <a:ext uri="{FF2B5EF4-FFF2-40B4-BE49-F238E27FC236}">
                <a16:creationId xmlns:a16="http://schemas.microsoft.com/office/drawing/2014/main" id="{70103A54-4858-85B0-C900-830A80BA29DD}"/>
              </a:ext>
            </a:extLst>
          </p:cNvPr>
          <p:cNvSpPr/>
          <p:nvPr/>
        </p:nvSpPr>
        <p:spPr>
          <a:xfrm>
            <a:off x="8986837" y="2997629"/>
            <a:ext cx="405105" cy="4577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Graphic 46">
            <a:extLst>
              <a:ext uri="{FF2B5EF4-FFF2-40B4-BE49-F238E27FC236}">
                <a16:creationId xmlns:a16="http://schemas.microsoft.com/office/drawing/2014/main" id="{7565E13B-FC24-97D7-34E3-A147BE0539D7}"/>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flipH="1" flipV="1">
            <a:off x="8927707" y="3013950"/>
            <a:ext cx="457200" cy="457200"/>
          </a:xfrm>
          <a:prstGeom prst="rect">
            <a:avLst/>
          </a:prstGeom>
        </p:spPr>
      </p:pic>
      <p:pic>
        <p:nvPicPr>
          <p:cNvPr id="51" name="Graphic 50">
            <a:extLst>
              <a:ext uri="{FF2B5EF4-FFF2-40B4-BE49-F238E27FC236}">
                <a16:creationId xmlns:a16="http://schemas.microsoft.com/office/drawing/2014/main" id="{614ABD87-3575-B72A-B808-075366DFBEC7}"/>
              </a:ext>
            </a:extLst>
          </p:cNvPr>
          <p:cNvPicPr>
            <a:picLocks/>
          </p:cNvPicPr>
          <p:nvPr/>
        </p:nvPicPr>
        <p:blipFill>
          <a:blip r:embed="rId13">
            <a:extLst>
              <a:ext uri="{96DAC541-7B7A-43D3-8B79-37D633B846F1}">
                <asvg:svgBlip xmlns:asvg="http://schemas.microsoft.com/office/drawing/2016/SVG/main" r:embed="rId14"/>
              </a:ext>
            </a:extLst>
          </a:blip>
          <a:stretch>
            <a:fillRect/>
          </a:stretch>
        </p:blipFill>
        <p:spPr>
          <a:xfrm rot="16200000" flipH="1">
            <a:off x="9132559" y="2562752"/>
            <a:ext cx="457199" cy="457200"/>
          </a:xfrm>
          <a:prstGeom prst="rect">
            <a:avLst/>
          </a:prstGeom>
        </p:spPr>
      </p:pic>
      <p:sp>
        <p:nvSpPr>
          <p:cNvPr id="52" name="TextBox 51">
            <a:extLst>
              <a:ext uri="{FF2B5EF4-FFF2-40B4-BE49-F238E27FC236}">
                <a16:creationId xmlns:a16="http://schemas.microsoft.com/office/drawing/2014/main" id="{5ADFE9A3-2B26-F3F4-208C-11C95BA34629}"/>
              </a:ext>
            </a:extLst>
          </p:cNvPr>
          <p:cNvSpPr txBox="1"/>
          <p:nvPr/>
        </p:nvSpPr>
        <p:spPr>
          <a:xfrm>
            <a:off x="5863436" y="3851087"/>
            <a:ext cx="3355978" cy="276999"/>
          </a:xfrm>
          <a:prstGeom prst="rect">
            <a:avLst/>
          </a:prstGeom>
          <a:noFill/>
        </p:spPr>
        <p:txBody>
          <a:bodyPr wrap="square" rtlCol="0">
            <a:spAutoFit/>
          </a:bodyPr>
          <a:lstStyle/>
          <a:p>
            <a:r>
              <a:rPr lang="en-US" sz="1200" b="1" spc="300" dirty="0">
                <a:solidFill>
                  <a:schemeClr val="accent1">
                    <a:lumMod val="75000"/>
                  </a:schemeClr>
                </a:solidFill>
              </a:rPr>
              <a:t>POTENTIAL LEGAL ACTION</a:t>
            </a:r>
          </a:p>
        </p:txBody>
      </p:sp>
      <p:sp>
        <p:nvSpPr>
          <p:cNvPr id="53" name="TextBox 52">
            <a:extLst>
              <a:ext uri="{FF2B5EF4-FFF2-40B4-BE49-F238E27FC236}">
                <a16:creationId xmlns:a16="http://schemas.microsoft.com/office/drawing/2014/main" id="{A80B3B0D-16A7-C0A9-4A1C-B90085EE524B}"/>
              </a:ext>
            </a:extLst>
          </p:cNvPr>
          <p:cNvSpPr txBox="1"/>
          <p:nvPr/>
        </p:nvSpPr>
        <p:spPr>
          <a:xfrm>
            <a:off x="5904325" y="4122685"/>
            <a:ext cx="3162489" cy="2123658"/>
          </a:xfrm>
          <a:prstGeom prst="rect">
            <a:avLst/>
          </a:prstGeom>
          <a:noFill/>
        </p:spPr>
        <p:txBody>
          <a:bodyPr wrap="square" rtlCol="0">
            <a:spAutoFit/>
          </a:bodyPr>
          <a:lstStyle/>
          <a:p>
            <a:pPr marL="182880" indent="-182880">
              <a:buFont typeface="Arial" panose="020B0604020202020204" pitchFamily="34" charset="0"/>
              <a:buChar char="•"/>
            </a:pPr>
            <a:r>
              <a:rPr lang="en-US" sz="1100" dirty="0"/>
              <a:t>In 1991, the American Water Works Association (AWWA) successfully sued EPA over regulations that made utilities responsible for the entirety of lead service lines, rather than upholding private property standards</a:t>
            </a:r>
          </a:p>
          <a:p>
            <a:pPr marL="182880" indent="-182880">
              <a:buFont typeface="Arial" panose="020B0604020202020204" pitchFamily="34" charset="0"/>
              <a:buChar char="•"/>
            </a:pPr>
            <a:r>
              <a:rPr lang="en-US" sz="1100" dirty="0"/>
              <a:t>AWWA and the Association of Metropolitan Water Agencies have already challenged the new PFAS drinking water regulations. </a:t>
            </a:r>
            <a:r>
              <a:rPr lang="en-US" sz="1100"/>
              <a:t>I</a:t>
            </a:r>
            <a:r>
              <a:rPr lang="en-US" sz="1100" b="1"/>
              <a:t>t </a:t>
            </a:r>
            <a:r>
              <a:rPr lang="en-US" sz="1100" b="1" dirty="0"/>
              <a:t>is unclear whether these groups will sue over the new regulations</a:t>
            </a:r>
          </a:p>
          <a:p>
            <a:pPr marL="182880" indent="-182880">
              <a:buFont typeface="Arial" panose="020B0604020202020204" pitchFamily="34" charset="0"/>
              <a:buChar char="•"/>
            </a:pPr>
            <a:r>
              <a:rPr lang="en-US" sz="1100" dirty="0"/>
              <a:t>The Trump administration may seek to make alterations and provide relief </a:t>
            </a:r>
          </a:p>
        </p:txBody>
      </p:sp>
      <p:pic>
        <p:nvPicPr>
          <p:cNvPr id="54" name="Graphic 53">
            <a:extLst>
              <a:ext uri="{FF2B5EF4-FFF2-40B4-BE49-F238E27FC236}">
                <a16:creationId xmlns:a16="http://schemas.microsoft.com/office/drawing/2014/main" id="{2543DBCF-3177-8728-C339-BCEB31CE7D71}"/>
              </a:ext>
            </a:extLst>
          </p:cNvPr>
          <p:cNvPicPr>
            <a:picLocks/>
          </p:cNvPicPr>
          <p:nvPr/>
        </p:nvPicPr>
        <p:blipFill>
          <a:blip r:embed="rId15">
            <a:extLst>
              <a:ext uri="{96DAC541-7B7A-43D3-8B79-37D633B846F1}">
                <asvg:svgBlip xmlns:asvg="http://schemas.microsoft.com/office/drawing/2016/SVG/main" r:embed="rId16"/>
              </a:ext>
            </a:extLst>
          </a:blip>
          <a:stretch>
            <a:fillRect/>
          </a:stretch>
        </p:blipFill>
        <p:spPr>
          <a:xfrm>
            <a:off x="8278190" y="5891403"/>
            <a:ext cx="815009" cy="709880"/>
          </a:xfrm>
          <a:prstGeom prst="rect">
            <a:avLst/>
          </a:prstGeom>
        </p:spPr>
      </p:pic>
    </p:spTree>
    <p:extLst>
      <p:ext uri="{BB962C8B-B14F-4D97-AF65-F5344CB8AC3E}">
        <p14:creationId xmlns:p14="http://schemas.microsoft.com/office/powerpoint/2010/main" val="3324634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21920" tIns="60960" rIns="121920" bIns="60960" rtlCol="0" anchor="ctr">
        <a:normAutofit/>
      </a:bodyPr>
      <a:lstStyle>
        <a:defPPr algn="l">
          <a:defRPr sz="4800" dirty="0">
            <a:solidFill>
              <a:schemeClr val="accent1">
                <a:lumMod val="75000"/>
              </a:schemeClr>
            </a:solidFill>
            <a:latin typeface="Helvetica Neue Medium"/>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A020251-D2FC-40E0-A1AA-4C5D79376E49}">
  <we:reference id="wa104381063" version="1.0.0.1" store="en-US" storeType="OMEX"/>
  <we:alternateReferences>
    <we:reference id="wa104381063" version="1.0.0.1" store="wa10438106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1450</TotalTime>
  <Words>1234</Words>
  <Application>Microsoft Office PowerPoint</Application>
  <PresentationFormat>Custom</PresentationFormat>
  <Paragraphs>129</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Helvetica Neue Medium</vt:lpstr>
      <vt:lpstr>Verdana</vt:lpstr>
      <vt:lpstr>Office Theme</vt:lpstr>
      <vt:lpstr>EPA mandates lead pipe removal</vt:lpstr>
      <vt:lpstr>EPA finalized a rule requiring replacement of lead pipes by 2034</vt:lpstr>
      <vt:lpstr>The rule is part of a Biden administration push on lead and other chemicals</vt:lpstr>
      <vt:lpstr>Most lead pipes in need of replacement are located on the East Coast and in the Midwest</vt:lpstr>
      <vt:lpstr>Utilities providers concerned about high costs and quick turnaround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Mark Shade</dc:creator>
  <cp:lastModifiedBy>Ryan McManus</cp:lastModifiedBy>
  <cp:revision>4</cp:revision>
  <dcterms:created xsi:type="dcterms:W3CDTF">2014-03-11T17:07:32Z</dcterms:created>
  <dcterms:modified xsi:type="dcterms:W3CDTF">2024-11-26T19:33:25Z</dcterms:modified>
</cp:coreProperties>
</file>