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7" r:id="rId3"/>
    <p:sldId id="268" r:id="rId4"/>
    <p:sldId id="270" r:id="rId5"/>
    <p:sldId id="269" r:id="rId6"/>
    <p:sldId id="258" r:id="rId7"/>
    <p:sldId id="262" r:id="rId8"/>
    <p:sldId id="260" r:id="rId9"/>
    <p:sldId id="259" r:id="rId10"/>
    <p:sldId id="264" r:id="rId1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6"/>
    <p:restoredTop sz="94694"/>
  </p:normalViewPr>
  <p:slideViewPr>
    <p:cSldViewPr snapToGrid="0" snapToObjects="1">
      <p:cViewPr varScale="1">
        <p:scale>
          <a:sx n="140" d="100"/>
          <a:sy n="140" d="100"/>
        </p:scale>
        <p:origin x="79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3"/>
            <a:ext cx="9123188" cy="513179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77648" y="2656152"/>
            <a:ext cx="3955487" cy="2048010"/>
          </a:xfrm>
        </p:spPr>
        <p:txBody>
          <a:bodyPr anchor="b" anchorCtr="0">
            <a:normAutofit/>
          </a:bodyPr>
          <a:lstStyle>
            <a:lvl1pPr algn="r">
              <a:defRPr sz="3200" b="1" i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42813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3"/>
            <a:ext cx="9123188" cy="513179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9338" y="205979"/>
            <a:ext cx="8047462" cy="8572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9336" y="1200151"/>
            <a:ext cx="8047463" cy="3763366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715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2"/>
            <a:ext cx="9123188" cy="513179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6507" y="40974"/>
            <a:ext cx="8206236" cy="8572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6506" y="1035146"/>
            <a:ext cx="8206236" cy="3763366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59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87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finance@apwa.org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830" y="1465943"/>
            <a:ext cx="4876800" cy="1429657"/>
          </a:xfrm>
        </p:spPr>
        <p:txBody>
          <a:bodyPr>
            <a:normAutofit fontScale="90000"/>
          </a:bodyPr>
          <a:lstStyle/>
          <a:p>
            <a:r>
              <a:rPr lang="en-US" dirty="0"/>
              <a:t>Year-End Financials/Vendor/1099 Reporting</a:t>
            </a:r>
          </a:p>
        </p:txBody>
      </p:sp>
    </p:spTree>
    <p:extLst>
      <p:ext uri="{BB962C8B-B14F-4D97-AF65-F5344CB8AC3E}">
        <p14:creationId xmlns:p14="http://schemas.microsoft.com/office/powerpoint/2010/main" val="18863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385C044-24C8-DC88-84C5-718E96175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6" y="47911"/>
            <a:ext cx="6875463" cy="418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E591-25BD-A2A0-2167-BC52BBDCD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FB834-B680-2971-3A64-E3E6F9A95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Identify opportunities to ensure completion of Vendor/1099 reporting is painless and accurate.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Explain the National Due Dates for Financial Items.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Discuss the roles of Financial Officers/Treasurers</a:t>
            </a:r>
          </a:p>
          <a:p>
            <a:pPr marL="571500" lvl="1" indent="-1714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Year-End Financial Reporting Package</a:t>
            </a:r>
          </a:p>
          <a:p>
            <a:pPr marL="571500" lvl="1" indent="-1714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Banking</a:t>
            </a:r>
          </a:p>
          <a:p>
            <a:pPr marL="571500" lvl="1" indent="-1714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Contracts</a:t>
            </a:r>
          </a:p>
          <a:p>
            <a:pPr marL="571500" lvl="1" indent="-1714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Insurance </a:t>
            </a:r>
          </a:p>
          <a:p>
            <a:pPr marL="571500" lvl="1" indent="-1714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6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Vendor/1099 reporting and related W-9s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It’s not too late to meet the January 15</a:t>
            </a:r>
            <a:r>
              <a:rPr lang="en-US" sz="1900" baseline="30000" dirty="0"/>
              <a:t>th</a:t>
            </a:r>
            <a:r>
              <a:rPr lang="en-US" sz="1900" dirty="0"/>
              <a:t> deadline. </a:t>
            </a:r>
            <a:r>
              <a:rPr lang="en-US" sz="1900" dirty="0">
                <a:solidFill>
                  <a:srgbClr val="FF0000"/>
                </a:solidFill>
              </a:rPr>
              <a:t>The following information does not relate to Canadian chapters.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Review of 12/8/23 email related to Vendors paid $600 or more for services/1099 reporting and related vendor W-9s.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W-9s from all vendors before payment is made.  Exceptions – purchase of consumable items, travel reimbursements with receipts, scholarships or bank fees.</a:t>
            </a:r>
            <a:r>
              <a:rPr lang="en-US" sz="1900" dirty="0">
                <a:solidFill>
                  <a:srgbClr val="FF0000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No need to request a new W-9 each year.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Review of W-9s for completeness.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Use QuickBooks Online reports to determine who has been paid over $600 – Transaction List by Vendor for 1/1-12/31 or 1099 Transaction Detail report for 1/1-12/31.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Review Reporting Form – Vendors paid $600 or more for services in Calendar Year 2023.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Better to report too much rather than not enough.  </a:t>
            </a:r>
            <a:r>
              <a:rPr lang="en-US" sz="1900" dirty="0">
                <a:solidFill>
                  <a:srgbClr val="FF0000"/>
                </a:solidFill>
              </a:rPr>
              <a:t>IRS Penalty for not reporting - $50-$570/1099.  IRS Penalty for reporting when not required to report - $0.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000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Chapter Due Dates for Financial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APWA is a 501(c)(3) corporation and must meet IRS deadlines in order to maintain tax exempt status.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1099s - January 15, covers the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calendar year (January 1- December 31)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Reporting Package - July 31, covers the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fiscal year (July 1-June 30)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entered in QuickBooks Online - July 31, covers the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year (July 1-June 30)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and Procedure (Audit) Checklist - September 30, covers the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fiscal year (July 1-June 30)</a:t>
            </a:r>
          </a:p>
          <a:p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7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expected for year-end financial reporting package?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Update QuickBooks Online (QBO) </a:t>
            </a:r>
            <a:r>
              <a:rPr lang="en-US" sz="1600" dirty="0">
                <a:solidFill>
                  <a:srgbClr val="FF0000"/>
                </a:solidFill>
              </a:rPr>
              <a:t>m</a:t>
            </a:r>
            <a:r>
              <a:rPr lang="en-US" sz="1600" b="1" dirty="0">
                <a:solidFill>
                  <a:srgbClr val="FF0000"/>
                </a:solidFill>
              </a:rPr>
              <a:t>onthly including</a:t>
            </a:r>
            <a:r>
              <a:rPr lang="en-US" sz="1600" dirty="0"/>
              <a:t> all bank reconciliations.</a:t>
            </a:r>
          </a:p>
          <a:p>
            <a:r>
              <a:rPr lang="en-US" sz="1600" dirty="0"/>
              <a:t>Year-end Financial Reporting – </a:t>
            </a:r>
            <a:r>
              <a:rPr lang="en-US" sz="1600" b="1" dirty="0">
                <a:solidFill>
                  <a:srgbClr val="FF0000"/>
                </a:solidFill>
              </a:rPr>
              <a:t>Due Date July 31</a:t>
            </a:r>
            <a:r>
              <a:rPr lang="en-US" sz="1600" b="1" baseline="30000" dirty="0">
                <a:solidFill>
                  <a:srgbClr val="FF0000"/>
                </a:solidFill>
              </a:rPr>
              <a:t>st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1600" dirty="0"/>
              <a:t>6/30 bank statements</a:t>
            </a:r>
          </a:p>
          <a:p>
            <a:pPr lvl="1"/>
            <a:r>
              <a:rPr lang="en-US" sz="1600" dirty="0"/>
              <a:t>July-June investment statements</a:t>
            </a:r>
          </a:p>
          <a:p>
            <a:pPr lvl="1"/>
            <a:r>
              <a:rPr lang="en-US" sz="1600" dirty="0"/>
              <a:t>Credit card statements (statement dated after 6/30 that covers charges through 6/30)</a:t>
            </a:r>
          </a:p>
          <a:p>
            <a:pPr lvl="1"/>
            <a:r>
              <a:rPr lang="en-US" sz="1600" dirty="0"/>
              <a:t>Chapter Financial &amp; Tax Information Worksheet completed (Use the General Information tab to identify which tabs you need to complete)</a:t>
            </a:r>
          </a:p>
          <a:p>
            <a:pPr lvl="1"/>
            <a:r>
              <a:rPr lang="en-US" sz="1600" dirty="0"/>
              <a:t>Schedule 91 Worksheet and Schedule 91 in PDF (for Canadian Chapters only)</a:t>
            </a:r>
          </a:p>
          <a:p>
            <a:pPr lvl="1"/>
            <a:r>
              <a:rPr lang="en-US" sz="1600" dirty="0"/>
              <a:t>Chapter Financial Report Checklist – review before signing and submitting.</a:t>
            </a:r>
          </a:p>
          <a:p>
            <a:pPr lvl="1"/>
            <a:r>
              <a:rPr lang="en-US" sz="1600" dirty="0"/>
              <a:t>Enter current fiscal year budget in QBO</a:t>
            </a:r>
          </a:p>
          <a:p>
            <a:pPr lvl="1"/>
            <a:r>
              <a:rPr lang="en-US" sz="1600" dirty="0"/>
              <a:t>Policy &amp; Procedure (Audit) checklist – completed by audit committee and submitted to APWA – </a:t>
            </a:r>
            <a:r>
              <a:rPr lang="en-US" sz="1600" b="1" dirty="0">
                <a:solidFill>
                  <a:srgbClr val="FF0000"/>
                </a:solidFill>
              </a:rPr>
              <a:t>Due Date September 30</a:t>
            </a:r>
            <a:endParaRPr lang="en-US" sz="1600" b="1" dirty="0"/>
          </a:p>
          <a:p>
            <a:pPr lvl="1"/>
            <a:endParaRPr lang="en-US" sz="17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2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Scott D. Grayson, APWA Chief Executive Officer should be a signatory on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ALL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bank and investment accounts.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Per Rules Governing Chapters, Chapter and Branch bank accounts must have at least the following: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Chapter accounts must have three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CURRENT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Chapter officers and the APWA Chief Executive Officer as signors on the account.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Branch accounts must have two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CURRENT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Branch officers, a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CURRENT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Chapter officer and the APWA Chief Executive Officer as signors on the account.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6616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Event Contracts over $10,000 must be reviewed by APWA, Director of Meetings.  However, we are happy to review contracts with lesser dollar amounts because contract clauses can have unintended legal ramifications.</a:t>
            </a:r>
          </a:p>
          <a:p>
            <a:r>
              <a:rPr lang="en-US" sz="1800" dirty="0"/>
              <a:t>Independent Contractor Contracts or clauses need to be reviewed by APWA, Chief Operating Officer due to various employment and labor laws.</a:t>
            </a:r>
          </a:p>
          <a:p>
            <a:pPr lvl="1"/>
            <a:r>
              <a:rPr lang="en-US" sz="1800" dirty="0"/>
              <a:t>We can provide a template developed by the APWA Employment Attorney.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contracts to determine if a Certificate of Insurance is required.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at least 10 business days for review of contracts.</a:t>
            </a:r>
          </a:p>
          <a:p>
            <a:pPr lvl="1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4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57275" lvl="2" indent="-342900">
              <a:lnSpc>
                <a:spcPct val="120000"/>
              </a:lnSpc>
              <a:buClr>
                <a:srgbClr val="1D4980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Chapter/Branch Events – Insurance Related Requests/Reporting Form and High-Risk Waiver &amp; Release Form can be found on the CLR Site.</a:t>
            </a:r>
          </a:p>
          <a:p>
            <a:pPr marL="1057275" lvl="2" indent="-342900">
              <a:lnSpc>
                <a:spcPct val="120000"/>
              </a:lnSpc>
              <a:buClr>
                <a:srgbClr val="1D498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the Chapter/Branch Events – Insurance Related Requests/Reporting Form via email to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finance@apwa.org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at a minimum, allow at least 10 business days before the event to give our broker enough time to process.</a:t>
            </a:r>
          </a:p>
          <a:p>
            <a:pPr marL="1057275" lvl="2" indent="-342900">
              <a:lnSpc>
                <a:spcPct val="120000"/>
              </a:lnSpc>
              <a:buClr>
                <a:srgbClr val="1D498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an event on the chapter or branch calendar does not automatically provide insurance coverage for an event.</a:t>
            </a:r>
          </a:p>
          <a:p>
            <a:pPr marL="1057275" lvl="2" indent="-342900">
              <a:lnSpc>
                <a:spcPct val="120000"/>
              </a:lnSpc>
              <a:buClr>
                <a:srgbClr val="1D498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APWA High-Risk Waiver &amp; Release Form should be signed by all    High-Risk/Special Event participants and maintained for one year after the event.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57275" lvl="2" indent="-342900">
              <a:lnSpc>
                <a:spcPct val="120000"/>
              </a:lnSpc>
              <a:buClr>
                <a:srgbClr val="1D498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2975" lvl="2">
              <a:lnSpc>
                <a:spcPct val="120000"/>
              </a:lnSpc>
              <a:buClr>
                <a:srgbClr val="1D4980"/>
              </a:buClr>
              <a:buFont typeface="Arial" panose="020B0604020202020204" pitchFamily="34" charset="0"/>
              <a:buChar char="•"/>
            </a:pPr>
            <a:endParaRPr lang="en-US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3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APWA has a General Liability Policy which covers MOST Chapter activities.</a:t>
            </a:r>
          </a:p>
          <a:p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High-Risk/Special Events (</a:t>
            </a:r>
            <a:r>
              <a:rPr lang="en-US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Roadeos</a:t>
            </a:r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are covered under a separate policy with a $550 premium/event. The chapter is billed after each event occurs.  Be prepared to provide the following:  Estimated # of people who will attend, physical address where </a:t>
            </a:r>
            <a:r>
              <a:rPr lang="en-US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roadeo</a:t>
            </a:r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occur, safety precautions in place and diagram/layout of the </a:t>
            </a:r>
            <a:r>
              <a:rPr lang="en-US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roadeo</a:t>
            </a:r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APWA High-Risk Waiver &amp; Release form in lieu of insurance for the following types of High-Risk events:</a:t>
            </a:r>
          </a:p>
          <a:p>
            <a:pPr lvl="1"/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 Throwing, Clay Shooting, Gun Ranges, etc.</a:t>
            </a:r>
          </a:p>
          <a:p>
            <a:pPr lvl="1"/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 fishing, deep sea fishing, snowmobiling, hockey, snow skiing and snow boarding.</a:t>
            </a:r>
          </a:p>
          <a:p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 to annual survey about upcoming </a:t>
            </a:r>
            <a:r>
              <a:rPr lang="en-US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roadeo</a:t>
            </a:r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events planned for chapter and branches on a quarterly basis. If reported, APWA expects to receive a Chapter/Branch Events – Insurance Related Requests/Reporting Form before the event occurs even if the contract does not require a Certificate of Insurance (COI).</a:t>
            </a:r>
          </a:p>
          <a:p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where alcohol will be served are not covered by our general liability policy.  Venue will need to provide coverage OR if a third party is buying and serving the alcohol, they must have alcohol insurance coverage.</a:t>
            </a:r>
          </a:p>
          <a:p>
            <a:endParaRPr lang="en-US" sz="7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93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958</Words>
  <Application>Microsoft Office PowerPoint</Application>
  <PresentationFormat>On-screen Show (16:9)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Office Theme</vt:lpstr>
      <vt:lpstr>Year-End Financials/Vendor/1099 Reporting</vt:lpstr>
      <vt:lpstr>Learning Objectives</vt:lpstr>
      <vt:lpstr>Vendor/1099 reporting and related W-9s</vt:lpstr>
      <vt:lpstr>Chapter Due Dates for Financial Items</vt:lpstr>
      <vt:lpstr>What is expected for year-end financial reporting package?</vt:lpstr>
      <vt:lpstr>Banking</vt:lpstr>
      <vt:lpstr>Contracts</vt:lpstr>
      <vt:lpstr>Insurance </vt:lpstr>
      <vt:lpstr>Insurance continued</vt:lpstr>
      <vt:lpstr>PowerPoint Presentation</vt:lpstr>
    </vt:vector>
  </TitlesOfParts>
  <Company>APWA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Thompson</dc:creator>
  <cp:lastModifiedBy>Jill Wilbeck</cp:lastModifiedBy>
  <cp:revision>18</cp:revision>
  <cp:lastPrinted>2023-12-11T15:45:19Z</cp:lastPrinted>
  <dcterms:created xsi:type="dcterms:W3CDTF">2020-07-02T12:41:49Z</dcterms:created>
  <dcterms:modified xsi:type="dcterms:W3CDTF">2023-12-11T16:38:13Z</dcterms:modified>
</cp:coreProperties>
</file>